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588" r:id="rId3"/>
    <p:sldId id="589" r:id="rId4"/>
    <p:sldId id="559" r:id="rId5"/>
    <p:sldId id="602" r:id="rId6"/>
    <p:sldId id="605" r:id="rId7"/>
    <p:sldId id="606" r:id="rId8"/>
    <p:sldId id="557" r:id="rId9"/>
    <p:sldId id="560" r:id="rId10"/>
    <p:sldId id="590" r:id="rId11"/>
    <p:sldId id="591" r:id="rId12"/>
    <p:sldId id="592" r:id="rId13"/>
    <p:sldId id="583" r:id="rId14"/>
    <p:sldId id="593" r:id="rId15"/>
    <p:sldId id="584" r:id="rId16"/>
    <p:sldId id="594" r:id="rId17"/>
    <p:sldId id="561" r:id="rId18"/>
    <p:sldId id="595" r:id="rId19"/>
    <p:sldId id="585" r:id="rId20"/>
    <p:sldId id="596" r:id="rId21"/>
    <p:sldId id="562" r:id="rId22"/>
    <p:sldId id="597" r:id="rId23"/>
    <p:sldId id="586" r:id="rId24"/>
    <p:sldId id="598" r:id="rId25"/>
    <p:sldId id="604" r:id="rId26"/>
    <p:sldId id="607" r:id="rId27"/>
    <p:sldId id="587" r:id="rId28"/>
    <p:sldId id="599" r:id="rId29"/>
    <p:sldId id="563" r:id="rId30"/>
    <p:sldId id="564" r:id="rId31"/>
    <p:sldId id="565" r:id="rId32"/>
    <p:sldId id="566" r:id="rId33"/>
    <p:sldId id="567" r:id="rId34"/>
    <p:sldId id="571" r:id="rId35"/>
    <p:sldId id="568" r:id="rId36"/>
    <p:sldId id="570" r:id="rId37"/>
    <p:sldId id="569" r:id="rId38"/>
    <p:sldId id="572" r:id="rId39"/>
    <p:sldId id="608" r:id="rId40"/>
    <p:sldId id="609" r:id="rId41"/>
    <p:sldId id="610" r:id="rId42"/>
    <p:sldId id="611" r:id="rId43"/>
    <p:sldId id="612" r:id="rId44"/>
    <p:sldId id="613" r:id="rId45"/>
    <p:sldId id="614" r:id="rId46"/>
    <p:sldId id="615" r:id="rId47"/>
    <p:sldId id="616" r:id="rId48"/>
    <p:sldId id="617" r:id="rId49"/>
    <p:sldId id="618" r:id="rId50"/>
    <p:sldId id="625" r:id="rId51"/>
    <p:sldId id="626" r:id="rId52"/>
    <p:sldId id="627" r:id="rId53"/>
    <p:sldId id="628" r:id="rId54"/>
    <p:sldId id="629" r:id="rId55"/>
    <p:sldId id="630" r:id="rId56"/>
    <p:sldId id="631" r:id="rId57"/>
    <p:sldId id="580" r:id="rId58"/>
    <p:sldId id="600" r:id="rId59"/>
    <p:sldId id="632" r:id="rId60"/>
    <p:sldId id="619" r:id="rId61"/>
    <p:sldId id="620" r:id="rId62"/>
    <p:sldId id="573" r:id="rId63"/>
    <p:sldId id="579" r:id="rId64"/>
    <p:sldId id="574" r:id="rId65"/>
    <p:sldId id="624" r:id="rId66"/>
    <p:sldId id="575" r:id="rId67"/>
    <p:sldId id="578" r:id="rId68"/>
    <p:sldId id="576" r:id="rId69"/>
    <p:sldId id="577" r:id="rId70"/>
    <p:sldId id="621" r:id="rId71"/>
    <p:sldId id="581" r:id="rId72"/>
    <p:sldId id="582" r:id="rId73"/>
    <p:sldId id="622" r:id="rId74"/>
    <p:sldId id="623" r:id="rId75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6600"/>
    <a:srgbClr val="663300"/>
    <a:srgbClr val="C0C0C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8" autoAdjust="0"/>
    <p:restoredTop sz="94660"/>
  </p:normalViewPr>
  <p:slideViewPr>
    <p:cSldViewPr>
      <p:cViewPr varScale="1">
        <p:scale>
          <a:sx n="106" d="100"/>
          <a:sy n="106" d="100"/>
        </p:scale>
        <p:origin x="14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141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84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274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963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231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24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65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56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492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578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87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38C6FA0-15A6-45E9-9A11-25561DE8600E}" type="datetimeFigureOut">
              <a:rPr lang="pl-PL" smtClean="0"/>
              <a:pPr/>
              <a:t>23.08.2024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2FBD7C5-8D95-4F96-B13C-FCA191F8AB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6232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78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microsoft.com/office/2007/relationships/hdphoto" Target="../media/hdphoto7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microsoft.com/office/2007/relationships/hdphoto" Target="../media/hdphoto8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11" Type="http://schemas.openxmlformats.org/officeDocument/2006/relationships/image" Target="../media/image167.jpeg"/><Relationship Id="rId5" Type="http://schemas.openxmlformats.org/officeDocument/2006/relationships/image" Target="../media/image162.jpeg"/><Relationship Id="rId10" Type="http://schemas.openxmlformats.org/officeDocument/2006/relationships/image" Target="../media/image166.jpeg"/><Relationship Id="rId4" Type="http://schemas.openxmlformats.org/officeDocument/2006/relationships/image" Target="../media/image161.jpeg"/><Relationship Id="rId9" Type="http://schemas.openxmlformats.org/officeDocument/2006/relationships/image" Target="../media/image14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gif"/><Relationship Id="rId4" Type="http://schemas.openxmlformats.org/officeDocument/2006/relationships/image" Target="../media/image177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eg"/><Relationship Id="rId5" Type="http://schemas.openxmlformats.org/officeDocument/2006/relationships/image" Target="../media/image181.pn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jpeg"/><Relationship Id="rId7" Type="http://schemas.openxmlformats.org/officeDocument/2006/relationships/image" Target="../media/image1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3" cstate="print"/>
          <a:srcRect l="47911" r="-140"/>
          <a:stretch>
            <a:fillRect/>
          </a:stretch>
        </p:blipFill>
        <p:spPr bwMode="auto">
          <a:xfrm>
            <a:off x="3491880" y="594262"/>
            <a:ext cx="2980470" cy="2834738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857224" y="4000504"/>
            <a:ext cx="7772400" cy="1112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AA98ADCB-E118-D266-01B8-2A7653D66174}"/>
              </a:ext>
            </a:extLst>
          </p:cNvPr>
          <p:cNvSpPr txBox="1">
            <a:spLocks/>
          </p:cNvSpPr>
          <p:nvPr/>
        </p:nvSpPr>
        <p:spPr>
          <a:xfrm>
            <a:off x="646003" y="2780928"/>
            <a:ext cx="8194841" cy="3285942"/>
          </a:xfrm>
          <a:prstGeom prst="rect">
            <a:avLst/>
          </a:prstGeom>
        </p:spPr>
        <p:txBody>
          <a:bodyPr vert="horz" lIns="45720" rIns="45720" anchor="t">
            <a:normAutofit fontScale="925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6000" i="1" cap="none" spc="1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Courier New" pitchFamily="49" charset="0"/>
              </a:rPr>
              <a:t>P</a:t>
            </a:r>
            <a:r>
              <a:rPr lang="pl-PL" sz="6000" i="1" cap="none" spc="150" dirty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Courier New" pitchFamily="49" charset="0"/>
              </a:rPr>
              <a:t>olskie</a:t>
            </a:r>
          </a:p>
          <a:p>
            <a:pPr algn="l"/>
            <a:r>
              <a:rPr lang="pl-PL" sz="6000" i="1" cap="none" spc="1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Courier New" pitchFamily="49" charset="0"/>
              </a:rPr>
              <a:t>T</a:t>
            </a:r>
            <a:r>
              <a:rPr lang="pl-PL" sz="6000" i="1" cap="none" spc="150" dirty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Courier New" pitchFamily="49" charset="0"/>
              </a:rPr>
              <a:t>owarzystwo</a:t>
            </a:r>
          </a:p>
          <a:p>
            <a:pPr algn="l"/>
            <a:r>
              <a:rPr lang="pl-PL" sz="6000" i="1" cap="none" spc="1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Courier New" pitchFamily="49" charset="0"/>
              </a:rPr>
              <a:t>T</a:t>
            </a:r>
            <a:r>
              <a:rPr lang="pl-PL" sz="6000" i="1" cap="none" spc="150" dirty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Courier New" pitchFamily="49" charset="0"/>
              </a:rPr>
              <a:t>atrzańskie</a:t>
            </a:r>
          </a:p>
          <a:p>
            <a:pPr algn="l"/>
            <a:r>
              <a:rPr lang="pl-PL" sz="6000" i="1" cap="none" spc="150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Courier New" pitchFamily="49" charset="0"/>
              </a:rPr>
              <a:t>Oddział w Chrzanowie</a:t>
            </a:r>
            <a:endParaRPr lang="pl-PL" sz="6000" i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62519" y="260648"/>
            <a:ext cx="644420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Turystyka  górska  i  wycieczki turystyczno – krajoznawcze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796E0F3-DB81-49A6-90BD-749E1B5DD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34978"/>
            <a:ext cx="4141587" cy="310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DBA8E3E-45D0-48D2-821F-06AFD9B5B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4984"/>
            <a:ext cx="4439411" cy="332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5DC9B42C-FED1-4177-9EBE-7AAB174AE7F3}"/>
              </a:ext>
            </a:extLst>
          </p:cNvPr>
          <p:cNvSpPr txBox="1">
            <a:spLocks/>
          </p:cNvSpPr>
          <p:nvPr/>
        </p:nvSpPr>
        <p:spPr>
          <a:xfrm>
            <a:off x="159775" y="5075338"/>
            <a:ext cx="4141587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400" i="1" dirty="0">
                <a:latin typeface="Comic Sans MS" pitchFamily="66" charset="0"/>
                <a:ea typeface="+mj-ea"/>
                <a:cs typeface="+mj-cs"/>
              </a:rPr>
              <a:t>Rysy - Tatry Wysokie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81B03893-209C-45E3-AAD4-04F520D22292}"/>
              </a:ext>
            </a:extLst>
          </p:cNvPr>
          <p:cNvSpPr txBox="1">
            <a:spLocks/>
          </p:cNvSpPr>
          <p:nvPr/>
        </p:nvSpPr>
        <p:spPr>
          <a:xfrm>
            <a:off x="4499991" y="2708920"/>
            <a:ext cx="4618305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400" i="1" dirty="0">
                <a:latin typeface="Comic Sans MS" pitchFamily="66" charset="0"/>
                <a:ea typeface="+mj-ea"/>
                <a:cs typeface="+mj-cs"/>
              </a:rPr>
              <a:t>Magurka Wilkowicka - Beskid Mały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2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330" y="275696"/>
            <a:ext cx="644420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Turystyka  górska  i  wycieczki turystyczno – krajoznawcze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4AC3B91-BA36-4615-9F2E-79E4CC54A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79138"/>
            <a:ext cx="3986697" cy="299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56607FD-6B49-4F36-8123-A6922669D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0988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308BA5D3-C469-4AA1-AF7E-77AB6B9D5F71}"/>
              </a:ext>
            </a:extLst>
          </p:cNvPr>
          <p:cNvSpPr txBox="1">
            <a:spLocks/>
          </p:cNvSpPr>
          <p:nvPr/>
        </p:nvSpPr>
        <p:spPr>
          <a:xfrm>
            <a:off x="55226" y="4977351"/>
            <a:ext cx="435203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400" i="1" dirty="0">
                <a:latin typeface="Comic Sans MS" pitchFamily="66" charset="0"/>
                <a:ea typeface="+mj-ea"/>
                <a:cs typeface="+mj-cs"/>
              </a:rPr>
              <a:t>Wodospad Kamieńczyk - Karkonosze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B7FADE15-F7B3-4476-966A-521CC281555F}"/>
              </a:ext>
            </a:extLst>
          </p:cNvPr>
          <p:cNvSpPr txBox="1">
            <a:spLocks/>
          </p:cNvSpPr>
          <p:nvPr/>
        </p:nvSpPr>
        <p:spPr>
          <a:xfrm>
            <a:off x="4427984" y="2888940"/>
            <a:ext cx="4464496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400" i="1" dirty="0">
                <a:latin typeface="Comic Sans MS" pitchFamily="66" charset="0"/>
                <a:ea typeface="+mj-ea"/>
                <a:cs typeface="+mj-cs"/>
              </a:rPr>
              <a:t>Wielki </a:t>
            </a:r>
            <a:r>
              <a:rPr lang="pl-PL" sz="2400" i="1" dirty="0" err="1">
                <a:latin typeface="Comic Sans MS" pitchFamily="66" charset="0"/>
                <a:ea typeface="+mj-ea"/>
                <a:cs typeface="+mj-cs"/>
              </a:rPr>
              <a:t>Rozsypaniec</a:t>
            </a:r>
            <a:r>
              <a:rPr lang="pl-PL" sz="2400" i="1" dirty="0">
                <a:latin typeface="Comic Sans MS" pitchFamily="66" charset="0"/>
                <a:ea typeface="+mj-ea"/>
                <a:cs typeface="+mj-cs"/>
              </a:rPr>
              <a:t> - Mała </a:t>
            </a:r>
            <a:r>
              <a:rPr lang="pl-PL" sz="2400" i="1" dirty="0" err="1">
                <a:latin typeface="Comic Sans MS" pitchFamily="66" charset="0"/>
                <a:ea typeface="+mj-ea"/>
                <a:cs typeface="+mj-cs"/>
              </a:rPr>
              <a:t>Fatra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7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508" y="249421"/>
            <a:ext cx="644420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Turystyka  górska  i  wycieczki </a:t>
            </a:r>
            <a:r>
              <a:rPr lang="pl-PL" sz="4000" i="1" dirty="0" err="1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turystyczno</a:t>
            </a: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– krajoznawcze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F726856-2F6A-41AD-8DB4-B3F1A3260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7" y="1883330"/>
            <a:ext cx="3839344" cy="287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9C496155-4F6A-4025-B5CD-BD0A1E70B49F}"/>
              </a:ext>
            </a:extLst>
          </p:cNvPr>
          <p:cNvSpPr txBox="1">
            <a:spLocks/>
          </p:cNvSpPr>
          <p:nvPr/>
        </p:nvSpPr>
        <p:spPr>
          <a:xfrm>
            <a:off x="484027" y="4771603"/>
            <a:ext cx="383934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400" i="1" dirty="0">
                <a:latin typeface="Comic Sans MS" pitchFamily="66" charset="0"/>
                <a:ea typeface="+mj-ea"/>
                <a:cs typeface="+mj-cs"/>
              </a:rPr>
              <a:t>Babia Góra - Beskid Żywiecki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9071A334-04C8-4CAE-A379-2B75768EC51D}"/>
              </a:ext>
            </a:extLst>
          </p:cNvPr>
          <p:cNvSpPr txBox="1">
            <a:spLocks/>
          </p:cNvSpPr>
          <p:nvPr/>
        </p:nvSpPr>
        <p:spPr>
          <a:xfrm>
            <a:off x="4641194" y="1873559"/>
            <a:ext cx="383934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400" i="1" dirty="0">
                <a:latin typeface="Comic Sans MS" pitchFamily="66" charset="0"/>
                <a:ea typeface="+mj-ea"/>
                <a:cs typeface="+mj-cs"/>
              </a:rPr>
              <a:t>Tarnica - Bieszczady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4C393BA-D71F-475C-9485-A41F2511D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39" y="2241040"/>
            <a:ext cx="3275654" cy="436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36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21613" y="2060848"/>
            <a:ext cx="7900774" cy="1728192"/>
          </a:xfrm>
        </p:spPr>
        <p:txBody>
          <a:bodyPr>
            <a:noAutofit/>
          </a:bodyPr>
          <a:lstStyle/>
          <a:p>
            <a:pPr algn="just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Od 2012 roku nasz Oddział organizuje wyjazdy na narty w Beskidy i Tatry. Organizowane są one przy okazji wycieczek pieszych w wyżej wymienione pasma górskie.</a:t>
            </a:r>
            <a:endParaRPr lang="pl-PL" sz="4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640C4FB-ED3B-205B-68D6-BEDC8311A824}"/>
              </a:ext>
            </a:extLst>
          </p:cNvPr>
          <p:cNvSpPr txBox="1">
            <a:spLocks/>
          </p:cNvSpPr>
          <p:nvPr/>
        </p:nvSpPr>
        <p:spPr>
          <a:xfrm>
            <a:off x="1907704" y="646423"/>
            <a:ext cx="4551894" cy="63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Wyjazdy na narty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6F90D9-277B-5B0E-390F-96FA86B78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60" y="3970749"/>
            <a:ext cx="1716782" cy="242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9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FCAFCDA-478E-4CDD-98FB-0B76C3A6B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19617"/>
            <a:ext cx="3208568" cy="240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67CE5DF-D1EC-465C-9421-F0EBB682A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32856"/>
            <a:ext cx="4948856" cy="371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441AAEA3-8B6A-A4B8-BA3C-534DCF888C5E}"/>
              </a:ext>
            </a:extLst>
          </p:cNvPr>
          <p:cNvSpPr txBox="1">
            <a:spLocks/>
          </p:cNvSpPr>
          <p:nvPr/>
        </p:nvSpPr>
        <p:spPr>
          <a:xfrm>
            <a:off x="1835696" y="618513"/>
            <a:ext cx="4551894" cy="63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Wyjazdy na narty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6E437EC-DF70-1D5B-1756-0318FBCCF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r="12373"/>
          <a:stretch/>
        </p:blipFill>
        <p:spPr bwMode="auto">
          <a:xfrm>
            <a:off x="323528" y="4225453"/>
            <a:ext cx="3208568" cy="2406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5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2201649"/>
            <a:ext cx="7632848" cy="1224136"/>
          </a:xfrm>
        </p:spPr>
        <p:txBody>
          <a:bodyPr>
            <a:noAutofit/>
          </a:bodyPr>
          <a:lstStyle/>
          <a:p>
            <a:pPr algn="just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Od 2013 roku PTT Oddział w Chrzanowie organizuje wycieczki rowerowe po Ziemi Chrzanowskiej i okolicach.</a:t>
            </a:r>
            <a:endParaRPr lang="pl-PL" sz="4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835696" y="665271"/>
            <a:ext cx="4855316" cy="59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Wycieczki rowerowe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C019B8A-B1DD-CF3A-AC6C-DAE2F23D8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861048"/>
            <a:ext cx="1807970" cy="25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B1BC725-7A3B-4809-814D-6C226CDF0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9"/>
            <a:ext cx="326345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1522FD9-4FDE-4F19-8477-4A5985A76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42" y="2312877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8353C4D2-F7C1-4F9B-BBD7-803A141D2113}"/>
              </a:ext>
            </a:extLst>
          </p:cNvPr>
          <p:cNvSpPr txBox="1">
            <a:spLocks/>
          </p:cNvSpPr>
          <p:nvPr/>
        </p:nvSpPr>
        <p:spPr>
          <a:xfrm>
            <a:off x="1835696" y="665271"/>
            <a:ext cx="4855316" cy="59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Wycieczki rowerowe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3821137-F7EF-00F7-5EB5-E0A051DD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26320"/>
            <a:ext cx="3263451" cy="244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81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95736" y="1724514"/>
            <a:ext cx="6573339" cy="4387315"/>
          </a:xfrm>
        </p:spPr>
        <p:txBody>
          <a:bodyPr>
            <a:noAutofit/>
          </a:bodyPr>
          <a:lstStyle/>
          <a:p>
            <a:pPr algn="just"/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	Inną formą działalności naszego Oddziału są spotkania z wybitnymi „Ludźmi Gór”, którzy prowadząc prelekcje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popularno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- naukowe, przybliżają nam w sposób bardzo dostępny tematy związane z zakresem naszej działalności. Wśród prelegentów znajdują się wielkie nazwiska świata himalaizmu, podróżnicy czy pracownicy</a:t>
            </a:r>
            <a:r>
              <a:rPr lang="pl-PL" sz="20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naukowi.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	Prelekcje są organizowane w sali odczytowej Miejskiego Domu Kultury w Chrzanowie. Odbywają się zawsze w środy w okresie jesień – zima od początku października do końca marca. </a:t>
            </a:r>
            <a:endParaRPr lang="pl-PL" sz="20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036330" y="260648"/>
            <a:ext cx="584803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Prelekcje  o  tematyce górskiej  i  krajoznawczej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84683" y="72104"/>
            <a:ext cx="1928826" cy="1834515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D9173B4-F832-3AF5-0C54-6ABE1C4B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5" y="2132856"/>
            <a:ext cx="1428750" cy="20193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545E76B-7304-7AD2-979D-A78087461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2" y="4403166"/>
            <a:ext cx="14287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0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330" y="349813"/>
            <a:ext cx="584803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Prelekcje  o  tematyce górskiej  i  krajoznawczej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65343CE-BA2B-4684-9613-B3076015A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11098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10754F0-3519-4A7B-9618-22F4FD8C2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05" y="2132856"/>
            <a:ext cx="5550278" cy="4162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317CDE8-BE5D-1FBE-F4AA-5F6AB130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34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24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60153" y="2476388"/>
            <a:ext cx="3974259" cy="3943858"/>
          </a:xfrm>
        </p:spPr>
        <p:txBody>
          <a:bodyPr>
            <a:noAutofit/>
          </a:bodyPr>
          <a:lstStyle/>
          <a:p>
            <a:pPr algn="l"/>
            <a:r>
              <a:rPr kumimoji="0" lang="pl-PL" sz="2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Tematyka konkursów:</a:t>
            </a:r>
            <a:br>
              <a:rPr kumimoji="0" lang="pl-PL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lang="pl-PL" sz="900" u="sng" cap="none" dirty="0">
                <a:ln>
                  <a:noFill/>
                </a:ln>
                <a:solidFill>
                  <a:prstClr val="black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kumimoji="0" lang="pl-PL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2012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„Tatry”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2013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„Bieszczady”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2014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„Gorce”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2015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„Beskid Śląski”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2016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„Beskid Mały”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2017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„Beskid Wyspowy”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2018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„Beskid Niski”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2019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„Beskid Żywiecki”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2021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„Beskid Sądecki”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2022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„Tatry”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2023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„Bieszczady”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endParaRPr lang="pl-PL" sz="4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43191" y="89398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B4AF8067-2435-4DAD-BED7-6C9D94D4D701}"/>
              </a:ext>
            </a:extLst>
          </p:cNvPr>
          <p:cNvSpPr txBox="1">
            <a:spLocks/>
          </p:cNvSpPr>
          <p:nvPr/>
        </p:nvSpPr>
        <p:spPr>
          <a:xfrm>
            <a:off x="1691680" y="935849"/>
            <a:ext cx="7308813" cy="1423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Od 2012 roku PTT Oddział w Chrzanowie</a:t>
            </a:r>
          </a:p>
          <a:p>
            <a:pPr algn="just"/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organizuje corocznie Powiatowy Konkurs Wiedzy o Górach dla szkół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podstawowych</a:t>
            </a:r>
          </a:p>
          <a:p>
            <a:pPr algn="just"/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ponadpodstawowych. 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A9A9E2-D03B-7AE4-1654-6ED3426E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75" y="3377730"/>
            <a:ext cx="1914516" cy="189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EAFC820B-295D-6981-F5CD-EFD449BE3393}"/>
              </a:ext>
            </a:extLst>
          </p:cNvPr>
          <p:cNvSpPr txBox="1">
            <a:spLocks/>
          </p:cNvSpPr>
          <p:nvPr/>
        </p:nvSpPr>
        <p:spPr>
          <a:xfrm>
            <a:off x="1856371" y="271140"/>
            <a:ext cx="5948654" cy="606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Konkursy</a:t>
            </a: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Wiedzy o Górach</a:t>
            </a:r>
            <a:endParaRPr kumimoji="0" lang="pl-PL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D17A081-1112-0164-DC33-B312CDB9C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67" y="2971317"/>
            <a:ext cx="1914516" cy="27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9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6947" y="2041127"/>
            <a:ext cx="5832648" cy="4176463"/>
          </a:xfrm>
        </p:spPr>
        <p:txBody>
          <a:bodyPr>
            <a:noAutofit/>
          </a:bodyPr>
          <a:lstStyle/>
          <a:p>
            <a:pPr algn="just"/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	Początki działalności PTT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w mieście Chrzanów sięgają roku 1948, kiedy to przy Pierwszej Fabryce Lokomotyw „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Fablok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” wśród miłośników turystyki powstało Koło PTT           i pierwszym prezesem został Ludwik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Łogiewa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- dyrektor „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Fabloku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”. Działalność towarzystwa  w Chrzanowie trwała do roku 1950, kiedy to decyzją władz komunistycznych zlikwidowano wszystkie oddziały PTT w całej Polsce.</a:t>
            </a:r>
            <a:endParaRPr lang="pl-PL" sz="3600" b="1" dirty="0">
              <a:ln w="5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339752" y="640410"/>
            <a:ext cx="5904656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Z  kart  historii Oddziału…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8C95152-E01D-4296-B62B-61D9FB95FDC5}"/>
              </a:ext>
            </a:extLst>
          </p:cNvPr>
          <p:cNvSpPr txBox="1">
            <a:spLocks/>
          </p:cNvSpPr>
          <p:nvPr/>
        </p:nvSpPr>
        <p:spPr>
          <a:xfrm>
            <a:off x="827584" y="4797152"/>
            <a:ext cx="7772400" cy="123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80087B4-DA0B-4AD2-98CB-F7F88A355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76872"/>
            <a:ext cx="24343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76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5124" name="Picture 4" descr="http://www.chrzanow.ptt.org.pl/images/skk_ptt/6PKWoG/przypinka_vi_pkwog.jpg">
            <a:extLst>
              <a:ext uri="{FF2B5EF4-FFF2-40B4-BE49-F238E27FC236}">
                <a16:creationId xmlns:a16="http://schemas.microsoft.com/office/drawing/2014/main" id="{0FC85324-100A-4FC1-A118-137E3CE0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71592"/>
            <a:ext cx="1960450" cy="19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21B8F35-06ED-4DA8-91BB-97060294E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5" y="1879140"/>
            <a:ext cx="4360344" cy="291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7FDD78-0281-49CB-9EF4-CF1C7D0FC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50" y="3782848"/>
            <a:ext cx="4355801" cy="292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C222E18-7994-A47E-EAD2-FDF3F3DEE13D}"/>
              </a:ext>
            </a:extLst>
          </p:cNvPr>
          <p:cNvSpPr txBox="1">
            <a:spLocks/>
          </p:cNvSpPr>
          <p:nvPr/>
        </p:nvSpPr>
        <p:spPr>
          <a:xfrm>
            <a:off x="1907704" y="383460"/>
            <a:ext cx="594865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Konkursy</a:t>
            </a: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Wiedzy o Górach</a:t>
            </a:r>
            <a:endParaRPr kumimoji="0" lang="pl-PL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93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60354" y="1329587"/>
            <a:ext cx="6984776" cy="2407236"/>
          </a:xfrm>
        </p:spPr>
        <p:txBody>
          <a:bodyPr>
            <a:noAutofit/>
          </a:bodyPr>
          <a:lstStyle/>
          <a:p>
            <a:pPr algn="just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Od 2013 roku nasz Oddział organizuje też dwa razy w roku (w pierwszy dzień wiosny i w pierwszy dzień jesieni) Powiatowe Rajdy na Orientację dla Szkolnych Kół Krajoznawczych naszego Oddziału.</a:t>
            </a:r>
            <a:endParaRPr lang="pl-PL" sz="4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25E680D1-F246-F774-3C98-99AFFA275A45}"/>
              </a:ext>
            </a:extLst>
          </p:cNvPr>
          <p:cNvSpPr txBox="1">
            <a:spLocks/>
          </p:cNvSpPr>
          <p:nvPr/>
        </p:nvSpPr>
        <p:spPr>
          <a:xfrm>
            <a:off x="2123728" y="369790"/>
            <a:ext cx="4800534" cy="634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Rajdy na Orientację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AFB184-9103-B888-CC44-C656CB20E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23" y="3821746"/>
            <a:ext cx="2426221" cy="242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26E4E44-5E00-AB49-4327-D884BD519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98" y="3501008"/>
            <a:ext cx="2037548" cy="2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43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46199" y="476672"/>
            <a:ext cx="4800534" cy="634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Rajdy na Orientację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A38A439-71C5-48F2-888E-6DF07CD9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34" y="1298435"/>
            <a:ext cx="480053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E2BCD91-4D1B-4AAC-806F-DF874C8E7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07274"/>
            <a:ext cx="3176964" cy="238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10C2C10-F300-49CB-9260-E46C0105E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89997"/>
            <a:ext cx="3176964" cy="238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ttp://www.chrzanow.ptt.org.pl/images/skk_ptt/9RnO/przypinka_9_prno.jpg">
            <a:extLst>
              <a:ext uri="{FF2B5EF4-FFF2-40B4-BE49-F238E27FC236}">
                <a16:creationId xmlns:a16="http://schemas.microsoft.com/office/drawing/2014/main" id="{F3CCEB84-8DBA-4473-BE4F-E43B5F0A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13959"/>
            <a:ext cx="1615582" cy="15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1388" y="1876212"/>
            <a:ext cx="8365239" cy="1938285"/>
          </a:xfrm>
        </p:spPr>
        <p:txBody>
          <a:bodyPr>
            <a:noAutofit/>
          </a:bodyPr>
          <a:lstStyle/>
          <a:p>
            <a:pPr algn="just"/>
            <a:r>
              <a:rPr lang="pl-PL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Od 2013 roku nasz Oddział uczestniczy       w corocznej akcji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„Sprzątamy Beskidy  z PTT”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organizowanej przez Oddział PTT w Bielsku    -Białej.</a:t>
            </a:r>
            <a:endParaRPr lang="pl-PL" sz="5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907704" y="571711"/>
            <a:ext cx="4752528" cy="63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Rajdy  ekologiczne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2050" name="Picture 2" descr="http://www.bielsko.ptt.org.pl/wp-content/uploads/2017/03/sb2017_logo.png">
            <a:extLst>
              <a:ext uri="{FF2B5EF4-FFF2-40B4-BE49-F238E27FC236}">
                <a16:creationId xmlns:a16="http://schemas.microsoft.com/office/drawing/2014/main" id="{DF0055BE-1CA2-417C-825F-07CC4492F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8980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D49FF7F-DFC9-E81F-9A84-E60B0A655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13" y="3573016"/>
            <a:ext cx="20889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8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2050" name="Picture 2" descr="http://www.bielsko.ptt.org.pl/wp-content/uploads/2017/03/sb2017_logo.png">
            <a:extLst>
              <a:ext uri="{FF2B5EF4-FFF2-40B4-BE49-F238E27FC236}">
                <a16:creationId xmlns:a16="http://schemas.microsoft.com/office/drawing/2014/main" id="{DF0055BE-1CA2-417C-825F-07CC4492F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21" y="5268770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FABD077-45E2-4521-A3CF-2CEEE91DE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4" y="4275958"/>
            <a:ext cx="3219597" cy="241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8DC70A5-EAC8-431A-AED2-082CDFF81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61271"/>
            <a:ext cx="3218609" cy="241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6024CD2-B56D-462D-B982-14A26EDD2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0" y="1414636"/>
            <a:ext cx="5088567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C6AC1485-0E4F-A028-1FA2-F07FDC5C5BE2}"/>
              </a:ext>
            </a:extLst>
          </p:cNvPr>
          <p:cNvSpPr txBox="1">
            <a:spLocks/>
          </p:cNvSpPr>
          <p:nvPr/>
        </p:nvSpPr>
        <p:spPr>
          <a:xfrm>
            <a:off x="1907704" y="571711"/>
            <a:ext cx="4752528" cy="63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Rajdy  ekologiczne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72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7564" y="1915757"/>
            <a:ext cx="7848872" cy="1686960"/>
          </a:xfrm>
        </p:spPr>
        <p:txBody>
          <a:bodyPr>
            <a:noAutofit/>
          </a:bodyPr>
          <a:lstStyle/>
          <a:p>
            <a:pPr algn="just"/>
            <a:r>
              <a:rPr lang="pl-PL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Od 2019 roku nasz Oddział uczestniczy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w corocznej akcji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„Sprzątanie Lasu z PTT”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organizowanej wspólnie z Nadleśnictwem Chrzanów.</a:t>
            </a:r>
            <a:endParaRPr lang="pl-PL" sz="5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123728" y="528220"/>
            <a:ext cx="3960440" cy="63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Sprzątanie Lasu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E0F92F8-09DE-21CF-B649-DEA499114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77" y="3602716"/>
            <a:ext cx="2788723" cy="278872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11C14C7-7433-09FB-6155-E40466DA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1973154" cy="27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51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339752" y="562991"/>
            <a:ext cx="3960440" cy="63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Sprzątanie Lasu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E0F92F8-09DE-21CF-B649-DEA499114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70" y="0"/>
            <a:ext cx="1928826" cy="192882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1289F33-A388-48AA-1582-7FE1F2DA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00561"/>
            <a:ext cx="3223521" cy="2417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D2C9F79-48EF-BC6B-F91E-7598B8C3D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86" y="4322971"/>
            <a:ext cx="3223520" cy="2417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9D40EE4-74CF-598B-99AE-70A0BAAA4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0" y="1828631"/>
            <a:ext cx="3223520" cy="2417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39C70C1C-35C7-C17E-04A6-FE3079A8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48619"/>
            <a:ext cx="3313638" cy="2485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7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1700808"/>
            <a:ext cx="8222870" cy="2049134"/>
          </a:xfrm>
        </p:spPr>
        <p:txBody>
          <a:bodyPr>
            <a:noAutofit/>
          </a:bodyPr>
          <a:lstStyle/>
          <a:p>
            <a:pPr algn="just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Również od 2013 roku młodzież ze Szkolnych Kół PTT naszego Oddziału bierze udział w corocznej akcji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„Sadzenie drzew z PTT”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organizowanej wspólnie z Nadleśnictwem Chrzanów.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339752" y="552920"/>
            <a:ext cx="3744416" cy="6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Sadzenie  drzew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4D12650-B5D8-3A23-8AF0-64B32FC7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3787"/>
            <a:ext cx="2463129" cy="24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D95569D-85B4-C1F7-117D-65ABBB87F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68123"/>
            <a:ext cx="1750370" cy="24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2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603F9A9-2946-4ACA-A644-145025702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8" y="1895813"/>
            <a:ext cx="3182999" cy="238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C5F7A8F-72C8-4375-A289-D5E14A919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58327"/>
            <a:ext cx="3183000" cy="238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96407A5-615A-9C49-6504-B760DAEF2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4780"/>
            <a:ext cx="1675960" cy="16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6C122710-F80B-0DB7-DB09-3732B861D261}"/>
              </a:ext>
            </a:extLst>
          </p:cNvPr>
          <p:cNvSpPr txBox="1">
            <a:spLocks/>
          </p:cNvSpPr>
          <p:nvPr/>
        </p:nvSpPr>
        <p:spPr>
          <a:xfrm>
            <a:off x="2113034" y="479962"/>
            <a:ext cx="3744416" cy="6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Sadzenie  drzew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A49C467-3B94-D26C-70C3-48DE7411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93" y="1311120"/>
            <a:ext cx="3211363" cy="2408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6D8B4D22-86C7-9C28-125A-C3058A20A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9642"/>
            <a:ext cx="3901246" cy="2925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485795"/>
            <a:ext cx="8247682" cy="829782"/>
          </a:xfrm>
        </p:spPr>
        <p:txBody>
          <a:bodyPr>
            <a:noAutofit/>
          </a:bodyPr>
          <a:lstStyle/>
          <a:p>
            <a:pPr algn="just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Przy oddziale PTT w Chrzanowie działa lub działało już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27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szkolnych Kół PTT.</a:t>
            </a:r>
            <a:endParaRPr lang="pl-PL" sz="4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816635" y="577897"/>
            <a:ext cx="7200800" cy="58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Koła PTT Oddziału Chrzanów 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-13835" y="44624"/>
            <a:ext cx="1928826" cy="1834515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2AF2654-C58F-4F24-8457-8E4209C2A7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417" y="2664346"/>
            <a:ext cx="1543946" cy="15439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B9FE27F-08A2-451E-BC27-5DF549E07D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5583" y="2649708"/>
            <a:ext cx="1558584" cy="15585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740C57B-E6AD-4AAE-A69D-7D55B7C125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2707" y="2649707"/>
            <a:ext cx="1558585" cy="15585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3BD4BF-2234-4764-97AB-EE955A629A3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6873" y="2649707"/>
            <a:ext cx="1558585" cy="155858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AC017F7-1D85-4522-BB7C-F63055815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3998" y="2649707"/>
            <a:ext cx="1558585" cy="1558585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D21595E-03ED-44ED-4571-6B7E354E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7" y="4481620"/>
            <a:ext cx="1543946" cy="15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C17E2FB-E8AC-F614-7335-CBD4ABD60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83" y="4481620"/>
            <a:ext cx="1558584" cy="15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D923138F-2B42-B633-4E67-D04706D9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06" y="4485711"/>
            <a:ext cx="1569186" cy="153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4236BD1-DF63-0409-51FA-EB6AAB553B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863" b="13600"/>
          <a:stretch/>
        </p:blipFill>
        <p:spPr>
          <a:xfrm>
            <a:off x="5534896" y="4481620"/>
            <a:ext cx="1609160" cy="15585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977FDD1-D47D-77B6-8CC7-68813CBA7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0605" y="4481620"/>
            <a:ext cx="1531978" cy="15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78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51041" y="1268760"/>
            <a:ext cx="6213447" cy="5185018"/>
          </a:xfrm>
        </p:spPr>
        <p:txBody>
          <a:bodyPr>
            <a:noAutofit/>
          </a:bodyPr>
          <a:lstStyle/>
          <a:p>
            <a:pPr algn="just"/>
            <a:r>
              <a:rPr kumimoji="0" lang="pl-PL" sz="1800" i="0" u="none" strike="noStrike" kern="1200" cap="none" spc="0" normalizeH="0" baseline="0" noProof="0" dirty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	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Drugi rozdział działalności rozpoczyna się w 1981 roku. Na fali odnowy grupa entuzjastów z różnych stron Polski przystąpiła do reaktywowania naszego towarzystwa. Wśród nich był późniejszy wieloletni prezes (przez VII kadencji)  i motor naszej działalności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Stanisław Trębacz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(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na zdjęciu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)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.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Starania o rejestrację zakończyły się dopiero    w 1988 roku, a rok później ZG PTT  powołał Oddział PTT w Chrzanowie.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   Chrzanowski Oddział PTT pracuje nieprzerwanie od czasu reaktywowania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i obecnie trwa XII kadencja działalności PTT w Chrzanowie.</a:t>
            </a:r>
            <a:endParaRPr lang="pl-PL" sz="3600" b="1" dirty="0">
              <a:ln w="5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8C95152-E01D-4296-B62B-61D9FB95FDC5}"/>
              </a:ext>
            </a:extLst>
          </p:cNvPr>
          <p:cNvSpPr txBox="1">
            <a:spLocks/>
          </p:cNvSpPr>
          <p:nvPr/>
        </p:nvSpPr>
        <p:spPr>
          <a:xfrm>
            <a:off x="827584" y="4797152"/>
            <a:ext cx="7772400" cy="123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80338BD9-8142-4F5F-8370-38686861FFDB}"/>
              </a:ext>
            </a:extLst>
          </p:cNvPr>
          <p:cNvSpPr txBox="1">
            <a:spLocks/>
          </p:cNvSpPr>
          <p:nvPr/>
        </p:nvSpPr>
        <p:spPr>
          <a:xfrm>
            <a:off x="1979712" y="476672"/>
            <a:ext cx="5904656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Z  kart  historii Oddziału…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 descr="http://www.chrzanow.ptt.org.pl/images/zarzad/st2.jpg">
            <a:extLst>
              <a:ext uri="{FF2B5EF4-FFF2-40B4-BE49-F238E27FC236}">
                <a16:creationId xmlns:a16="http://schemas.microsoft.com/office/drawing/2014/main" id="{A5136BC8-6672-4029-960D-81BFD423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3" y="2252555"/>
            <a:ext cx="2449563" cy="3217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79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3618" y="2077356"/>
            <a:ext cx="2599184" cy="777099"/>
          </a:xfrm>
        </p:spPr>
        <p:txBody>
          <a:bodyPr>
            <a:noAutofit/>
          </a:bodyPr>
          <a:lstStyle/>
          <a:p>
            <a:pPr algn="ctr"/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Założone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13.04.2011 r.</a:t>
            </a:r>
            <a:endParaRPr lang="pl-PL" sz="4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907704" y="186222"/>
            <a:ext cx="7000166" cy="161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I Liceum Ogólnokształcącym im. S. Staszica w Chrzanowie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2AF2654-C58F-4F24-8457-8E4209C2A7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120" y="3091644"/>
            <a:ext cx="1584180" cy="15841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4C6A8E8-8A59-445F-BCB3-7876CD6FB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04" y="2030016"/>
            <a:ext cx="6001320" cy="450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73DA05D-58BF-156D-4FEC-A6B7E09F5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82925"/>
            <a:ext cx="2273825" cy="16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7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384" y="2127571"/>
            <a:ext cx="2620888" cy="829781"/>
          </a:xfrm>
        </p:spPr>
        <p:txBody>
          <a:bodyPr>
            <a:noAutofit/>
          </a:bodyPr>
          <a:lstStyle/>
          <a:p>
            <a:pPr algn="ctr"/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Założone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15.06.2012 r.</a:t>
            </a:r>
            <a:endParaRPr lang="pl-PL" sz="4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907704" y="53643"/>
            <a:ext cx="6840760" cy="215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</a:t>
            </a:r>
            <a:r>
              <a:rPr lang="pl-PL" sz="3800" i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„Raki”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Publicznym Gimnazjum nr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im. ks. prof. Józefa Tischnera w Chrzanowie</a:t>
            </a: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latin typeface="Comic Sans MS" pitchFamily="66" charset="0"/>
                <a:ea typeface="+mj-ea"/>
                <a:cs typeface="Arial" pitchFamily="34" charset="0"/>
              </a:rPr>
              <a:t>obecnie</a:t>
            </a: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Arial" pitchFamily="34" charset="0"/>
              </a:rPr>
              <a:t> SKK PTT </a:t>
            </a:r>
            <a:r>
              <a:rPr lang="pl-PL" sz="3600" i="1" dirty="0">
                <a:solidFill>
                  <a:srgbClr val="FFC000"/>
                </a:solidFill>
                <a:latin typeface="Comic Sans MS" pitchFamily="66" charset="0"/>
                <a:ea typeface="+mj-ea"/>
                <a:cs typeface="Arial" pitchFamily="34" charset="0"/>
              </a:rPr>
              <a:t>„Raki” </a:t>
            </a: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Arial" pitchFamily="34" charset="0"/>
              </a:rPr>
              <a:t>przy </a:t>
            </a: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Szkole Podstawowej nr 1 w Chrzanowie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0D70B00-F145-422B-8E0C-3E596B80A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99" y="2132856"/>
            <a:ext cx="5922720" cy="4442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9ED4B7B-4D29-17C1-BF77-05A38EAC1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6" y="4865346"/>
            <a:ext cx="2273825" cy="16070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585520D-B7F7-D19D-565E-959D6EC56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79" y="3108559"/>
            <a:ext cx="1589497" cy="15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45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55958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41BC37A-5FF8-4D33-A4B7-917A40AB9F05}"/>
              </a:ext>
            </a:extLst>
          </p:cNvPr>
          <p:cNvSpPr txBox="1">
            <a:spLocks/>
          </p:cNvSpPr>
          <p:nvPr/>
        </p:nvSpPr>
        <p:spPr>
          <a:xfrm>
            <a:off x="280116" y="2137345"/>
            <a:ext cx="2664296" cy="769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15.06.2012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0CED0C8-20F4-43C5-9FB9-86FB4EA96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48344"/>
            <a:ext cx="5976665" cy="448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BB7C187-022F-66CE-D9E9-28172D7DF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3" y="4838309"/>
            <a:ext cx="2266825" cy="160213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BB90E9-569F-0F0E-023D-5D0083847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68" y="3070300"/>
            <a:ext cx="1589496" cy="158418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CDC2ED46-097B-685F-F92A-402DF0CD50D8}"/>
              </a:ext>
            </a:extLst>
          </p:cNvPr>
          <p:cNvSpPr txBox="1">
            <a:spLocks/>
          </p:cNvSpPr>
          <p:nvPr/>
        </p:nvSpPr>
        <p:spPr>
          <a:xfrm>
            <a:off x="1907704" y="163625"/>
            <a:ext cx="6654809" cy="1985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</a:t>
            </a:r>
            <a:r>
              <a:rPr kumimoji="0" lang="pl-PL" sz="3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Powiatowym Centrum Edukacyjnym w Chrzanowie</a:t>
            </a: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latin typeface="Comic Sans MS" pitchFamily="66" charset="0"/>
                <a:ea typeface="+mj-ea"/>
                <a:cs typeface="Arial" pitchFamily="34" charset="0"/>
              </a:rPr>
              <a:t>obecnie</a:t>
            </a: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Arial" pitchFamily="34" charset="0"/>
              </a:rPr>
              <a:t> SKK PTT </a:t>
            </a: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Szkół Technicznych „FABLOK” w Chrzanowie</a:t>
            </a:r>
          </a:p>
        </p:txBody>
      </p:sp>
    </p:spTree>
    <p:extLst>
      <p:ext uri="{BB962C8B-B14F-4D97-AF65-F5344CB8AC3E}">
        <p14:creationId xmlns:p14="http://schemas.microsoft.com/office/powerpoint/2010/main" val="364454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21647" y="275673"/>
            <a:ext cx="6870833" cy="161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Szkół Ekonomiczno - Chemicznych w Trzebini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29A7FA8-1DCB-43B7-9727-34BCEC52E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18" y="2125213"/>
            <a:ext cx="5961769" cy="447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A1B91863-EEFC-414C-A1B6-75482A9BF988}"/>
              </a:ext>
            </a:extLst>
          </p:cNvPr>
          <p:cNvSpPr txBox="1">
            <a:spLocks/>
          </p:cNvSpPr>
          <p:nvPr/>
        </p:nvSpPr>
        <p:spPr>
          <a:xfrm>
            <a:off x="243710" y="2044976"/>
            <a:ext cx="2592288" cy="869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19.11.2012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20D5F9AD-D977-A07C-1525-0EE963F61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8" y="4848604"/>
            <a:ext cx="2266825" cy="160213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3AB706F-4996-BF9E-E9D9-F2CB3C713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1" y="3069817"/>
            <a:ext cx="1568557" cy="156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7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00608" y="2199145"/>
            <a:ext cx="2592288" cy="792088"/>
          </a:xfrm>
        </p:spPr>
        <p:txBody>
          <a:bodyPr>
            <a:noAutofit/>
          </a:bodyPr>
          <a:lstStyle/>
          <a:p>
            <a:pPr algn="ctr"/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Założone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26.02.2013 r.</a:t>
            </a:r>
            <a:endParaRPr lang="pl-PL" sz="4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907704" y="275673"/>
            <a:ext cx="7114109" cy="161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II Liceum Ogólnokształcącym im. K. K. Baczyńskiego w Chrzanowie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F9337EE-1C1E-47AC-A88B-72658AFD3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25213"/>
            <a:ext cx="5783560" cy="433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C00140-C9C0-B103-6786-DE3165735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2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21647" y="275673"/>
            <a:ext cx="6870833" cy="161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Młodzieżowe Koło PTT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Domu Kultury </a:t>
            </a:r>
            <a:b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</a:br>
            <a: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Myślachowicach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685D6A2-2949-45BC-80EB-464D4F0FF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32366"/>
            <a:ext cx="5832648" cy="437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05FD34A3-5130-4B00-BD89-1FE832B1BC4E}"/>
              </a:ext>
            </a:extLst>
          </p:cNvPr>
          <p:cNvSpPr txBox="1">
            <a:spLocks/>
          </p:cNvSpPr>
          <p:nvPr/>
        </p:nvSpPr>
        <p:spPr>
          <a:xfrm>
            <a:off x="251520" y="2276872"/>
            <a:ext cx="259293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21.06.2013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264827B-B3D8-2A3F-A8CB-6D238B844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69890" y="2348880"/>
            <a:ext cx="2592930" cy="792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05.11.2013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8EACC10-580B-458F-886E-BB2A54194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43" y="2132856"/>
            <a:ext cx="5739567" cy="4306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2EC52F-0392-DBA5-55DB-43819D1C8F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A3CAA85D-C3F3-E2CE-9D90-E4B6D813FD17}"/>
              </a:ext>
            </a:extLst>
          </p:cNvPr>
          <p:cNvSpPr txBox="1">
            <a:spLocks/>
          </p:cNvSpPr>
          <p:nvPr/>
        </p:nvSpPr>
        <p:spPr>
          <a:xfrm>
            <a:off x="1691680" y="44625"/>
            <a:ext cx="7344816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Szkół  </a:t>
            </a: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Arial" pitchFamily="34" charset="0"/>
              </a:rPr>
              <a:t>nr 1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 z Oddziałami Integracyjnymi w Chrzanowie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latin typeface="Comic Sans MS" pitchFamily="66" charset="0"/>
                <a:ea typeface="+mj-ea"/>
                <a:cs typeface="Arial" pitchFamily="34" charset="0"/>
              </a:rPr>
              <a:t>obecnie</a:t>
            </a: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Arial" pitchFamily="34" charset="0"/>
              </a:rPr>
              <a:t> SKK PTT </a:t>
            </a: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nr 8  w Chrzanowie</a:t>
            </a:r>
          </a:p>
        </p:txBody>
      </p:sp>
    </p:spTree>
    <p:extLst>
      <p:ext uri="{BB962C8B-B14F-4D97-AF65-F5344CB8AC3E}">
        <p14:creationId xmlns:p14="http://schemas.microsoft.com/office/powerpoint/2010/main" val="198685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19700" y="208264"/>
            <a:ext cx="6984776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„</a:t>
            </a:r>
            <a:r>
              <a:rPr lang="pl-PL" sz="4000" i="1" dirty="0" err="1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BestKid-dziaki</a:t>
            </a:r>
            <a:r>
              <a:rPr lang="pl-PL" sz="4000" i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Szkół </a:t>
            </a:r>
            <a:b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</a:br>
            <a:r>
              <a:rPr kumimoji="0" lang="pl-PL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Jankowicach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8EF2A84-C07E-45DC-8837-C48427AA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060529"/>
            <a:ext cx="1574119" cy="1568926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69889" y="2118928"/>
            <a:ext cx="2592930" cy="792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17.12.2013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C529278-CCC2-45EE-AF8E-91F4B1C97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93" y="2133662"/>
            <a:ext cx="5915075" cy="443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73B18DA-CFE3-B2A7-ED03-0A4F4BAF8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" y="4869160"/>
            <a:ext cx="2266825" cy="160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10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435408" y="2302627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05.05.2014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7A4517-AD45-4EA9-AEDC-D53C4B369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25" y="2285504"/>
            <a:ext cx="5711552" cy="428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1935054-3AFF-C591-B38D-E8DE63766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762EE478-68CA-BE04-AE93-DBF77697FE3D}"/>
              </a:ext>
            </a:extLst>
          </p:cNvPr>
          <p:cNvSpPr txBox="1">
            <a:spLocks/>
          </p:cNvSpPr>
          <p:nvPr/>
        </p:nvSpPr>
        <p:spPr>
          <a:xfrm>
            <a:off x="1731873" y="188640"/>
            <a:ext cx="6840977" cy="204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</a:t>
            </a:r>
            <a:r>
              <a:rPr kumimoji="0" lang="pl-PL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Szkolno</a:t>
            </a: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 </a:t>
            </a: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Arial" pitchFamily="34" charset="0"/>
              </a:rPr>
              <a:t>- </a:t>
            </a:r>
            <a:r>
              <a:rPr kumimoji="0" lang="pl-PL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Gimnazjanym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 z Oddziałami Integracyjnymi w Libiążu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latin typeface="Comic Sans MS" pitchFamily="66" charset="0"/>
                <a:ea typeface="+mj-ea"/>
                <a:cs typeface="Arial" pitchFamily="34" charset="0"/>
              </a:rPr>
              <a:t>obecnie</a:t>
            </a: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Arial" pitchFamily="34" charset="0"/>
              </a:rPr>
              <a:t> SKK PTT </a:t>
            </a: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nr 4 w Libiążu</a:t>
            </a:r>
          </a:p>
        </p:txBody>
      </p:sp>
    </p:spTree>
    <p:extLst>
      <p:ext uri="{BB962C8B-B14F-4D97-AF65-F5344CB8AC3E}">
        <p14:creationId xmlns:p14="http://schemas.microsoft.com/office/powerpoint/2010/main" val="50634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22558" y="125407"/>
            <a:ext cx="6784142" cy="1945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Koła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SP nr 5 im. Ks. Jana Twardowskiego i Gimnazjum nr 2 im. Stefana Batorego w Biłgoraju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447637" y="2098670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27.10.2017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FBCB520-8C96-037A-2E3A-F37B1FBE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42" y="2117168"/>
            <a:ext cx="4166618" cy="312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0B01F15-79A4-696A-EB80-35432BB8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" y="3097666"/>
            <a:ext cx="1629530" cy="162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32659471-3ED0-1D1F-0DE2-14756066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" y="4879292"/>
            <a:ext cx="1632188" cy="163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19BB551-5B43-75FC-2C4C-8B75794FFB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45" y="5259030"/>
            <a:ext cx="1998909" cy="14127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9FD728E-67A4-3EAA-048E-549A5434F2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250027"/>
            <a:ext cx="2024385" cy="14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694277" y="358913"/>
            <a:ext cx="738031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Zarząd Oddziału XII kadencji 2022 - 2025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0" y="31995"/>
            <a:ext cx="1928826" cy="1834515"/>
          </a:xfrm>
          <a:prstGeom prst="rect">
            <a:avLst/>
          </a:prstGeom>
          <a:noFill/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9057C001-E407-4AD0-8632-E1A2C859BB02}"/>
              </a:ext>
            </a:extLst>
          </p:cNvPr>
          <p:cNvSpPr txBox="1">
            <a:spLocks/>
          </p:cNvSpPr>
          <p:nvPr/>
        </p:nvSpPr>
        <p:spPr>
          <a:xfrm>
            <a:off x="6653825" y="5013176"/>
            <a:ext cx="2232248" cy="811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Marcin Ryś</a:t>
            </a:r>
            <a:r>
              <a:rPr lang="pl-PL" sz="2400" b="1" dirty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</a:p>
          <a:p>
            <a:pPr algn="l"/>
            <a:r>
              <a:rPr lang="pl-PL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Skarbnik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7B3721A6-DF87-453F-AAAD-59133513C5FD}"/>
              </a:ext>
            </a:extLst>
          </p:cNvPr>
          <p:cNvSpPr txBox="1">
            <a:spLocks/>
          </p:cNvSpPr>
          <p:nvPr/>
        </p:nvSpPr>
        <p:spPr>
          <a:xfrm>
            <a:off x="352223" y="4924554"/>
            <a:ext cx="2376264" cy="811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Bogumił Ryś</a:t>
            </a:r>
          </a:p>
          <a:p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Sekretarz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20118D6-9AA9-B6E6-4A49-73390DB9F157}"/>
              </a:ext>
            </a:extLst>
          </p:cNvPr>
          <p:cNvSpPr txBox="1"/>
          <p:nvPr/>
        </p:nvSpPr>
        <p:spPr>
          <a:xfrm>
            <a:off x="2843808" y="3705096"/>
            <a:ext cx="3348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Remigiusz Lichota</a:t>
            </a:r>
            <a:endParaRPr lang="pl-PL" sz="2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Prezes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323C16-3576-5657-E79F-8DD20D6D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29" y="1412776"/>
            <a:ext cx="1922431" cy="22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DF9FA4-9D15-794D-6368-5C856E3BA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5" y="2549734"/>
            <a:ext cx="1971440" cy="224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826EA57-54D7-10F5-0419-89E5D321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25" y="2694534"/>
            <a:ext cx="1921248" cy="22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54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330" y="289323"/>
            <a:ext cx="6064062" cy="1782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</a:t>
            </a:r>
            <a:endParaRPr lang="pl-PL" sz="3600" i="1" dirty="0">
              <a:solidFill>
                <a:srgbClr val="FFFF00"/>
              </a:solidFill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Luszowicach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395536" y="247168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31.10.2017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7AE8BB9-0EC3-6FD8-D685-AD471579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5521255" cy="4140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453660A-C741-6922-BDFF-376C5CCCE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0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123728" y="164349"/>
            <a:ext cx="5632014" cy="1743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Płazie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90971" y="2276872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08.05.2018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3CE31BB-3B01-7E11-2654-0C2E8A3B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2856"/>
            <a:ext cx="5632013" cy="4224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77719F0-3530-1600-CA35-D92EE93EB7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06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330" y="216449"/>
            <a:ext cx="6568118" cy="172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nr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Libiążu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22263" y="2205670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10.05.2018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3ECEE31-2768-4E6D-60A7-09A3C4396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01259"/>
            <a:ext cx="5714884" cy="4286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E979EC6-02D4-CE8F-C5EE-6728078F6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330" y="260647"/>
            <a:ext cx="5560006" cy="1618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Myślachowicach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095162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03.12.2018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5090932-442F-9403-23E5-88C65F30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80" y="2095162"/>
            <a:ext cx="5805950" cy="4354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A5914A-16B5-B423-C0F2-31E0FEC6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057263"/>
            <a:ext cx="1545491" cy="15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DCD229-0A94-8FBB-4038-9C9DB3668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0" y="4841440"/>
            <a:ext cx="2275302" cy="16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6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330" y="211042"/>
            <a:ext cx="6280086" cy="1743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nr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Trzebini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332413" y="2115646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14.12.2018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17C250B-079E-5691-0D23-5A18D1575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47" y="2132856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D716EAE-B3B8-0F7E-C5B1-9B2C666E7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13615"/>
            <a:ext cx="1540682" cy="151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9E7F22-099A-CEAA-BBE4-9C99B31E5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43" y="4845152"/>
            <a:ext cx="2266825" cy="16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1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835696" y="184655"/>
            <a:ext cx="6380403" cy="155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nr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im. Królowej Jadwigi w Chrzanowie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89980" y="2170362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06.06.2019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A7B664C-9FD8-4915-D3D0-F60D6E5C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84" y="2219291"/>
            <a:ext cx="5560006" cy="4170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CCFE639-43EC-76C4-3C9D-1D580F7DE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8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13641" y="205864"/>
            <a:ext cx="5560006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Lgocie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07781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10.03.2020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8A6CCFB-916F-CA7A-D8C6-0B738E7A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003" y="2171288"/>
            <a:ext cx="5687990" cy="4265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ABA29E0-27DF-6170-8593-51FF67544E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08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835696" y="188640"/>
            <a:ext cx="5112568" cy="1834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Szkół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Libiążu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15357" y="2167172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17.09.2021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8FCBA788-A765-1472-0B81-DF2997CF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55495"/>
            <a:ext cx="5642876" cy="423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5CC3509-1CB3-8DA4-42B5-C3C2D669B8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6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330" y="135508"/>
            <a:ext cx="6568118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nr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Trzebini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17551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16.12.2021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E377ADD-48DF-6C31-4BE6-C397CE27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03" y="2175514"/>
            <a:ext cx="5674177" cy="4255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A287D72-638F-1203-22B9-58282847D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0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036330" y="135507"/>
            <a:ext cx="5760640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w Babicach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5615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12.04.2022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3767A35C-F3BA-D933-C01B-98723049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68" y="2256154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92FE784-634B-F431-2422-D7EC24061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0" y="7603"/>
            <a:ext cx="1928826" cy="1834515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152992C-DDE0-4E73-88A5-1B4DEC646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32"/>
          <a:stretch/>
        </p:blipFill>
        <p:spPr>
          <a:xfrm>
            <a:off x="5022482" y="1180746"/>
            <a:ext cx="1489252" cy="16842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86564246-B23A-4183-B1BC-2B51A34ECE2E}"/>
              </a:ext>
            </a:extLst>
          </p:cNvPr>
          <p:cNvSpPr txBox="1">
            <a:spLocks/>
          </p:cNvSpPr>
          <p:nvPr/>
        </p:nvSpPr>
        <p:spPr>
          <a:xfrm>
            <a:off x="2665851" y="3010338"/>
            <a:ext cx="1728217" cy="635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Marcin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Kornecki</a:t>
            </a:r>
            <a:endParaRPr lang="pl-PL" sz="5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0242A0EE-4051-4541-96EF-73DF0AC22E9C}"/>
              </a:ext>
            </a:extLst>
          </p:cNvPr>
          <p:cNvSpPr txBox="1">
            <a:spLocks/>
          </p:cNvSpPr>
          <p:nvPr/>
        </p:nvSpPr>
        <p:spPr>
          <a:xfrm>
            <a:off x="7093462" y="2997857"/>
            <a:ext cx="1728217" cy="689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Andrzej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Marcinek</a:t>
            </a:r>
            <a:endParaRPr lang="pl-PL" sz="5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55B14B0F-2BEB-4CDD-9968-8FA1F803358B}"/>
              </a:ext>
            </a:extLst>
          </p:cNvPr>
          <p:cNvSpPr txBox="1">
            <a:spLocks/>
          </p:cNvSpPr>
          <p:nvPr/>
        </p:nvSpPr>
        <p:spPr>
          <a:xfrm>
            <a:off x="2461533" y="5703326"/>
            <a:ext cx="1728218" cy="660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Kacper</a:t>
            </a:r>
          </a:p>
          <a:p>
            <a:r>
              <a:rPr lang="pl-PL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Szkowron</a:t>
            </a:r>
            <a:endParaRPr lang="pl-PL" sz="5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AF9EF1CE-7C48-43F9-A26B-4E9ECE042703}"/>
              </a:ext>
            </a:extLst>
          </p:cNvPr>
          <p:cNvSpPr txBox="1">
            <a:spLocks/>
          </p:cNvSpPr>
          <p:nvPr/>
        </p:nvSpPr>
        <p:spPr>
          <a:xfrm>
            <a:off x="545587" y="5659624"/>
            <a:ext cx="1444549" cy="747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Janusz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Kołacz</a:t>
            </a:r>
            <a:endParaRPr lang="pl-PL" sz="5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7098C28F-E80D-4D87-BAFF-3B97C384E2D1}"/>
              </a:ext>
            </a:extLst>
          </p:cNvPr>
          <p:cNvSpPr txBox="1">
            <a:spLocks/>
          </p:cNvSpPr>
          <p:nvPr/>
        </p:nvSpPr>
        <p:spPr>
          <a:xfrm>
            <a:off x="4902999" y="2997857"/>
            <a:ext cx="1728217" cy="660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Ireneusz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Stojak</a:t>
            </a:r>
            <a:endParaRPr lang="pl-PL" sz="5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EEAD547D-6CF8-C16D-D2C6-CA95F557C91A}"/>
              </a:ext>
            </a:extLst>
          </p:cNvPr>
          <p:cNvSpPr txBox="1">
            <a:spLocks/>
          </p:cNvSpPr>
          <p:nvPr/>
        </p:nvSpPr>
        <p:spPr>
          <a:xfrm>
            <a:off x="155931" y="2165116"/>
            <a:ext cx="2399513" cy="86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Członkowie</a:t>
            </a:r>
          </a:p>
          <a:p>
            <a:r>
              <a:rPr lang="pl-PL" sz="2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zarządu</a:t>
            </a:r>
            <a:endParaRPr lang="pl-PL" sz="60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12FDEFB0-8516-8642-46BA-022FECBA30E9}"/>
              </a:ext>
            </a:extLst>
          </p:cNvPr>
          <p:cNvSpPr txBox="1">
            <a:spLocks/>
          </p:cNvSpPr>
          <p:nvPr/>
        </p:nvSpPr>
        <p:spPr>
          <a:xfrm>
            <a:off x="1691680" y="258482"/>
            <a:ext cx="738031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Zarząd Oddziału XII kadencji 2022 - 2025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17601EA-F226-7DDF-A01E-FAFCC7286FBF}"/>
              </a:ext>
            </a:extLst>
          </p:cNvPr>
          <p:cNvSpPr txBox="1">
            <a:spLocks/>
          </p:cNvSpPr>
          <p:nvPr/>
        </p:nvSpPr>
        <p:spPr>
          <a:xfrm>
            <a:off x="4367443" y="5716099"/>
            <a:ext cx="2632404" cy="660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Jadwiga </a:t>
            </a:r>
            <a:r>
              <a:rPr lang="pl-PL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Bazuła-Treśka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93BDE45B-D68A-9199-5629-458AB0DA1A16}"/>
              </a:ext>
            </a:extLst>
          </p:cNvPr>
          <p:cNvSpPr txBox="1">
            <a:spLocks/>
          </p:cNvSpPr>
          <p:nvPr/>
        </p:nvSpPr>
        <p:spPr>
          <a:xfrm>
            <a:off x="7020981" y="5716099"/>
            <a:ext cx="1728218" cy="660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Dominika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Dudek</a:t>
            </a:r>
            <a:endParaRPr lang="pl-PL" sz="5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700AA0-6C4E-AAC9-865F-A0A4086B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05" y="1154674"/>
            <a:ext cx="1493110" cy="17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FA2CE18-5253-BE5C-069E-CA14F52D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50" y="1141901"/>
            <a:ext cx="1506281" cy="17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FB6FCA7-1038-D32A-D4D0-35911468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51" y="3884909"/>
            <a:ext cx="1495678" cy="173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168DAC2-9722-2C1D-4042-C2FD69822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7" y="3887031"/>
            <a:ext cx="1496443" cy="17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68E8A0D-2925-A938-018A-26BE7406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99" y="3893975"/>
            <a:ext cx="1479709" cy="17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E6006E88-ACFC-35D7-23F8-7CE5C1672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8" t="4851" r="29790" b="50000"/>
          <a:stretch/>
        </p:blipFill>
        <p:spPr bwMode="auto">
          <a:xfrm>
            <a:off x="7142751" y="3887031"/>
            <a:ext cx="1450363" cy="17321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619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979712" y="233131"/>
            <a:ext cx="6640126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„Żurawina”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Szkół Specjalnych w Biłgoraju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5615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04.05.2022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2FE784-634B-F431-2422-D7EC24061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658CEDB-3378-2A16-5647-DEC04D047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79" y="2383194"/>
            <a:ext cx="5666081" cy="378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9220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979712" y="233131"/>
            <a:ext cx="6640126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Szkół Katolickiego Stowarzyszenia Wychowawców  w Libiążu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5615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17.05.2022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2FE784-634B-F431-2422-D7EC24061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4725144"/>
            <a:ext cx="2595620" cy="183451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ACB680-E953-059D-6519-E7406D2F9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243833"/>
            <a:ext cx="1335660" cy="134096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7DA3949-E4AC-07ED-C90D-5EC881326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2256153"/>
            <a:ext cx="5500234" cy="412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963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907704" y="233131"/>
            <a:ext cx="6912768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Liceum Ogólnokształcącym w Trzebini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5615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25.05.2022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2FE784-634B-F431-2422-D7EC24061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6" y="4793787"/>
            <a:ext cx="2595620" cy="183451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5E22BEE-E9F2-440C-4111-83D0F6DCB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291562"/>
            <a:ext cx="1413146" cy="137032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0461485-1532-E956-3231-136CA0E7E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093" y="2256153"/>
            <a:ext cx="5500233" cy="412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1356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907704" y="233131"/>
            <a:ext cx="6912768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       w Zagórzu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5615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03.06.2022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2FE784-634B-F431-2422-D7EC24061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5EC6767-3F3D-9207-C03C-15A59A1FF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498" y="2348880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485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907704" y="233131"/>
            <a:ext cx="6912768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Zespole Szkół </a:t>
            </a:r>
            <a:r>
              <a:rPr kumimoji="0" lang="pl-PL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Techniczno</a:t>
            </a: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  - Usługowych w Trzebini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5615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28.09.2022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2FE784-634B-F431-2422-D7EC24061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60EB934-2BC9-C244-E51D-39E2942F0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2256153"/>
            <a:ext cx="5515305" cy="413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8852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907704" y="233131"/>
            <a:ext cx="6912768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Szkolne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Szkole Podstawowej        w Pogorzycach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5615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19.10.2022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2FE784-634B-F431-2422-D7EC24061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52E53C2-42B3-9055-A933-CE055D635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348880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591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907704" y="233131"/>
            <a:ext cx="6912768" cy="183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Młodzieżowe Koło PTT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przy Parafialnym Klubie Sportowym LSO w Alwerni</a:t>
            </a: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8B6725E1-EAC0-4385-B672-310CA8AB9D66}"/>
              </a:ext>
            </a:extLst>
          </p:cNvPr>
          <p:cNvSpPr txBox="1">
            <a:spLocks/>
          </p:cNvSpPr>
          <p:nvPr/>
        </p:nvSpPr>
        <p:spPr>
          <a:xfrm>
            <a:off x="251520" y="2256154"/>
            <a:ext cx="2592930" cy="84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Założone 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09.11.2023 r.</a:t>
            </a:r>
            <a:endParaRPr lang="pl-PL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2FE784-634B-F431-2422-D7EC24061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6" y="3573016"/>
            <a:ext cx="2595620" cy="1834515"/>
          </a:xfrm>
          <a:prstGeom prst="rect">
            <a:avLst/>
          </a:prstGeom>
        </p:spPr>
      </p:pic>
      <p:pic>
        <p:nvPicPr>
          <p:cNvPr id="10" name="Obraz 9" descr="Obraz zawierający ubrania, osoba, w pomieszczeniu, człowiek&#10;&#10;Opis wygenerowany automatycznie">
            <a:extLst>
              <a:ext uri="{FF2B5EF4-FFF2-40B4-BE49-F238E27FC236}">
                <a16:creationId xmlns:a16="http://schemas.microsoft.com/office/drawing/2014/main" id="{172153DA-71C0-4581-83ED-984BB0F80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66" y="2198729"/>
            <a:ext cx="5638710" cy="422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8419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09652" y="2060848"/>
            <a:ext cx="3833907" cy="517942"/>
          </a:xfrm>
        </p:spPr>
        <p:txBody>
          <a:bodyPr>
            <a:noAutofit/>
          </a:bodyPr>
          <a:lstStyle/>
          <a:p>
            <a:pPr algn="l"/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Ryszard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Pawłowski</a:t>
            </a:r>
            <a:endParaRPr lang="pl-PL" sz="32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835696" y="680664"/>
            <a:ext cx="5976664" cy="51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wysokogórscy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F6754451-2254-4044-ADA5-5CF3CA8B2E4B}"/>
              </a:ext>
            </a:extLst>
          </p:cNvPr>
          <p:cNvSpPr txBox="1">
            <a:spLocks/>
          </p:cNvSpPr>
          <p:nvPr/>
        </p:nvSpPr>
        <p:spPr>
          <a:xfrm>
            <a:off x="467544" y="5188066"/>
            <a:ext cx="4140462" cy="471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Krzysztof</a:t>
            </a:r>
            <a:r>
              <a:rPr lang="pl-PL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Wielicki</a:t>
            </a:r>
            <a:r>
              <a:rPr lang="pl-PL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pic>
        <p:nvPicPr>
          <p:cNvPr id="4100" name="Picture 4" descr="http://www.chrzanow.ptt.org.pl/images/przewodnicy/kw2.jpg">
            <a:extLst>
              <a:ext uri="{FF2B5EF4-FFF2-40B4-BE49-F238E27FC236}">
                <a16:creationId xmlns:a16="http://schemas.microsoft.com/office/drawing/2014/main" id="{EAD86063-4CBC-446A-AD31-FBC233DA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18969"/>
            <a:ext cx="2790829" cy="3065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hrzanow.ptt.org.pl/images/przewodnicy/rp2.jpg">
            <a:extLst>
              <a:ext uri="{FF2B5EF4-FFF2-40B4-BE49-F238E27FC236}">
                <a16:creationId xmlns:a16="http://schemas.microsoft.com/office/drawing/2014/main" id="{0D1A45DA-2808-404C-8D64-1421A1D6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38" y="2636911"/>
            <a:ext cx="3270337" cy="2956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11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62052" y="1280102"/>
            <a:ext cx="5771036" cy="1342089"/>
          </a:xfrm>
        </p:spPr>
        <p:txBody>
          <a:bodyPr>
            <a:noAutofit/>
          </a:bodyPr>
          <a:lstStyle/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Marcin Bednarz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lang="pl-PL" sz="16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przewodnik beskidzki SKPG - Kraków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lang="pl-PL" sz="16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licencje parków narodowych: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Pieniński PN, Babiogórski PN, Bieszczadzki PN,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Gorczański PN, Ojcowski PN</a:t>
            </a:r>
            <a:endParaRPr lang="pl-PL" sz="18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036330" y="307436"/>
            <a:ext cx="4045272" cy="67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górscy</a:t>
            </a:r>
            <a:endParaRPr kumimoji="0" lang="pl-PL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116632"/>
            <a:ext cx="1928826" cy="1834515"/>
          </a:xfrm>
          <a:prstGeom prst="rect">
            <a:avLst/>
          </a:prstGeom>
          <a:noFill/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CDFEDECD-2A57-031D-ADBC-CF58C0548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12" y="1374914"/>
            <a:ext cx="1023502" cy="11524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44BEC391-EA14-3EA9-DC77-2834E9BE5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9"/>
          <a:stretch/>
        </p:blipFill>
        <p:spPr bwMode="auto">
          <a:xfrm>
            <a:off x="2198785" y="4797152"/>
            <a:ext cx="1020453" cy="11490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026E775E-D50D-0D65-6D2A-9CB8C2EF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8"/>
          <a:stretch/>
        </p:blipFill>
        <p:spPr bwMode="auto">
          <a:xfrm>
            <a:off x="2198785" y="2916229"/>
            <a:ext cx="1020453" cy="11524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A800BD2A-6E24-A29B-8BF2-943A4564CF41}"/>
              </a:ext>
            </a:extLst>
          </p:cNvPr>
          <p:cNvSpPr txBox="1">
            <a:spLocks/>
          </p:cNvSpPr>
          <p:nvPr/>
        </p:nvSpPr>
        <p:spPr>
          <a:xfrm>
            <a:off x="3362052" y="2780928"/>
            <a:ext cx="5544616" cy="180872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Henryk Berczyński</a:t>
            </a:r>
            <a:endParaRPr lang="pl-PL" sz="1800" cap="none" dirty="0">
              <a:ln>
                <a:noFill/>
              </a:ln>
              <a:solidFill>
                <a:srgbClr val="FFC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pl-PL" sz="16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 przewodnik sudecki, po Dolnym Śląsku, po Ziemi Kłodzkiej</a:t>
            </a:r>
          </a:p>
          <a:p>
            <a:pPr algn="l"/>
            <a:r>
              <a:rPr lang="pl-PL" sz="16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 tel.: 074-8669313</a:t>
            </a:r>
          </a:p>
          <a:p>
            <a:pPr algn="l"/>
            <a:r>
              <a:rPr lang="pl-PL" sz="16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tel. kom: 0501120037</a:t>
            </a:r>
          </a:p>
          <a:p>
            <a:pPr algn="l"/>
            <a:r>
              <a:rPr lang="pl-PL" sz="16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 e-mail: heniekber@gmail.com</a:t>
            </a:r>
          </a:p>
          <a:p>
            <a:pPr algn="l"/>
            <a:r>
              <a:rPr lang="pl-PL" sz="16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 www.turystyka-przewodnictwo.simplesite.com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A0B877D4-E1CD-E1B0-0B91-C10617B9D6E3}"/>
              </a:ext>
            </a:extLst>
          </p:cNvPr>
          <p:cNvSpPr txBox="1">
            <a:spLocks/>
          </p:cNvSpPr>
          <p:nvPr/>
        </p:nvSpPr>
        <p:spPr>
          <a:xfrm>
            <a:off x="3362052" y="4706390"/>
            <a:ext cx="5771036" cy="180872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Adam Biel</a:t>
            </a:r>
            <a:b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beskidzki</a:t>
            </a:r>
            <a:b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terenowy</a:t>
            </a:r>
            <a:b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instruktor przewodnictwa</a:t>
            </a:r>
            <a:b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: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666093016</a:t>
            </a:r>
          </a:p>
          <a:p>
            <a:pPr algn="l"/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e-mail: 3adam3@interia.pl </a:t>
            </a:r>
            <a:endParaRPr lang="pl-PL" sz="1800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6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8536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43FC17E-4888-4BDE-B4A8-529642035520}"/>
              </a:ext>
            </a:extLst>
          </p:cNvPr>
          <p:cNvSpPr txBox="1">
            <a:spLocks/>
          </p:cNvSpPr>
          <p:nvPr/>
        </p:nvSpPr>
        <p:spPr>
          <a:xfrm>
            <a:off x="2123728" y="302176"/>
            <a:ext cx="388843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górscy</a:t>
            </a:r>
            <a:endParaRPr kumimoji="0" lang="pl-PL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D1C9DAF-5D80-F8EF-BB9F-5141E5688F74}"/>
              </a:ext>
            </a:extLst>
          </p:cNvPr>
          <p:cNvSpPr txBox="1">
            <a:spLocks/>
          </p:cNvSpPr>
          <p:nvPr/>
        </p:nvSpPr>
        <p:spPr>
          <a:xfrm>
            <a:off x="3347864" y="1017122"/>
            <a:ext cx="5688632" cy="317211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Robert Czak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górski beskidzki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licencje parków (</a:t>
            </a:r>
            <a:r>
              <a:rPr kumimoji="0" lang="pl-PL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gorczański, pieniński, babiogórski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instruktor przewodnictwa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instruktor ochrony przyrody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przodownik turystyki górskiej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członek komisji egzaminacyjnej 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przewodników górskich przy marszałku województwa małopolskiego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nauczyciel wykładowca na kursach przewodnickich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 pilotów wycieczek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 603 687 444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e-mail: robert.czak@op.pl</a:t>
            </a: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3FBD0FF2-84CA-3E58-0165-92F8AD594721}"/>
              </a:ext>
            </a:extLst>
          </p:cNvPr>
          <p:cNvSpPr txBox="1">
            <a:spLocks/>
          </p:cNvSpPr>
          <p:nvPr/>
        </p:nvSpPr>
        <p:spPr>
          <a:xfrm>
            <a:off x="3347864" y="4266502"/>
            <a:ext cx="5544616" cy="176321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Joanna Dudek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beskidzki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przodownik PTTK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po Ojcowskim Parku Narodowym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licencje Parków Narodowych: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Pieniński PN, Magurski PN, Bieszczadzki PN,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Gorczański PN, Babiogórski PN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 509 417 124</a:t>
            </a:r>
          </a:p>
          <a:p>
            <a:pPr algn="l"/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e-mail: joanna.dudek@wp.eu</a:t>
            </a: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01127E9-C383-E5C8-352D-AB5F5FF13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24"/>
          <a:stretch/>
        </p:blipFill>
        <p:spPr>
          <a:xfrm>
            <a:off x="1547664" y="4612719"/>
            <a:ext cx="1289793" cy="1312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7BB6340-E97A-BD61-0BCA-0FBBC485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108991"/>
            <a:ext cx="1283375" cy="1312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78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691680" y="219468"/>
            <a:ext cx="738031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Zarząd Oddziału XII kadencji 2022 - 2025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0" y="31995"/>
            <a:ext cx="1928826" cy="1834515"/>
          </a:xfrm>
          <a:prstGeom prst="rect">
            <a:avLst/>
          </a:prstGeom>
          <a:noFill/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9057C001-E407-4AD0-8632-E1A2C859BB02}"/>
              </a:ext>
            </a:extLst>
          </p:cNvPr>
          <p:cNvSpPr txBox="1">
            <a:spLocks/>
          </p:cNvSpPr>
          <p:nvPr/>
        </p:nvSpPr>
        <p:spPr>
          <a:xfrm>
            <a:off x="6095242" y="4773729"/>
            <a:ext cx="2808311" cy="116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Wiesław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Kurowski</a:t>
            </a:r>
            <a:endParaRPr lang="pl-PL" sz="2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Sekretarz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7B3721A6-DF87-453F-AAAD-59133513C5FD}"/>
              </a:ext>
            </a:extLst>
          </p:cNvPr>
          <p:cNvSpPr txBox="1">
            <a:spLocks/>
          </p:cNvSpPr>
          <p:nvPr/>
        </p:nvSpPr>
        <p:spPr>
          <a:xfrm>
            <a:off x="278886" y="4437112"/>
            <a:ext cx="3146314" cy="152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Mariusz</a:t>
            </a:r>
          </a:p>
          <a:p>
            <a:r>
              <a:rPr lang="pl-PL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Ryńca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Z-ca przewodniczącego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20118D6-9AA9-B6E6-4A49-73390DB9F157}"/>
              </a:ext>
            </a:extLst>
          </p:cNvPr>
          <p:cNvSpPr txBox="1"/>
          <p:nvPr/>
        </p:nvSpPr>
        <p:spPr>
          <a:xfrm>
            <a:off x="3155898" y="3827812"/>
            <a:ext cx="2939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Józef</a:t>
            </a:r>
          </a:p>
          <a:p>
            <a:pPr algn="ctr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Haduch</a:t>
            </a:r>
            <a:endParaRPr lang="pl-PL" sz="2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Przewodniczący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FD1F581-3D00-ACD1-5800-213BF6490AB3}"/>
              </a:ext>
            </a:extLst>
          </p:cNvPr>
          <p:cNvSpPr txBox="1">
            <a:spLocks/>
          </p:cNvSpPr>
          <p:nvPr/>
        </p:nvSpPr>
        <p:spPr>
          <a:xfrm>
            <a:off x="1896271" y="795532"/>
            <a:ext cx="293934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mic Sans MS" panose="030F0702030302020204" pitchFamily="66" charset="0"/>
                <a:cs typeface="Courier New" panose="02070309020205020404" pitchFamily="49" charset="0"/>
              </a:rPr>
              <a:t>Komisja Rewizyjna</a:t>
            </a:r>
            <a:endParaRPr lang="pl-PL" sz="5400" b="1" dirty="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CA6C3FE-7507-4A88-CC44-1D8525C9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33" y="1564941"/>
            <a:ext cx="1749675" cy="2170758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5D6BC4-5957-6359-C0A3-0AB884BE5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85195"/>
            <a:ext cx="1876590" cy="21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BDF9FE3-C23A-1874-232C-0F6D1AA3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6" y="2181319"/>
            <a:ext cx="1863394" cy="21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28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5AE7C92-E258-4575-74D6-520C6975C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5"/>
          <a:stretch/>
        </p:blipFill>
        <p:spPr bwMode="auto">
          <a:xfrm>
            <a:off x="2182407" y="4732491"/>
            <a:ext cx="1051460" cy="11524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87EF537-F7BD-A1B7-32CC-8F9CC1172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8"/>
          <a:stretch/>
        </p:blipFill>
        <p:spPr bwMode="auto">
          <a:xfrm>
            <a:off x="2182407" y="1394161"/>
            <a:ext cx="1050958" cy="11882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C6716C6C-502C-03DB-288D-E818E29E9864}"/>
              </a:ext>
            </a:extLst>
          </p:cNvPr>
          <p:cNvSpPr txBox="1">
            <a:spLocks/>
          </p:cNvSpPr>
          <p:nvPr/>
        </p:nvSpPr>
        <p:spPr>
          <a:xfrm>
            <a:off x="3589518" y="1291127"/>
            <a:ext cx="5544616" cy="108544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Andrzej Górecki </a:t>
            </a:r>
            <a:b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górski beskidzki</a:t>
            </a:r>
            <a:b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605421182</a:t>
            </a:r>
            <a:endParaRPr lang="pl-PL" sz="1800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0B43DB4F-BBF6-A4C4-797E-C72608FE9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4"/>
          <a:stretch/>
        </p:blipFill>
        <p:spPr bwMode="auto">
          <a:xfrm>
            <a:off x="2167899" y="3081233"/>
            <a:ext cx="1065466" cy="11524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BDAFA24-5747-7A1E-1DEA-6D61B416FC1C}"/>
              </a:ext>
            </a:extLst>
          </p:cNvPr>
          <p:cNvSpPr txBox="1">
            <a:spLocks/>
          </p:cNvSpPr>
          <p:nvPr/>
        </p:nvSpPr>
        <p:spPr>
          <a:xfrm>
            <a:off x="2036330" y="301986"/>
            <a:ext cx="4045272" cy="59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górscy</a:t>
            </a:r>
            <a:endParaRPr kumimoji="0" lang="pl-PL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B4D30EFB-7BA0-B867-8520-A92BE242B268}"/>
              </a:ext>
            </a:extLst>
          </p:cNvPr>
          <p:cNvSpPr txBox="1">
            <a:spLocks/>
          </p:cNvSpPr>
          <p:nvPr/>
        </p:nvSpPr>
        <p:spPr>
          <a:xfrm>
            <a:off x="3589518" y="2877603"/>
            <a:ext cx="5544616" cy="135609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Adam Górnicki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tatrzański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beskidzki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606875631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e-mail: adamgornicki@op.pl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B1F9E15E-13B1-727E-5500-C5C1BC05B600}"/>
              </a:ext>
            </a:extLst>
          </p:cNvPr>
          <p:cNvSpPr txBox="1">
            <a:spLocks/>
          </p:cNvSpPr>
          <p:nvPr/>
        </p:nvSpPr>
        <p:spPr>
          <a:xfrm>
            <a:off x="3599384" y="4653136"/>
            <a:ext cx="5544616" cy="108544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Józef </a:t>
            </a:r>
            <a:r>
              <a:rPr kumimoji="0" lang="pl-PL" sz="18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Haduch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b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beskidzki SKPG Kraków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694407389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e-mail: jozef.haduch@interia.pl</a:t>
            </a:r>
            <a:endParaRPr lang="pl-PL" sz="1800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585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D7582B1-6B23-4F24-897C-8FDE12CBCA61}"/>
              </a:ext>
            </a:extLst>
          </p:cNvPr>
          <p:cNvSpPr txBox="1">
            <a:spLocks/>
          </p:cNvSpPr>
          <p:nvPr/>
        </p:nvSpPr>
        <p:spPr>
          <a:xfrm>
            <a:off x="2123728" y="313809"/>
            <a:ext cx="388843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górscy</a:t>
            </a:r>
            <a:endParaRPr kumimoji="0" lang="pl-PL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148CAD8-0830-668D-F9E8-D1FC1A6FA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 bwMode="auto">
          <a:xfrm>
            <a:off x="2285491" y="2909955"/>
            <a:ext cx="1022010" cy="11344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C294832-2B81-36FD-7723-8DAF42AD2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8"/>
          <a:stretch/>
        </p:blipFill>
        <p:spPr bwMode="auto">
          <a:xfrm>
            <a:off x="2285491" y="4939569"/>
            <a:ext cx="1022010" cy="11344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2FC7407D-37DB-F218-4377-9CA980F0BBAA}"/>
              </a:ext>
            </a:extLst>
          </p:cNvPr>
          <p:cNvSpPr txBox="1">
            <a:spLocks/>
          </p:cNvSpPr>
          <p:nvPr/>
        </p:nvSpPr>
        <p:spPr>
          <a:xfrm>
            <a:off x="3594451" y="2754028"/>
            <a:ext cx="5544616" cy="176321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Remigiusz Lichota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beskidzki SKPG Kraków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  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licencje parków narodowych: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Babiogórski PN, Pieniński PN, Gorczański PN, Ojcowski PN      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600902859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e-mail: remigiusz-64@o2.pl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CBC74817-1DF5-F2B3-0298-14EC669B7161}"/>
              </a:ext>
            </a:extLst>
          </p:cNvPr>
          <p:cNvSpPr txBox="1">
            <a:spLocks/>
          </p:cNvSpPr>
          <p:nvPr/>
        </p:nvSpPr>
        <p:spPr>
          <a:xfrm>
            <a:off x="3599384" y="4828757"/>
            <a:ext cx="5544616" cy="135609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Władysław Molendowicz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beskidzki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terenowy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instruktor krajoznawstwa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2E26C1E2-BF18-651D-412C-A8691691192C}"/>
              </a:ext>
            </a:extLst>
          </p:cNvPr>
          <p:cNvSpPr txBox="1">
            <a:spLocks/>
          </p:cNvSpPr>
          <p:nvPr/>
        </p:nvSpPr>
        <p:spPr>
          <a:xfrm>
            <a:off x="3594451" y="1276265"/>
            <a:ext cx="5544616" cy="108544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Zygmunt Jeleń </a:t>
            </a:r>
            <a:b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górski beskidzki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501809009</a:t>
            </a:r>
            <a:endParaRPr lang="pl-PL" sz="1800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6070BCB2-9A2C-B2AD-47B8-7BA099872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 bwMode="auto">
          <a:xfrm>
            <a:off x="2285491" y="1415521"/>
            <a:ext cx="1036518" cy="11211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049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D7582B1-6B23-4F24-897C-8FDE12CBCA61}"/>
              </a:ext>
            </a:extLst>
          </p:cNvPr>
          <p:cNvSpPr txBox="1">
            <a:spLocks/>
          </p:cNvSpPr>
          <p:nvPr/>
        </p:nvSpPr>
        <p:spPr>
          <a:xfrm>
            <a:off x="2103992" y="282317"/>
            <a:ext cx="388843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górscy</a:t>
            </a:r>
            <a:endParaRPr kumimoji="0" lang="pl-PL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CBAD717F-D0A6-7F13-8F10-384503E55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1"/>
          <a:stretch/>
        </p:blipFill>
        <p:spPr bwMode="auto">
          <a:xfrm>
            <a:off x="2176398" y="2498277"/>
            <a:ext cx="1022010" cy="11332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7A02F489-279B-D5A8-7340-8B12F4CB83C6}"/>
              </a:ext>
            </a:extLst>
          </p:cNvPr>
          <p:cNvSpPr txBox="1">
            <a:spLocks/>
          </p:cNvSpPr>
          <p:nvPr/>
        </p:nvSpPr>
        <p:spPr>
          <a:xfrm>
            <a:off x="3570777" y="2383297"/>
            <a:ext cx="5544616" cy="112509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Krystian Olczyk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beskidzki SKPG Kraków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508984769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e-mail: olczykkrystian@gmail.com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6B2EF3E6-FBCE-D3E3-3CDC-22AF1591571E}"/>
              </a:ext>
            </a:extLst>
          </p:cNvPr>
          <p:cNvSpPr txBox="1">
            <a:spLocks/>
          </p:cNvSpPr>
          <p:nvPr/>
        </p:nvSpPr>
        <p:spPr>
          <a:xfrm>
            <a:off x="3570777" y="3714318"/>
            <a:ext cx="5544616" cy="112509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Małgorzata </a:t>
            </a:r>
            <a:r>
              <a:rPr kumimoji="0" lang="pl-PL" sz="18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Opitek</a:t>
            </a:r>
            <a:endParaRPr kumimoji="0" lang="pl-PL" sz="18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górski beskidzki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terenowy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696295997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5472BD8A-C7D5-676E-A68A-CD750DFABB9A}"/>
              </a:ext>
            </a:extLst>
          </p:cNvPr>
          <p:cNvSpPr txBox="1">
            <a:spLocks/>
          </p:cNvSpPr>
          <p:nvPr/>
        </p:nvSpPr>
        <p:spPr>
          <a:xfrm>
            <a:off x="3570777" y="5021526"/>
            <a:ext cx="5544616" cy="112509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Andrzej Sadowski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sudecki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terenowy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C82B6C4-F44C-DCE1-A290-9BDB28650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7647" r="20676" b="42918"/>
          <a:stretch/>
        </p:blipFill>
        <p:spPr bwMode="auto">
          <a:xfrm>
            <a:off x="2184283" y="3840587"/>
            <a:ext cx="1014125" cy="11250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12659F8-9435-EA54-5CBD-773CB984E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0"/>
          <a:stretch/>
        </p:blipFill>
        <p:spPr bwMode="auto">
          <a:xfrm>
            <a:off x="2190194" y="5174779"/>
            <a:ext cx="1008214" cy="11250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ytuł 1">
            <a:extLst>
              <a:ext uri="{FF2B5EF4-FFF2-40B4-BE49-F238E27FC236}">
                <a16:creationId xmlns:a16="http://schemas.microsoft.com/office/drawing/2014/main" id="{C54F6BA6-1671-BB92-3530-7A5A05AA756F}"/>
              </a:ext>
            </a:extLst>
          </p:cNvPr>
          <p:cNvSpPr txBox="1">
            <a:spLocks/>
          </p:cNvSpPr>
          <p:nvPr/>
        </p:nvSpPr>
        <p:spPr>
          <a:xfrm>
            <a:off x="3563875" y="1090541"/>
            <a:ext cx="5544616" cy="104313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Jan Oczkowski  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górski beskidzki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  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516123898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8C870554-A306-96F7-9A49-1BA333814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7"/>
          <a:stretch/>
        </p:blipFill>
        <p:spPr bwMode="auto">
          <a:xfrm>
            <a:off x="2176398" y="1174705"/>
            <a:ext cx="1022010" cy="11344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875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8536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43FC17E-4888-4BDE-B4A8-529642035520}"/>
              </a:ext>
            </a:extLst>
          </p:cNvPr>
          <p:cNvSpPr txBox="1">
            <a:spLocks/>
          </p:cNvSpPr>
          <p:nvPr/>
        </p:nvSpPr>
        <p:spPr>
          <a:xfrm>
            <a:off x="2123728" y="302176"/>
            <a:ext cx="388843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górscy</a:t>
            </a:r>
            <a:endParaRPr kumimoji="0" lang="pl-PL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D1C9DAF-5D80-F8EF-BB9F-5141E5688F74}"/>
              </a:ext>
            </a:extLst>
          </p:cNvPr>
          <p:cNvSpPr txBox="1">
            <a:spLocks/>
          </p:cNvSpPr>
          <p:nvPr/>
        </p:nvSpPr>
        <p:spPr>
          <a:xfrm>
            <a:off x="3516537" y="1060918"/>
            <a:ext cx="5544616" cy="22686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Janusz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Sadzikowski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-Mount"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geodeta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uprawniowny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(zakres I,II,IV)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międzynarodowy przewodnik górski UIMLA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tatrzański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www.mount.cad.pl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602533787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52E3F49D-8C82-5F03-5838-6F1BBCECAC3F}"/>
              </a:ext>
            </a:extLst>
          </p:cNvPr>
          <p:cNvSpPr txBox="1">
            <a:spLocks/>
          </p:cNvSpPr>
          <p:nvPr/>
        </p:nvSpPr>
        <p:spPr>
          <a:xfrm>
            <a:off x="3509635" y="3386831"/>
            <a:ext cx="5544616" cy="131623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Michał Szczepański 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sudecki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tatrzański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e-mail: tatrzanski_lord@o2.pl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605428383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3FBD0FF2-84CA-3E58-0165-92F8AD594721}"/>
              </a:ext>
            </a:extLst>
          </p:cNvPr>
          <p:cNvSpPr txBox="1">
            <a:spLocks/>
          </p:cNvSpPr>
          <p:nvPr/>
        </p:nvSpPr>
        <p:spPr>
          <a:xfrm>
            <a:off x="3509635" y="4777059"/>
            <a:ext cx="5544616" cy="176321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Stanisław Trębacz 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tatrzański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beskidzki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przewodnik terenowy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instruktor przewodnictwa górskiego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pilot wycieczek</a:t>
            </a:r>
          </a:p>
          <a:p>
            <a:pPr algn="l"/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 tel.: 326236801</a:t>
            </a:r>
            <a:endParaRPr lang="pl-PL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B6A2753-7D4D-28C6-5FEC-CC03FA91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t="6372" r="30084" b="46566"/>
          <a:stretch/>
        </p:blipFill>
        <p:spPr bwMode="auto">
          <a:xfrm>
            <a:off x="2268875" y="1196752"/>
            <a:ext cx="1008214" cy="11205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710EB57-3CB9-A3FE-333B-ACFA75994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447" r="-2334" b="10883"/>
          <a:stretch/>
        </p:blipFill>
        <p:spPr bwMode="auto">
          <a:xfrm>
            <a:off x="2271824" y="3484686"/>
            <a:ext cx="1008214" cy="11205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CFF1659-61C9-4D06-6D86-3C2E87B67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 bwMode="auto">
          <a:xfrm>
            <a:off x="2270838" y="4869160"/>
            <a:ext cx="1008214" cy="11205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4267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979712" y="311512"/>
            <a:ext cx="2693003" cy="1033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GOT  PTT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495A917C-A6EC-DD1D-B899-418A197D6869}"/>
              </a:ext>
            </a:extLst>
          </p:cNvPr>
          <p:cNvSpPr txBox="1">
            <a:spLocks/>
          </p:cNvSpPr>
          <p:nvPr/>
        </p:nvSpPr>
        <p:spPr>
          <a:xfrm>
            <a:off x="1414983" y="4363367"/>
            <a:ext cx="3314350" cy="93466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Adam Biel</a:t>
            </a:r>
            <a:endParaRPr lang="pl-PL" sz="1600" cap="none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221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(Karpaty Zach.,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Karpaty Wsch.)</a:t>
            </a: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DF7F9464-106F-F8C4-8895-DA50EEAC9AED}"/>
              </a:ext>
            </a:extLst>
          </p:cNvPr>
          <p:cNvSpPr txBox="1">
            <a:spLocks/>
          </p:cNvSpPr>
          <p:nvPr/>
        </p:nvSpPr>
        <p:spPr>
          <a:xfrm>
            <a:off x="5964779" y="290521"/>
            <a:ext cx="2880320" cy="7296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Paweł Gąsiorek</a:t>
            </a:r>
            <a:endParaRPr lang="pl-PL" sz="1600" cap="none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563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52BC1BF1-9097-D095-3D90-5DD0C52ACCE0}"/>
              </a:ext>
            </a:extLst>
          </p:cNvPr>
          <p:cNvSpPr txBox="1">
            <a:spLocks/>
          </p:cNvSpPr>
          <p:nvPr/>
        </p:nvSpPr>
        <p:spPr>
          <a:xfrm>
            <a:off x="5964779" y="2412995"/>
            <a:ext cx="2880320" cy="7296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Józef </a:t>
            </a:r>
            <a:r>
              <a:rPr lang="pl-PL" sz="1800" cap="none" dirty="0" err="1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Haduch</a:t>
            </a:r>
            <a:endParaRPr lang="pl-PL" sz="1600" cap="none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233A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b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129386C5-4272-D8AC-082F-B75C02E11427}"/>
              </a:ext>
            </a:extLst>
          </p:cNvPr>
          <p:cNvSpPr txBox="1">
            <a:spLocks/>
          </p:cNvSpPr>
          <p:nvPr/>
        </p:nvSpPr>
        <p:spPr>
          <a:xfrm>
            <a:off x="6005208" y="4578887"/>
            <a:ext cx="2476364" cy="7296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Zygmunt Jeleń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175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(Karpaty Zach.)</a:t>
            </a: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8D970A4B-22E0-C80D-56CD-4FF58EC919FB}"/>
              </a:ext>
            </a:extLst>
          </p:cNvPr>
          <p:cNvSpPr txBox="1">
            <a:spLocks/>
          </p:cNvSpPr>
          <p:nvPr/>
        </p:nvSpPr>
        <p:spPr>
          <a:xfrm>
            <a:off x="5992027" y="5686377"/>
            <a:ext cx="2729162" cy="97271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Krzysztof Kowalski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564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(Sudety,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Góry Świętokrzyskie)</a:t>
            </a: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87C97087-3B9C-3D71-614B-3A93517208CC}"/>
              </a:ext>
            </a:extLst>
          </p:cNvPr>
          <p:cNvSpPr txBox="1">
            <a:spLocks/>
          </p:cNvSpPr>
          <p:nvPr/>
        </p:nvSpPr>
        <p:spPr>
          <a:xfrm>
            <a:off x="1414983" y="2048155"/>
            <a:ext cx="2885252" cy="7296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Marcin Bednarz</a:t>
            </a:r>
            <a:r>
              <a:rPr lang="pl-PL" sz="16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579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b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7E3C39E2-03B6-AC98-9FDD-423348885A0E}"/>
              </a:ext>
            </a:extLst>
          </p:cNvPr>
          <p:cNvSpPr txBox="1">
            <a:spLocks/>
          </p:cNvSpPr>
          <p:nvPr/>
        </p:nvSpPr>
        <p:spPr>
          <a:xfrm>
            <a:off x="1406114" y="3262083"/>
            <a:ext cx="3024336" cy="7296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Henryk Berczyński</a:t>
            </a:r>
            <a:endParaRPr lang="pl-PL" sz="1600" cap="none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585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(Sudety)</a:t>
            </a:r>
            <a:b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ACFB36C9-2A5B-94DB-08AB-D4755F54FFED}"/>
              </a:ext>
            </a:extLst>
          </p:cNvPr>
          <p:cNvSpPr txBox="1">
            <a:spLocks/>
          </p:cNvSpPr>
          <p:nvPr/>
        </p:nvSpPr>
        <p:spPr>
          <a:xfrm>
            <a:off x="5964779" y="1351758"/>
            <a:ext cx="2880320" cy="7296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Adam Górnicki</a:t>
            </a:r>
            <a:endParaRPr lang="pl-PL" sz="1600" cap="none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583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b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F9BFDB3C-EABA-3519-048F-2B75AE126086}"/>
              </a:ext>
            </a:extLst>
          </p:cNvPr>
          <p:cNvSpPr txBox="1">
            <a:spLocks/>
          </p:cNvSpPr>
          <p:nvPr/>
        </p:nvSpPr>
        <p:spPr>
          <a:xfrm>
            <a:off x="5983075" y="3474232"/>
            <a:ext cx="2880320" cy="7296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Marek Hromada</a:t>
            </a:r>
            <a:endParaRPr lang="pl-PL" sz="1600" cap="none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589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b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32F3D8D-9EAA-CEFD-2B65-BA1FF5AE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6" y="2006768"/>
            <a:ext cx="805456" cy="9069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0FA4255A-AB02-E7D6-A8BE-917539F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8"/>
          <a:stretch/>
        </p:blipFill>
        <p:spPr bwMode="auto">
          <a:xfrm>
            <a:off x="398448" y="3202972"/>
            <a:ext cx="805456" cy="9096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A3AF463-F82C-34BA-37ED-3D20FD147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9"/>
          <a:stretch/>
        </p:blipFill>
        <p:spPr bwMode="auto">
          <a:xfrm>
            <a:off x="406468" y="4401886"/>
            <a:ext cx="805224" cy="9066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5B990E4-F770-305B-A6F0-131B83D9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74" y="255546"/>
            <a:ext cx="805225" cy="9098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E12E58C-87A9-D2BC-B836-C623F38E7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4"/>
          <a:stretch/>
        </p:blipFill>
        <p:spPr bwMode="auto">
          <a:xfrm>
            <a:off x="4958834" y="1351758"/>
            <a:ext cx="820965" cy="8879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EB8F25AD-7FFB-7DDB-EF96-33CC62B73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5"/>
          <a:stretch/>
        </p:blipFill>
        <p:spPr bwMode="auto">
          <a:xfrm>
            <a:off x="4935178" y="2426050"/>
            <a:ext cx="829930" cy="9096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9ED5CAC-B31C-2A4D-DF64-3236A240E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8"/>
          <a:stretch/>
        </p:blipFill>
        <p:spPr bwMode="auto">
          <a:xfrm>
            <a:off x="4941561" y="3522297"/>
            <a:ext cx="837396" cy="9071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55A7FF3A-3E93-9524-B7E2-99003CABE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 bwMode="auto">
          <a:xfrm>
            <a:off x="4941561" y="4645300"/>
            <a:ext cx="838238" cy="9066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6F43BB7-7096-85B1-2B04-6E0B412F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b="9504"/>
          <a:stretch/>
        </p:blipFill>
        <p:spPr bwMode="auto">
          <a:xfrm>
            <a:off x="4926963" y="5752413"/>
            <a:ext cx="846361" cy="9066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92AB755-8895-2409-7500-53A357E69BD3}"/>
              </a:ext>
            </a:extLst>
          </p:cNvPr>
          <p:cNvSpPr txBox="1">
            <a:spLocks/>
          </p:cNvSpPr>
          <p:nvPr/>
        </p:nvSpPr>
        <p:spPr>
          <a:xfrm>
            <a:off x="1406113" y="5686377"/>
            <a:ext cx="2894121" cy="72968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Dominika Dudek</a:t>
            </a:r>
            <a:endParaRPr lang="pl-PL" sz="1600" cap="none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605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63EDF61-83AB-8B8D-FC97-680EDB9B6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8" t="4851" r="29790" b="50000"/>
          <a:stretch/>
        </p:blipFill>
        <p:spPr bwMode="auto">
          <a:xfrm>
            <a:off x="406468" y="5564858"/>
            <a:ext cx="805224" cy="9616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16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23" name="Tytuł 1">
            <a:extLst>
              <a:ext uri="{FF2B5EF4-FFF2-40B4-BE49-F238E27FC236}">
                <a16:creationId xmlns:a16="http://schemas.microsoft.com/office/drawing/2014/main" id="{4EB0003A-03A3-482A-8898-A791E182AA50}"/>
              </a:ext>
            </a:extLst>
          </p:cNvPr>
          <p:cNvSpPr txBox="1">
            <a:spLocks/>
          </p:cNvSpPr>
          <p:nvPr/>
        </p:nvSpPr>
        <p:spPr>
          <a:xfrm>
            <a:off x="1406114" y="4490763"/>
            <a:ext cx="2232248" cy="728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Jan Poręba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nr 176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(Karpaty Zach.)</a:t>
            </a:r>
            <a:endParaRPr lang="pl-PL" sz="32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F0C7660-8793-2953-9A35-AAAE0A123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3242"/>
          <a:stretch/>
        </p:blipFill>
        <p:spPr bwMode="auto">
          <a:xfrm>
            <a:off x="371864" y="4401650"/>
            <a:ext cx="858624" cy="9071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DEEE8C71-8964-53F9-6EFF-FC9906299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7"/>
          <a:stretch/>
        </p:blipFill>
        <p:spPr bwMode="auto">
          <a:xfrm>
            <a:off x="392561" y="3292744"/>
            <a:ext cx="817227" cy="9071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ytuł 1">
            <a:extLst>
              <a:ext uri="{FF2B5EF4-FFF2-40B4-BE49-F238E27FC236}">
                <a16:creationId xmlns:a16="http://schemas.microsoft.com/office/drawing/2014/main" id="{C3D767C2-5789-2CF1-3B02-07DC4DD18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882" y="3366543"/>
            <a:ext cx="2264795" cy="743319"/>
          </a:xfrm>
        </p:spPr>
        <p:txBody>
          <a:bodyPr>
            <a:noAutofit/>
          </a:bodyPr>
          <a:lstStyle/>
          <a:p>
            <a:pPr algn="l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Jan Oczkowski</a:t>
            </a:r>
            <a:b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nr 217</a:t>
            </a:r>
            <a:b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(Karpaty Zach.)</a:t>
            </a:r>
            <a:endParaRPr lang="pl-PL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EE7DB63D-36DB-B5B7-63F1-8DB6FFC85693}"/>
              </a:ext>
            </a:extLst>
          </p:cNvPr>
          <p:cNvSpPr txBox="1">
            <a:spLocks/>
          </p:cNvSpPr>
          <p:nvPr/>
        </p:nvSpPr>
        <p:spPr>
          <a:xfrm>
            <a:off x="1406114" y="2174384"/>
            <a:ext cx="3016453" cy="76570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cap="none" dirty="0">
                <a:ln>
                  <a:noFill/>
                </a:ln>
                <a:solidFill>
                  <a:srgbClr val="FFC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Remigiusz Lichota</a:t>
            </a:r>
            <a:b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nr 232A</a:t>
            </a:r>
          </a:p>
          <a:p>
            <a:pPr algn="l"/>
            <a:r>
              <a:rPr lang="pl-PL" sz="1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endParaRPr lang="pl-PL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0081181A-B2C9-334F-5F23-5F591EECB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 bwMode="auto">
          <a:xfrm>
            <a:off x="392562" y="2110893"/>
            <a:ext cx="817227" cy="9071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ytuł 1">
            <a:extLst>
              <a:ext uri="{FF2B5EF4-FFF2-40B4-BE49-F238E27FC236}">
                <a16:creationId xmlns:a16="http://schemas.microsoft.com/office/drawing/2014/main" id="{38BFAC9F-5DAF-9AB6-08EA-3DF31B5961C9}"/>
              </a:ext>
            </a:extLst>
          </p:cNvPr>
          <p:cNvSpPr txBox="1">
            <a:spLocks/>
          </p:cNvSpPr>
          <p:nvPr/>
        </p:nvSpPr>
        <p:spPr>
          <a:xfrm>
            <a:off x="1979712" y="311512"/>
            <a:ext cx="2693003" cy="1033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Przewodnicy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GOT  PTT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30" name="Tytuł 1">
            <a:extLst>
              <a:ext uri="{FF2B5EF4-FFF2-40B4-BE49-F238E27FC236}">
                <a16:creationId xmlns:a16="http://schemas.microsoft.com/office/drawing/2014/main" id="{4522F7B4-239E-191A-8D73-0E1F7D35AB5B}"/>
              </a:ext>
            </a:extLst>
          </p:cNvPr>
          <p:cNvSpPr txBox="1">
            <a:spLocks/>
          </p:cNvSpPr>
          <p:nvPr/>
        </p:nvSpPr>
        <p:spPr>
          <a:xfrm>
            <a:off x="1408151" y="5613501"/>
            <a:ext cx="3014415" cy="870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Bogumił Ryś</a:t>
            </a:r>
            <a:b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nr 573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l-PL" sz="1400" b="1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wszystkie Krainy Górskie</a:t>
            </a:r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pl-PL" sz="32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A317F882-E26C-37C9-B5D7-92A81D349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1"/>
          <a:stretch/>
        </p:blipFill>
        <p:spPr bwMode="auto">
          <a:xfrm>
            <a:off x="385322" y="5587812"/>
            <a:ext cx="858624" cy="9071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ytuł 1">
            <a:extLst>
              <a:ext uri="{FF2B5EF4-FFF2-40B4-BE49-F238E27FC236}">
                <a16:creationId xmlns:a16="http://schemas.microsoft.com/office/drawing/2014/main" id="{AAA51003-F5E9-8D0A-FDB9-6CAE713B5C98}"/>
              </a:ext>
            </a:extLst>
          </p:cNvPr>
          <p:cNvSpPr txBox="1">
            <a:spLocks/>
          </p:cNvSpPr>
          <p:nvPr/>
        </p:nvSpPr>
        <p:spPr>
          <a:xfrm>
            <a:off x="5992026" y="900531"/>
            <a:ext cx="2972461" cy="962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Marcin Ryś</a:t>
            </a:r>
            <a:b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nr 572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endParaRPr lang="pl-PL" sz="32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4781BE98-687D-AA5B-50DE-401DBA3DE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2" b="3171"/>
          <a:stretch/>
        </p:blipFill>
        <p:spPr bwMode="auto">
          <a:xfrm>
            <a:off x="4941561" y="923547"/>
            <a:ext cx="846361" cy="9309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ytuł 1">
            <a:extLst>
              <a:ext uri="{FF2B5EF4-FFF2-40B4-BE49-F238E27FC236}">
                <a16:creationId xmlns:a16="http://schemas.microsoft.com/office/drawing/2014/main" id="{75BEC55C-FADE-6469-DF98-861F68DFC157}"/>
              </a:ext>
            </a:extLst>
          </p:cNvPr>
          <p:cNvSpPr txBox="1">
            <a:spLocks/>
          </p:cNvSpPr>
          <p:nvPr/>
        </p:nvSpPr>
        <p:spPr>
          <a:xfrm>
            <a:off x="5992027" y="2174384"/>
            <a:ext cx="2520280" cy="703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Andrzej Sadowski</a:t>
            </a:r>
            <a:b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nr 571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(Sudety, Tatry)</a:t>
            </a:r>
            <a:endParaRPr lang="pl-PL" sz="32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2DE91FD2-633C-35A8-8613-EAB9850C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0"/>
          <a:stretch/>
        </p:blipFill>
        <p:spPr bwMode="auto">
          <a:xfrm>
            <a:off x="4949684" y="2086892"/>
            <a:ext cx="855931" cy="9551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ytuł 1">
            <a:extLst>
              <a:ext uri="{FF2B5EF4-FFF2-40B4-BE49-F238E27FC236}">
                <a16:creationId xmlns:a16="http://schemas.microsoft.com/office/drawing/2014/main" id="{7348674F-21CF-271F-6FA7-0B676AEB89C6}"/>
              </a:ext>
            </a:extLst>
          </p:cNvPr>
          <p:cNvSpPr txBox="1">
            <a:spLocks/>
          </p:cNvSpPr>
          <p:nvPr/>
        </p:nvSpPr>
        <p:spPr>
          <a:xfrm>
            <a:off x="5992027" y="3342934"/>
            <a:ext cx="2784255" cy="703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Janusz </a:t>
            </a:r>
            <a:r>
              <a:rPr lang="pl-PL" sz="18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Sadzikowski</a:t>
            </a:r>
            <a:b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nr 216 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(Tatry)</a:t>
            </a:r>
            <a:endParaRPr lang="pl-PL" sz="32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7BF5A52E-ECF6-5B88-2B4B-334F3AF2E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t="6372" r="30084" b="46566"/>
          <a:stretch/>
        </p:blipFill>
        <p:spPr bwMode="auto">
          <a:xfrm>
            <a:off x="4940114" y="3274465"/>
            <a:ext cx="855931" cy="9512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ytuł 1">
            <a:extLst>
              <a:ext uri="{FF2B5EF4-FFF2-40B4-BE49-F238E27FC236}">
                <a16:creationId xmlns:a16="http://schemas.microsoft.com/office/drawing/2014/main" id="{EAA42F8D-E478-61CD-7684-49D80408A90C}"/>
              </a:ext>
            </a:extLst>
          </p:cNvPr>
          <p:cNvSpPr txBox="1">
            <a:spLocks/>
          </p:cNvSpPr>
          <p:nvPr/>
        </p:nvSpPr>
        <p:spPr>
          <a:xfrm>
            <a:off x="5959488" y="4515692"/>
            <a:ext cx="3072287" cy="703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Michał Szczepański</a:t>
            </a:r>
            <a:br>
              <a:rPr lang="pl-PL" sz="1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nr 215A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(wszystkie Krainy Górskie)</a:t>
            </a:r>
            <a:endParaRPr lang="pl-PL" sz="32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" name="Tytuł 1">
            <a:extLst>
              <a:ext uri="{FF2B5EF4-FFF2-40B4-BE49-F238E27FC236}">
                <a16:creationId xmlns:a16="http://schemas.microsoft.com/office/drawing/2014/main" id="{DC680A93-2E14-70AE-6A50-A4B081AE60FE}"/>
              </a:ext>
            </a:extLst>
          </p:cNvPr>
          <p:cNvSpPr txBox="1">
            <a:spLocks/>
          </p:cNvSpPr>
          <p:nvPr/>
        </p:nvSpPr>
        <p:spPr>
          <a:xfrm>
            <a:off x="5959488" y="5549088"/>
            <a:ext cx="2908007" cy="1114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Stanisław Trębacz</a:t>
            </a:r>
            <a:b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nr 177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(Karpaty Zach.,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Karpaty Wsch., Tatry,</a:t>
            </a:r>
          </a:p>
          <a:p>
            <a:pPr algn="l"/>
            <a:r>
              <a:rPr lang="pl-PL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Góry Świętokrzyskie)</a:t>
            </a:r>
            <a:endParaRPr lang="pl-PL" sz="32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0" name="Picture 4">
            <a:extLst>
              <a:ext uri="{FF2B5EF4-FFF2-40B4-BE49-F238E27FC236}">
                <a16:creationId xmlns:a16="http://schemas.microsoft.com/office/drawing/2014/main" id="{33E08598-EB74-AC2F-CE8E-92357F795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447" r="-2334" b="10883"/>
          <a:stretch/>
        </p:blipFill>
        <p:spPr bwMode="auto">
          <a:xfrm>
            <a:off x="4949684" y="4458162"/>
            <a:ext cx="855931" cy="9512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6457EC97-C869-1959-4824-0FFE2924B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 bwMode="auto">
          <a:xfrm>
            <a:off x="4943831" y="5641859"/>
            <a:ext cx="855931" cy="9512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748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571617" y="439484"/>
            <a:ext cx="4140460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Działalność wydawnicza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F1F69B3A-71EF-4EDC-87B6-98372A207768}"/>
              </a:ext>
            </a:extLst>
          </p:cNvPr>
          <p:cNvSpPr txBox="1">
            <a:spLocks/>
          </p:cNvSpPr>
          <p:nvPr/>
        </p:nvSpPr>
        <p:spPr>
          <a:xfrm>
            <a:off x="3273695" y="1023423"/>
            <a:ext cx="2736304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latin typeface="Comic Sans MS" pitchFamily="66" charset="0"/>
                <a:ea typeface="+mj-ea"/>
                <a:cs typeface="+mj-cs"/>
              </a:rPr>
              <a:t>„Orzeł Skalny”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A8783E-2A29-4D36-86BD-202EBEC3D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1962715"/>
            <a:ext cx="1567654" cy="22174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F3F93A-4C3E-46F1-BA39-759968EA7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74" y="4363060"/>
            <a:ext cx="1560055" cy="220672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F2488E0-BE9C-4CAD-BC4E-735E659BD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128" y="1945781"/>
            <a:ext cx="1572022" cy="222365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DF6BF20-F987-43EE-BD40-BF9A74DFA7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72" y="215512"/>
            <a:ext cx="1485335" cy="21010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309AEA8-8616-4798-A1DD-79797454CF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4363060"/>
            <a:ext cx="1567654" cy="2217472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20456990-28EA-4514-A549-88FB363567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35" y="1945781"/>
            <a:ext cx="3268964" cy="4624001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2689E90-E762-4C73-B075-65B702A67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61" y="2400897"/>
            <a:ext cx="1488046" cy="2104866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0BE3BB9D-A3BA-4920-8416-5C9280AA47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07" y="4590117"/>
            <a:ext cx="1501899" cy="21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1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D0B56B0E-C978-4140-98EA-9EE7490AB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8942" y="1680498"/>
            <a:ext cx="1789164" cy="503280"/>
          </a:xfrm>
        </p:spPr>
        <p:txBody>
          <a:bodyPr>
            <a:noAutofit/>
          </a:bodyPr>
          <a:lstStyle/>
          <a:p>
            <a:pPr algn="l"/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GOT PTT</a:t>
            </a:r>
            <a:endParaRPr lang="pl-PL" sz="32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4E07227-9B80-44BE-8A2B-6CA576B11FAB}"/>
              </a:ext>
            </a:extLst>
          </p:cNvPr>
          <p:cNvSpPr txBox="1">
            <a:spLocks/>
          </p:cNvSpPr>
          <p:nvPr/>
        </p:nvSpPr>
        <p:spPr>
          <a:xfrm>
            <a:off x="5205457" y="3861048"/>
            <a:ext cx="2837271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„Ku wierchom”</a:t>
            </a:r>
            <a:endParaRPr lang="pl-P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074" name="Picture 2" descr="http://www.chrzanow.ptt.org.pl/images/gsb/okl_got.jpg">
            <a:extLst>
              <a:ext uri="{FF2B5EF4-FFF2-40B4-BE49-F238E27FC236}">
                <a16:creationId xmlns:a16="http://schemas.microsoft.com/office/drawing/2014/main" id="{BD6C65B1-48FC-456E-99A8-A0F96EAE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58992"/>
            <a:ext cx="1879007" cy="281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hrzanow.ptt.org.pl/images/gsb/gotptt.gif">
            <a:extLst>
              <a:ext uri="{FF2B5EF4-FFF2-40B4-BE49-F238E27FC236}">
                <a16:creationId xmlns:a16="http://schemas.microsoft.com/office/drawing/2014/main" id="{4F7320AC-E4B4-417E-9EDB-E0CB4A3B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50538"/>
            <a:ext cx="4165894" cy="10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hrzanow.ptt.org.pl/images/gsb/ku_wierchom.gif">
            <a:extLst>
              <a:ext uri="{FF2B5EF4-FFF2-40B4-BE49-F238E27FC236}">
                <a16:creationId xmlns:a16="http://schemas.microsoft.com/office/drawing/2014/main" id="{686E071A-1055-428B-8DBB-C094E927F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60" y="4365104"/>
            <a:ext cx="1900261" cy="19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B5F6DA23-DC6B-464C-B24D-F96A328E221F}"/>
              </a:ext>
            </a:extLst>
          </p:cNvPr>
          <p:cNvSpPr txBox="1">
            <a:spLocks/>
          </p:cNvSpPr>
          <p:nvPr/>
        </p:nvSpPr>
        <p:spPr>
          <a:xfrm>
            <a:off x="1763688" y="500530"/>
            <a:ext cx="5040560" cy="670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Książeczki  i  odznaki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37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693690" y="472131"/>
            <a:ext cx="5040560" cy="670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Książeczki  i  odznaki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1026" name="Picture 2" descr="http://www.chrzanow.ptt.org.pl/images/gsb/msb_ptt.png">
            <a:extLst>
              <a:ext uri="{FF2B5EF4-FFF2-40B4-BE49-F238E27FC236}">
                <a16:creationId xmlns:a16="http://schemas.microsoft.com/office/drawing/2014/main" id="{94A1C3D3-D3A6-4242-8984-6CC0CBEF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91" y="1816179"/>
            <a:ext cx="1427125" cy="14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4E07227-9B80-44BE-8A2B-6CA576B11FAB}"/>
              </a:ext>
            </a:extLst>
          </p:cNvPr>
          <p:cNvSpPr txBox="1">
            <a:spLocks/>
          </p:cNvSpPr>
          <p:nvPr/>
        </p:nvSpPr>
        <p:spPr>
          <a:xfrm>
            <a:off x="5047018" y="3377801"/>
            <a:ext cx="399593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Mały Szlak Beskidzki</a:t>
            </a:r>
            <a:endParaRPr lang="pl-P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8" name="Picture 4" descr="http://www.chrzanow.ptt.org.pl/images/gsb/okladka%20gsb_2s.jpg">
            <a:extLst>
              <a:ext uri="{FF2B5EF4-FFF2-40B4-BE49-F238E27FC236}">
                <a16:creationId xmlns:a16="http://schemas.microsoft.com/office/drawing/2014/main" id="{DD1DAAAA-3D65-4325-8801-207E287E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19" y="2327408"/>
            <a:ext cx="1024136" cy="14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hrzanow.ptt.org.pl/images/gsb/gsb_ptt.png">
            <a:extLst>
              <a:ext uri="{FF2B5EF4-FFF2-40B4-BE49-F238E27FC236}">
                <a16:creationId xmlns:a16="http://schemas.microsoft.com/office/drawing/2014/main" id="{8E00F2E8-797A-47CA-84D2-97AB7EED0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9" y="2327408"/>
            <a:ext cx="1491383" cy="14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hrzanow.ptt.org.pl/images/gsb/okadka%20msb_2s.jpg">
            <a:extLst>
              <a:ext uri="{FF2B5EF4-FFF2-40B4-BE49-F238E27FC236}">
                <a16:creationId xmlns:a16="http://schemas.microsoft.com/office/drawing/2014/main" id="{E33E18D5-0986-4B43-955F-BCCDA88E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91342"/>
            <a:ext cx="999752" cy="14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CDFC3141-922D-4A86-8A67-461727BDD3DD}"/>
              </a:ext>
            </a:extLst>
          </p:cNvPr>
          <p:cNvSpPr txBox="1">
            <a:spLocks/>
          </p:cNvSpPr>
          <p:nvPr/>
        </p:nvSpPr>
        <p:spPr>
          <a:xfrm>
            <a:off x="253530" y="4210710"/>
            <a:ext cx="396044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Główny Szlak Sudecki</a:t>
            </a:r>
            <a:endParaRPr lang="pl-P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07345770-965A-4CEE-872A-BEFDA3A6164E}"/>
              </a:ext>
            </a:extLst>
          </p:cNvPr>
          <p:cNvSpPr txBox="1">
            <a:spLocks/>
          </p:cNvSpPr>
          <p:nvPr/>
        </p:nvSpPr>
        <p:spPr>
          <a:xfrm>
            <a:off x="4213971" y="5952273"/>
            <a:ext cx="493003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Główny Szlak Świętokrzyski</a:t>
            </a:r>
            <a:endParaRPr lang="pl-P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34" name="Picture 10" descr="http://www.chrzanow.ptt.org.pl/images/GSS/GSS_bt.png">
            <a:extLst>
              <a:ext uri="{FF2B5EF4-FFF2-40B4-BE49-F238E27FC236}">
                <a16:creationId xmlns:a16="http://schemas.microsoft.com/office/drawing/2014/main" id="{BF103EDB-58D1-4103-9B23-49094D6B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4" y="4260400"/>
            <a:ext cx="2190831" cy="22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hrzanow.ptt.org.pl/images/GSS/GSS_oklad.jpg">
            <a:extLst>
              <a:ext uri="{FF2B5EF4-FFF2-40B4-BE49-F238E27FC236}">
                <a16:creationId xmlns:a16="http://schemas.microsoft.com/office/drawing/2014/main" id="{34917751-55B2-4FA5-91F8-F5440FD43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22" y="4633238"/>
            <a:ext cx="1034296" cy="14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chrzanow.ptt.org.pl/images/GSSw/odznaka_GSSw.jpg">
            <a:extLst>
              <a:ext uri="{FF2B5EF4-FFF2-40B4-BE49-F238E27FC236}">
                <a16:creationId xmlns:a16="http://schemas.microsoft.com/office/drawing/2014/main" id="{6983A6E3-EB80-4A9B-9935-82876099C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 b="19214"/>
          <a:stretch/>
        </p:blipFill>
        <p:spPr bwMode="auto">
          <a:xfrm>
            <a:off x="5192878" y="4349535"/>
            <a:ext cx="1460676" cy="146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chrzanow.ptt.org.pl/images/GSSw/okladka_GSSw.jpg">
            <a:extLst>
              <a:ext uri="{FF2B5EF4-FFF2-40B4-BE49-F238E27FC236}">
                <a16:creationId xmlns:a16="http://schemas.microsoft.com/office/drawing/2014/main" id="{5E7928A8-A07A-47D2-BE64-E81F8EBB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497" y="4354726"/>
            <a:ext cx="1034296" cy="14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58EECF73-7E47-01D2-3BAD-118742F02BED}"/>
              </a:ext>
            </a:extLst>
          </p:cNvPr>
          <p:cNvSpPr txBox="1">
            <a:spLocks/>
          </p:cNvSpPr>
          <p:nvPr/>
        </p:nvSpPr>
        <p:spPr>
          <a:xfrm>
            <a:off x="253530" y="1920933"/>
            <a:ext cx="4303737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Główny Szlak Beskidzki</a:t>
            </a:r>
            <a:endParaRPr lang="pl-P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14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4E07227-9B80-44BE-8A2B-6CA576B11FAB}"/>
              </a:ext>
            </a:extLst>
          </p:cNvPr>
          <p:cNvSpPr txBox="1">
            <a:spLocks/>
          </p:cNvSpPr>
          <p:nvPr/>
        </p:nvSpPr>
        <p:spPr>
          <a:xfrm>
            <a:off x="395536" y="3075934"/>
            <a:ext cx="3888431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Korona Beskidów Polskich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DFC3141-922D-4A86-8A67-461727BDD3DD}"/>
              </a:ext>
            </a:extLst>
          </p:cNvPr>
          <p:cNvSpPr txBox="1">
            <a:spLocks/>
          </p:cNvSpPr>
          <p:nvPr/>
        </p:nvSpPr>
        <p:spPr>
          <a:xfrm>
            <a:off x="4839082" y="3111938"/>
            <a:ext cx="4125406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Korona Beskidów Czeskich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07345770-965A-4CEE-872A-BEFDA3A6164E}"/>
              </a:ext>
            </a:extLst>
          </p:cNvPr>
          <p:cNvSpPr txBox="1">
            <a:spLocks/>
          </p:cNvSpPr>
          <p:nvPr/>
        </p:nvSpPr>
        <p:spPr>
          <a:xfrm>
            <a:off x="107504" y="4955518"/>
            <a:ext cx="42894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Korona Beskidów Słowackich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4C9BAD44-57B7-4AF7-9211-C74FAAC9AE60}"/>
              </a:ext>
            </a:extLst>
          </p:cNvPr>
          <p:cNvSpPr txBox="1">
            <a:spLocks/>
          </p:cNvSpPr>
          <p:nvPr/>
        </p:nvSpPr>
        <p:spPr>
          <a:xfrm>
            <a:off x="4808728" y="4955518"/>
            <a:ext cx="432048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Korona Beskidów Ukraińskich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8" name="Picture 2" descr="http://www.chrzanow.ptt.org.pl/images/wkb/okladka_wkb.jpg">
            <a:extLst>
              <a:ext uri="{FF2B5EF4-FFF2-40B4-BE49-F238E27FC236}">
                <a16:creationId xmlns:a16="http://schemas.microsoft.com/office/drawing/2014/main" id="{4EC12444-8BBF-4C8C-9F07-04D4AF219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45" y="1474828"/>
            <a:ext cx="2075659" cy="14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hrzanow.ptt.org.pl/images/wkb/wkbes.png">
            <a:extLst>
              <a:ext uri="{FF2B5EF4-FFF2-40B4-BE49-F238E27FC236}">
                <a16:creationId xmlns:a16="http://schemas.microsoft.com/office/drawing/2014/main" id="{4C6C1E9F-7E58-482B-B331-0D2FCD699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76911"/>
            <a:ext cx="1751306" cy="17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hrzanow.ptt.org.pl/images/wkb/kbpl.png">
            <a:extLst>
              <a:ext uri="{FF2B5EF4-FFF2-40B4-BE49-F238E27FC236}">
                <a16:creationId xmlns:a16="http://schemas.microsoft.com/office/drawing/2014/main" id="{EE0EA112-C1A0-410B-BC0A-5F82F3152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97" y="3374193"/>
            <a:ext cx="1449852" cy="149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hrzanow.ptt.org.pl/images/wkb/kbcz.png">
            <a:extLst>
              <a:ext uri="{FF2B5EF4-FFF2-40B4-BE49-F238E27FC236}">
                <a16:creationId xmlns:a16="http://schemas.microsoft.com/office/drawing/2014/main" id="{D85C280E-1861-442B-9219-D99CD08F5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46" y="3339045"/>
            <a:ext cx="1500142" cy="150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chrzanow.ptt.org.pl/images/wkb/kbsk.png">
            <a:extLst>
              <a:ext uri="{FF2B5EF4-FFF2-40B4-BE49-F238E27FC236}">
                <a16:creationId xmlns:a16="http://schemas.microsoft.com/office/drawing/2014/main" id="{A61F0256-800D-4E07-9701-FFB4A50DC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54" y="5243550"/>
            <a:ext cx="1514351" cy="149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hrzanow.ptt.org.pl/images/wkb/kbua.png">
            <a:extLst>
              <a:ext uri="{FF2B5EF4-FFF2-40B4-BE49-F238E27FC236}">
                <a16:creationId xmlns:a16="http://schemas.microsoft.com/office/drawing/2014/main" id="{47F606BD-D866-47D1-AA3D-4CBF74B1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39" y="5224036"/>
            <a:ext cx="1562249" cy="147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ytuł 1">
            <a:extLst>
              <a:ext uri="{FF2B5EF4-FFF2-40B4-BE49-F238E27FC236}">
                <a16:creationId xmlns:a16="http://schemas.microsoft.com/office/drawing/2014/main" id="{F5B46BD4-E1A5-4350-8B25-BB3D55B269F4}"/>
              </a:ext>
            </a:extLst>
          </p:cNvPr>
          <p:cNvSpPr txBox="1">
            <a:spLocks/>
          </p:cNvSpPr>
          <p:nvPr/>
        </p:nvSpPr>
        <p:spPr>
          <a:xfrm>
            <a:off x="1763687" y="193453"/>
            <a:ext cx="5040560" cy="670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Książeczki  i  odznaki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21A55D34-FFA9-A188-1BD6-FC7D4DE6C689}"/>
              </a:ext>
            </a:extLst>
          </p:cNvPr>
          <p:cNvSpPr txBox="1">
            <a:spLocks/>
          </p:cNvSpPr>
          <p:nvPr/>
        </p:nvSpPr>
        <p:spPr>
          <a:xfrm>
            <a:off x="2627784" y="970956"/>
            <a:ext cx="4762704" cy="489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Wielka Korona Beskidów</a:t>
            </a:r>
          </a:p>
        </p:txBody>
      </p:sp>
    </p:spTree>
    <p:extLst>
      <p:ext uri="{BB962C8B-B14F-4D97-AF65-F5344CB8AC3E}">
        <p14:creationId xmlns:p14="http://schemas.microsoft.com/office/powerpoint/2010/main" val="161569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691680" y="219468"/>
            <a:ext cx="738031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Zarząd Oddziału XII kadencji 2022 - 2025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0" y="31995"/>
            <a:ext cx="1928826" cy="1834515"/>
          </a:xfrm>
          <a:prstGeom prst="rect">
            <a:avLst/>
          </a:prstGeom>
          <a:noFill/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9057C001-E407-4AD0-8632-E1A2C859BB02}"/>
              </a:ext>
            </a:extLst>
          </p:cNvPr>
          <p:cNvSpPr txBox="1">
            <a:spLocks/>
          </p:cNvSpPr>
          <p:nvPr/>
        </p:nvSpPr>
        <p:spPr>
          <a:xfrm>
            <a:off x="6127507" y="4725144"/>
            <a:ext cx="2808311" cy="116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Stanisław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Zając</a:t>
            </a:r>
            <a:endParaRPr lang="pl-PL" sz="2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Członek OSK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7B3721A6-DF87-453F-AAAD-59133513C5FD}"/>
              </a:ext>
            </a:extLst>
          </p:cNvPr>
          <p:cNvSpPr txBox="1">
            <a:spLocks/>
          </p:cNvSpPr>
          <p:nvPr/>
        </p:nvSpPr>
        <p:spPr>
          <a:xfrm>
            <a:off x="683568" y="4581128"/>
            <a:ext cx="2132874" cy="1163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Adam</a:t>
            </a:r>
          </a:p>
          <a:p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Biel</a:t>
            </a:r>
          </a:p>
          <a:p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Sekretarz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20118D6-9AA9-B6E6-4A49-73390DB9F157}"/>
              </a:ext>
            </a:extLst>
          </p:cNvPr>
          <p:cNvSpPr txBox="1"/>
          <p:nvPr/>
        </p:nvSpPr>
        <p:spPr>
          <a:xfrm>
            <a:off x="3160535" y="3735699"/>
            <a:ext cx="2939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Bożena</a:t>
            </a:r>
          </a:p>
          <a:p>
            <a:pPr algn="ctr"/>
            <a:r>
              <a:rPr lang="pl-P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Jopek</a:t>
            </a:r>
            <a:endParaRPr lang="pl-PL" sz="2400" b="1" dirty="0">
              <a:solidFill>
                <a:schemeClr val="accent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pl-PL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Przewodnicząca</a:t>
            </a:r>
            <a:endParaRPr lang="pl-PL" sz="48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FD1F581-3D00-ACD1-5800-213BF6490AB3}"/>
              </a:ext>
            </a:extLst>
          </p:cNvPr>
          <p:cNvSpPr txBox="1">
            <a:spLocks/>
          </p:cNvSpPr>
          <p:nvPr/>
        </p:nvSpPr>
        <p:spPr>
          <a:xfrm>
            <a:off x="1767387" y="795532"/>
            <a:ext cx="2675729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Comic Sans MS" panose="030F0702030302020204" pitchFamily="66" charset="0"/>
                <a:cs typeface="Courier New" panose="02070309020205020404" pitchFamily="49" charset="0"/>
              </a:rPr>
              <a:t>Sąd Koleżeński</a:t>
            </a:r>
            <a:endParaRPr lang="pl-PL" sz="5400" b="1" dirty="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357DA0C-0E96-87ED-B05E-DA1479A4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99" y="1431443"/>
            <a:ext cx="19828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B43DCE5-AF27-7DF4-2D66-BE01735F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8" y="2246536"/>
            <a:ext cx="199601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7DB239B-F66C-BC9A-1B62-F4E96799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017" y="2420888"/>
            <a:ext cx="200621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8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4E07227-9B80-44BE-8A2B-6CA576B11FAB}"/>
              </a:ext>
            </a:extLst>
          </p:cNvPr>
          <p:cNvSpPr txBox="1">
            <a:spLocks/>
          </p:cNvSpPr>
          <p:nvPr/>
        </p:nvSpPr>
        <p:spPr>
          <a:xfrm>
            <a:off x="683568" y="5439727"/>
            <a:ext cx="192882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Złota</a:t>
            </a:r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TKT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F5B46BD4-E1A5-4350-8B25-BB3D55B269F4}"/>
              </a:ext>
            </a:extLst>
          </p:cNvPr>
          <p:cNvSpPr txBox="1">
            <a:spLocks/>
          </p:cNvSpPr>
          <p:nvPr/>
        </p:nvSpPr>
        <p:spPr>
          <a:xfrm>
            <a:off x="1807768" y="314017"/>
            <a:ext cx="5040560" cy="670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Książeczki  i  odznaki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21A55D34-FFA9-A188-1BD6-FC7D4DE6C689}"/>
              </a:ext>
            </a:extLst>
          </p:cNvPr>
          <p:cNvSpPr txBox="1">
            <a:spLocks/>
          </p:cNvSpPr>
          <p:nvPr/>
        </p:nvSpPr>
        <p:spPr>
          <a:xfrm>
            <a:off x="4572000" y="1778819"/>
            <a:ext cx="2880320" cy="1360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Turystyczna</a:t>
            </a:r>
          </a:p>
          <a:p>
            <a:r>
              <a:rPr lang="pl-PL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Korona</a:t>
            </a:r>
          </a:p>
          <a:p>
            <a:r>
              <a:rPr lang="pl-PL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Tatr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7B9A1187-AF70-E528-A995-1AF8801E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76" y="1332298"/>
            <a:ext cx="1553972" cy="218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E151DDC5-7FA9-1251-D705-36B6B4C6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95" y="4005064"/>
            <a:ext cx="1553972" cy="11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6FEC4691-5E2A-AE8C-0F5A-0A70BAB2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05064"/>
            <a:ext cx="1553972" cy="11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1436EF3B-8515-51E6-5770-55AD5B6F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20" y="3992050"/>
            <a:ext cx="1553972" cy="11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id="{A9E26C7D-4BC3-A797-7324-B053A2FCB6AC}"/>
              </a:ext>
            </a:extLst>
          </p:cNvPr>
          <p:cNvSpPr txBox="1">
            <a:spLocks/>
          </p:cNvSpPr>
          <p:nvPr/>
        </p:nvSpPr>
        <p:spPr>
          <a:xfrm>
            <a:off x="3376461" y="5439727"/>
            <a:ext cx="192882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rgbClr val="C0C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Srebrna</a:t>
            </a:r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TKT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C48C1F0A-F057-5351-7171-089798A0AA42}"/>
              </a:ext>
            </a:extLst>
          </p:cNvPr>
          <p:cNvSpPr txBox="1">
            <a:spLocks/>
          </p:cNvSpPr>
          <p:nvPr/>
        </p:nvSpPr>
        <p:spPr>
          <a:xfrm>
            <a:off x="6074293" y="5448787"/>
            <a:ext cx="192882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rgbClr val="CC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Brązowa</a:t>
            </a:r>
            <a:r>
              <a:rPr lang="pl-P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TKT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40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771800" y="603015"/>
            <a:ext cx="4140460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Internet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F1F69B3A-71EF-4EDC-87B6-98372A207768}"/>
              </a:ext>
            </a:extLst>
          </p:cNvPr>
          <p:cNvSpPr txBox="1">
            <a:spLocks/>
          </p:cNvSpPr>
          <p:nvPr/>
        </p:nvSpPr>
        <p:spPr>
          <a:xfrm>
            <a:off x="2627784" y="1355555"/>
            <a:ext cx="4842538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www.chrzanow.ptt.org.pl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E14BCC6-0B34-446B-97ED-C177BCD10151}"/>
              </a:ext>
            </a:extLst>
          </p:cNvPr>
          <p:cNvSpPr txBox="1">
            <a:spLocks/>
          </p:cNvSpPr>
          <p:nvPr/>
        </p:nvSpPr>
        <p:spPr>
          <a:xfrm>
            <a:off x="2771800" y="2060848"/>
            <a:ext cx="4140460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E-mail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F14B79B-0A72-41D6-9AC4-C4AC6FD3CFFC}"/>
              </a:ext>
            </a:extLst>
          </p:cNvPr>
          <p:cNvSpPr txBox="1">
            <a:spLocks/>
          </p:cNvSpPr>
          <p:nvPr/>
        </p:nvSpPr>
        <p:spPr>
          <a:xfrm>
            <a:off x="2555776" y="2742598"/>
            <a:ext cx="4842538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chrzanow@ptt.org.pl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B31DF0C-F9B5-4636-B30F-436D1F9CF3B0}"/>
              </a:ext>
            </a:extLst>
          </p:cNvPr>
          <p:cNvSpPr/>
          <p:nvPr/>
        </p:nvSpPr>
        <p:spPr>
          <a:xfrm>
            <a:off x="2195736" y="4460633"/>
            <a:ext cx="5988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https://www.facebook.com/ptt.chrzanow.5</a:t>
            </a:r>
          </a:p>
        </p:txBody>
      </p:sp>
      <p:pic>
        <p:nvPicPr>
          <p:cNvPr id="4098" name="Picture 2" descr="http://www.chrzanow.ptt.org.pl/images/facebook-logo.jpg">
            <a:extLst>
              <a:ext uri="{FF2B5EF4-FFF2-40B4-BE49-F238E27FC236}">
                <a16:creationId xmlns:a16="http://schemas.microsoft.com/office/drawing/2014/main" id="{5779CDA9-A6B4-457C-B1E1-CF95680CE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56" y="3555337"/>
            <a:ext cx="1733178" cy="65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127D542-519A-4ECF-9F90-9524D2999826}"/>
              </a:ext>
            </a:extLst>
          </p:cNvPr>
          <p:cNvSpPr/>
          <p:nvPr/>
        </p:nvSpPr>
        <p:spPr>
          <a:xfrm>
            <a:off x="2191155" y="5142383"/>
            <a:ext cx="5909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https://www.facebook.com/ptt.chrzanow/</a:t>
            </a:r>
          </a:p>
        </p:txBody>
      </p:sp>
    </p:spTree>
    <p:extLst>
      <p:ext uri="{BB962C8B-B14F-4D97-AF65-F5344CB8AC3E}">
        <p14:creationId xmlns:p14="http://schemas.microsoft.com/office/powerpoint/2010/main" val="183045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3215231" y="548680"/>
            <a:ext cx="3132348" cy="606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Adres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F1F69B3A-71EF-4EDC-87B6-98372A207768}"/>
              </a:ext>
            </a:extLst>
          </p:cNvPr>
          <p:cNvSpPr txBox="1">
            <a:spLocks/>
          </p:cNvSpPr>
          <p:nvPr/>
        </p:nvSpPr>
        <p:spPr>
          <a:xfrm>
            <a:off x="2360136" y="1123666"/>
            <a:ext cx="4842538" cy="9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ul. Sokoła 24 / 108</a:t>
            </a:r>
          </a:p>
          <a:p>
            <a:pPr lvl="0" algn="ctr">
              <a:spcBef>
                <a:spcPct val="0"/>
              </a:spcBef>
              <a:defRPr/>
            </a:pPr>
            <a:r>
              <a:rPr lang="pl-PL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32-500  Chrzanów 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E14BCC6-0B34-446B-97ED-C177BCD10151}"/>
              </a:ext>
            </a:extLst>
          </p:cNvPr>
          <p:cNvSpPr txBox="1">
            <a:spLocks/>
          </p:cNvSpPr>
          <p:nvPr/>
        </p:nvSpPr>
        <p:spPr>
          <a:xfrm>
            <a:off x="2555776" y="2338442"/>
            <a:ext cx="4140460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Telefon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F14B79B-0A72-41D6-9AC4-C4AC6FD3CFFC}"/>
              </a:ext>
            </a:extLst>
          </p:cNvPr>
          <p:cNvSpPr txBox="1">
            <a:spLocks/>
          </p:cNvSpPr>
          <p:nvPr/>
        </p:nvSpPr>
        <p:spPr>
          <a:xfrm>
            <a:off x="2204737" y="2847250"/>
            <a:ext cx="4842538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886 059 850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5D71B25C-D60A-4CE4-8394-30A5E02DD6D8}"/>
              </a:ext>
            </a:extLst>
          </p:cNvPr>
          <p:cNvSpPr txBox="1">
            <a:spLocks/>
          </p:cNvSpPr>
          <p:nvPr/>
        </p:nvSpPr>
        <p:spPr>
          <a:xfrm>
            <a:off x="2555776" y="3652665"/>
            <a:ext cx="4140460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KRS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603F86B6-5D2B-4907-890A-877230E0753D}"/>
              </a:ext>
            </a:extLst>
          </p:cNvPr>
          <p:cNvSpPr txBox="1">
            <a:spLocks/>
          </p:cNvSpPr>
          <p:nvPr/>
        </p:nvSpPr>
        <p:spPr>
          <a:xfrm>
            <a:off x="2204737" y="4129313"/>
            <a:ext cx="4842538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0000332365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C8BF60D-9177-4B63-AEF2-FB2AEA8DC7CE}"/>
              </a:ext>
            </a:extLst>
          </p:cNvPr>
          <p:cNvSpPr txBox="1">
            <a:spLocks/>
          </p:cNvSpPr>
          <p:nvPr/>
        </p:nvSpPr>
        <p:spPr>
          <a:xfrm>
            <a:off x="2555776" y="4949798"/>
            <a:ext cx="4140460" cy="48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Konto PKO BP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4F42A783-8970-4202-80A6-E47D57C2456A}"/>
              </a:ext>
            </a:extLst>
          </p:cNvPr>
          <p:cNvSpPr txBox="1">
            <a:spLocks/>
          </p:cNvSpPr>
          <p:nvPr/>
        </p:nvSpPr>
        <p:spPr>
          <a:xfrm>
            <a:off x="2193618" y="5435006"/>
            <a:ext cx="5175575" cy="507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81 1020 2384 0000 9202 0050 1601</a:t>
            </a:r>
            <a:endParaRPr kumimoji="0" lang="pl-PL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3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867315" y="404664"/>
            <a:ext cx="6120680" cy="73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1,5 procenta podatku dla PTT</a:t>
            </a:r>
            <a:endParaRPr kumimoji="0" lang="pl-PL" sz="3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4"/>
            <a:ext cx="1928826" cy="1834515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3DA288F-F049-B366-C448-B968FD563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496081"/>
            <a:ext cx="3669877" cy="471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9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62221FEA-5A46-037B-3687-30D136726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5" y="877211"/>
            <a:ext cx="7220950" cy="51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1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1879138"/>
            <a:ext cx="7988424" cy="4571176"/>
          </a:xfrm>
        </p:spPr>
        <p:txBody>
          <a:bodyPr>
            <a:noAutofit/>
          </a:bodyPr>
          <a:lstStyle/>
          <a:p>
            <a:pPr algn="l"/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Działalność statutowa Oddziału ma zakres: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* turystyka górska i wycieczki  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turystyczno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– krajoznawcze, rowerowe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 i narciarskie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* prelekcje o tematyce górskiej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 i krajoznawczej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* wydawnictwo kwartalnika „Orzeł Skalny”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* prowadzenie kroniki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* organizacja rajdów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* organizacja konkursów wiedzy o górach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* weryfikacja odznak PTT</a:t>
            </a:r>
            <a:endParaRPr lang="pl-PL" sz="4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036330" y="640410"/>
            <a:ext cx="446003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Zakres  działalności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107504" y="44623"/>
            <a:ext cx="1928826" cy="1834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9543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45943" y="1567291"/>
            <a:ext cx="7018545" cy="3034645"/>
          </a:xfrm>
        </p:spPr>
        <p:txBody>
          <a:bodyPr>
            <a:noAutofit/>
          </a:bodyPr>
          <a:lstStyle/>
          <a:p>
            <a:pPr algn="just"/>
            <a:r>
              <a:rPr lang="pl-PL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Podstawową formą działalności Oddziału jest organizacja i prowadzenie wycieczek górskich, wysokogórskich oraz integracyjnych wycieczek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turystyczno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– krajoznawczych.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br>
              <a:rPr lang="pl-PL" sz="12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2400" cap="none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Najczęściej odwiedzane pasma to Tatry, Beskidy, Sudety, Bieszczady, Pieniny, Gorce, Góry Świętokrzyskie, Beskid Śląsko-Morawski (Czechy) i Mała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Fatra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(Słowacja).</a:t>
            </a:r>
            <a:endParaRPr lang="pl-PL" sz="2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945942" y="282145"/>
            <a:ext cx="644420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Turystyka  górska  i  wycieczki </a:t>
            </a:r>
            <a:r>
              <a:rPr lang="pl-PL" sz="4000" i="1" dirty="0" err="1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turystyczno</a:t>
            </a:r>
            <a:r>
              <a:rPr lang="pl-PL" sz="4000" i="1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– krajoznawcze</a:t>
            </a:r>
            <a:endParaRPr kumimoji="0" lang="pl-PL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E:\PTT_Chrzanow\Komunikaty__www\2013\Kopia (2) Logo_oCH_PTT.png"/>
          <p:cNvPicPr>
            <a:picLocks noChangeAspect="1" noChangeArrowheads="1"/>
          </p:cNvPicPr>
          <p:nvPr/>
        </p:nvPicPr>
        <p:blipFill>
          <a:blip r:embed="rId2" cstate="print"/>
          <a:srcRect l="47911" r="-140"/>
          <a:stretch>
            <a:fillRect/>
          </a:stretch>
        </p:blipFill>
        <p:spPr bwMode="auto">
          <a:xfrm>
            <a:off x="62311" y="44623"/>
            <a:ext cx="1928826" cy="1834515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7E4BC3E-7DE9-13B3-9FDF-2FCB88174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35" y="4757574"/>
            <a:ext cx="1257215" cy="177686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FECAFFD-A0DC-7DD5-AC56-2EE511EAD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34" y="2352105"/>
            <a:ext cx="1257215" cy="17768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D8DF432-3008-DCCB-F3B1-B2E239721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35" y="4767691"/>
            <a:ext cx="1257215" cy="177686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B99EE5C-3626-5792-818D-F7B82AA95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57574"/>
            <a:ext cx="1257215" cy="1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80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chniczny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</TotalTime>
  <Words>2099</Words>
  <Application>Microsoft Office PowerPoint</Application>
  <PresentationFormat>Pokaz na ekranie (4:3)</PresentationFormat>
  <Paragraphs>421</Paragraphs>
  <Slides>74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74</vt:i4>
      </vt:variant>
    </vt:vector>
  </HeadingPairs>
  <TitlesOfParts>
    <vt:vector size="80" baseType="lpstr">
      <vt:lpstr>Arial</vt:lpstr>
      <vt:lpstr>Comic Sans MS</vt:lpstr>
      <vt:lpstr>Courier New</vt:lpstr>
      <vt:lpstr>Franklin Gothic Book</vt:lpstr>
      <vt:lpstr>Wingdings 2</vt:lpstr>
      <vt:lpstr>Techniczny</vt:lpstr>
      <vt:lpstr>Prezentacja programu PowerPoint</vt:lpstr>
      <vt:lpstr> Początki działalności PTT  w mieście Chrzanów sięgają roku 1948, kiedy to przy Pierwszej Fabryce Lokomotyw „Fablok” wśród miłośników turystyki powstało Koło PTT           i pierwszym prezesem został Ludwik Łogiewa - dyrektor „Fabloku”. Działalność towarzystwa  w Chrzanowie trwała do roku 1950, kiedy to decyzją władz komunistycznych zlikwidowano wszystkie oddziały PTT w całej Polsce.</vt:lpstr>
      <vt:lpstr> Drugi rozdział działalności rozpoczyna się w 1981 roku. Na fali odnowy grupa entuzjastów z różnych stron Polski przystąpiła do reaktywowania naszego towarzystwa. Wśród nich był późniejszy wieloletni prezes (przez VII kadencji)  i motor naszej działalności Stanisław Trębacz (na zdjęciu). Starania o rejestrację zakończyły się dopiero    w 1988 roku, a rok później ZG PTT  powołał Oddział PTT w Chrzanowie.         Chrzanowski Oddział PTT pracuje nieprzerwanie od czasu reaktywowania  i obecnie trwa XII kadencja działalności PTT w Chrzanowie.</vt:lpstr>
      <vt:lpstr>Prezentacja programu PowerPoint</vt:lpstr>
      <vt:lpstr>Prezentacja programu PowerPoint</vt:lpstr>
      <vt:lpstr>Prezentacja programu PowerPoint</vt:lpstr>
      <vt:lpstr>Prezentacja programu PowerPoint</vt:lpstr>
      <vt:lpstr>Działalność statutowa Oddziału ma zakres:   * turystyka górska i wycieczki      turystyczno– krajoznawcze, rowerowe    i narciarskie * prelekcje o tematyce górskiej    i krajoznawczej  * wydawnictwo kwartalnika „Orzeł Skalny” * prowadzenie kroniki  * organizacja rajdów  * organizacja konkursów wiedzy o górach * weryfikacja odznak PTT</vt:lpstr>
      <vt:lpstr>  Podstawową formą działalności Oddziału jest organizacja i prowadzenie wycieczek górskich, wysokogórskich oraz integracyjnych wycieczek turystyczno – krajoznawczych.    Najczęściej odwiedzane pasma to Tatry, Beskidy, Sudety, Bieszczady, Pieniny, Gorce, Góry Świętokrzyskie, Beskid Śląsko-Morawski (Czechy) i Mała Fatra (Słowacja).</vt:lpstr>
      <vt:lpstr>Prezentacja programu PowerPoint</vt:lpstr>
      <vt:lpstr>Prezentacja programu PowerPoint</vt:lpstr>
      <vt:lpstr>Prezentacja programu PowerPoint</vt:lpstr>
      <vt:lpstr> Od 2012 roku nasz Oddział organizuje wyjazdy na narty w Beskidy i Tatry. Organizowane są one przy okazji wycieczek pieszych w wyżej wymienione pasma górskie.</vt:lpstr>
      <vt:lpstr>Prezentacja programu PowerPoint</vt:lpstr>
      <vt:lpstr> Od 2013 roku PTT Oddział w Chrzanowie organizuje wycieczki rowerowe po Ziemi Chrzanowskiej i okolicach.</vt:lpstr>
      <vt:lpstr>Prezentacja programu PowerPoint</vt:lpstr>
      <vt:lpstr> Inną formą działalności naszego Oddziału są spotkania z wybitnymi „Ludźmi Gór”, którzy prowadząc prelekcje popularno - naukowe, przybliżają nam w sposób bardzo dostępny tematy związane z zakresem naszej działalności. Wśród prelegentów znajdują się wielkie nazwiska świata himalaizmu, podróżnicy czy pracownicy naukowi.     Prelekcje są organizowane w sali odczytowej Miejskiego Domu Kultury w Chrzanowie. Odbywają się zawsze w środy w okresie jesień – zima od początku października do końca marca. </vt:lpstr>
      <vt:lpstr>Prezentacja programu PowerPoint</vt:lpstr>
      <vt:lpstr>Tematyka konkursów:   2012 „Tatry” 2013 „Bieszczady” 2014 „Gorce” 2015 „Beskid Śląski” 2016 „Beskid Mały” 2017 „Beskid Wyspowy” 2018 „Beskid Niski” 2019 „Beskid Żywiecki” 2021 „Beskid Sądecki” 2022 „Tatry” 2023 „Bieszczady” </vt:lpstr>
      <vt:lpstr>Prezentacja programu PowerPoint</vt:lpstr>
      <vt:lpstr> Od 2013 roku nasz Oddział organizuje też dwa razy w roku (w pierwszy dzień wiosny i w pierwszy dzień jesieni) Powiatowe Rajdy na Orientację dla Szkolnych Kół Krajoznawczych naszego Oddziału.</vt:lpstr>
      <vt:lpstr>Prezentacja programu PowerPoint</vt:lpstr>
      <vt:lpstr> Od 2013 roku nasz Oddział uczestniczy       w corocznej akcji „Sprzątamy Beskidy  z PTT” organizowanej przez Oddział PTT w Bielsku    -Białej.</vt:lpstr>
      <vt:lpstr>Prezentacja programu PowerPoint</vt:lpstr>
      <vt:lpstr> Od 2019 roku nasz Oddział uczestniczy w corocznej akcji „Sprzątanie Lasu z PTT” organizowanej wspólnie z Nadleśnictwem Chrzanów.</vt:lpstr>
      <vt:lpstr>Prezentacja programu PowerPoint</vt:lpstr>
      <vt:lpstr>  Również od 2013 roku młodzież ze Szkolnych Kół PTT naszego Oddziału bierze udział w corocznej akcji „Sadzenie drzew z PTT” organizowanej wspólnie z Nadleśnictwem Chrzanów.</vt:lpstr>
      <vt:lpstr>Prezentacja programu PowerPoint</vt:lpstr>
      <vt:lpstr>  Przy oddziale PTT w Chrzanowie działa lub działało już 27 szkolnych Kół PTT.</vt:lpstr>
      <vt:lpstr>Założone 13.04.2011 r.</vt:lpstr>
      <vt:lpstr>Założone 15.06.2012 r.</vt:lpstr>
      <vt:lpstr>Prezentacja programu PowerPoint</vt:lpstr>
      <vt:lpstr>Prezentacja programu PowerPoint</vt:lpstr>
      <vt:lpstr>Założone 26.02.2013 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Ryszard Pawłowski</vt:lpstr>
      <vt:lpstr>Marcin Bednarz * przewodnik beskidzki SKPG - Kraków * licencje parków narodowych: Pieniński PN, Babiogórski PN, Bieszczadzki PN, Gorczański PN, Ojcowski PN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Jan Oczkowski nr 217 (Karpaty Zach.)</vt:lpstr>
      <vt:lpstr>Prezentacja programu PowerPoint</vt:lpstr>
      <vt:lpstr>GOT PTT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m.r.LYNX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„Cztery pory roku” w PTT Oddział Chrzanów</dc:title>
  <dc:creator>Rys</dc:creator>
  <cp:lastModifiedBy>Marcin Ryś</cp:lastModifiedBy>
  <cp:revision>221</cp:revision>
  <dcterms:created xsi:type="dcterms:W3CDTF">2013-01-01T22:28:54Z</dcterms:created>
  <dcterms:modified xsi:type="dcterms:W3CDTF">2024-08-23T19:39:23Z</dcterms:modified>
</cp:coreProperties>
</file>