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5">
  <p:sldMasterIdLst>
    <p:sldMasterId id="2147483783" r:id="rId1"/>
    <p:sldMasterId id="2147483795" r:id="rId2"/>
    <p:sldMasterId id="2147483808" r:id="rId3"/>
  </p:sldMasterIdLst>
  <p:notesMasterIdLst>
    <p:notesMasterId r:id="rId73"/>
  </p:notesMasterIdLst>
  <p:handoutMasterIdLst>
    <p:handoutMasterId r:id="rId74"/>
  </p:handoutMasterIdLst>
  <p:sldIdLst>
    <p:sldId id="472" r:id="rId4"/>
    <p:sldId id="470" r:id="rId5"/>
    <p:sldId id="475" r:id="rId6"/>
    <p:sldId id="476" r:id="rId7"/>
    <p:sldId id="477" r:id="rId8"/>
    <p:sldId id="478" r:id="rId9"/>
    <p:sldId id="479" r:id="rId10"/>
    <p:sldId id="480" r:id="rId11"/>
    <p:sldId id="543" r:id="rId12"/>
    <p:sldId id="566" r:id="rId13"/>
    <p:sldId id="553" r:id="rId14"/>
    <p:sldId id="554" r:id="rId15"/>
    <p:sldId id="555" r:id="rId16"/>
    <p:sldId id="556" r:id="rId17"/>
    <p:sldId id="488" r:id="rId18"/>
    <p:sldId id="257" r:id="rId19"/>
    <p:sldId id="484" r:id="rId20"/>
    <p:sldId id="483" r:id="rId21"/>
    <p:sldId id="489" r:id="rId22"/>
    <p:sldId id="493" r:id="rId23"/>
    <p:sldId id="494" r:id="rId24"/>
    <p:sldId id="485" r:id="rId25"/>
    <p:sldId id="492" r:id="rId26"/>
    <p:sldId id="535" r:id="rId27"/>
    <p:sldId id="536" r:id="rId28"/>
    <p:sldId id="538" r:id="rId29"/>
    <p:sldId id="491" r:id="rId30"/>
    <p:sldId id="501" r:id="rId31"/>
    <p:sldId id="506" r:id="rId32"/>
    <p:sldId id="496" r:id="rId33"/>
    <p:sldId id="500" r:id="rId34"/>
    <p:sldId id="499" r:id="rId35"/>
    <p:sldId id="562" r:id="rId36"/>
    <p:sldId id="507" r:id="rId37"/>
    <p:sldId id="498" r:id="rId38"/>
    <p:sldId id="497" r:id="rId39"/>
    <p:sldId id="509" r:id="rId40"/>
    <p:sldId id="511" r:id="rId41"/>
    <p:sldId id="510" r:id="rId42"/>
    <p:sldId id="508" r:id="rId43"/>
    <p:sldId id="512" r:id="rId44"/>
    <p:sldId id="519" r:id="rId45"/>
    <p:sldId id="521" r:id="rId46"/>
    <p:sldId id="520" r:id="rId47"/>
    <p:sldId id="522" r:id="rId48"/>
    <p:sldId id="523" r:id="rId49"/>
    <p:sldId id="544" r:id="rId50"/>
    <p:sldId id="525" r:id="rId51"/>
    <p:sldId id="524" r:id="rId52"/>
    <p:sldId id="530" r:id="rId53"/>
    <p:sldId id="528" r:id="rId54"/>
    <p:sldId id="533" r:id="rId55"/>
    <p:sldId id="531" r:id="rId56"/>
    <p:sldId id="532" r:id="rId57"/>
    <p:sldId id="356" r:id="rId58"/>
    <p:sldId id="551" r:id="rId59"/>
    <p:sldId id="550" r:id="rId60"/>
    <p:sldId id="549" r:id="rId61"/>
    <p:sldId id="547" r:id="rId62"/>
    <p:sldId id="526" r:id="rId63"/>
    <p:sldId id="564" r:id="rId64"/>
    <p:sldId id="565" r:id="rId65"/>
    <p:sldId id="552" r:id="rId66"/>
    <p:sldId id="534" r:id="rId67"/>
    <p:sldId id="557" r:id="rId68"/>
    <p:sldId id="558" r:id="rId69"/>
    <p:sldId id="559" r:id="rId70"/>
    <p:sldId id="560" r:id="rId71"/>
    <p:sldId id="561" r:id="rId72"/>
  </p:sldIdLst>
  <p:sldSz cx="9144000" cy="6858000" type="screen4x3"/>
  <p:notesSz cx="6884988" cy="100187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Styl z motywem 1 — Ak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Styl z motywem 1 — Ak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06" autoAdjust="0"/>
    <p:restoredTop sz="93813" autoAdjust="0"/>
  </p:normalViewPr>
  <p:slideViewPr>
    <p:cSldViewPr>
      <p:cViewPr varScale="1">
        <p:scale>
          <a:sx n="86" d="100"/>
          <a:sy n="86" d="100"/>
        </p:scale>
        <p:origin x="-153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viewProps" Target="view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H:\Wydzia&#322;%20operacyjny\Statystyki\statystyka%20wyjazd&#243;w%20od%201999%20roku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H:\Wydzia&#322;%20operacyjny\Statystyki\statystyka%20wyjazd&#243;w%20od%201999%20roku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Zeszyt1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Zeszyt1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Zeszyt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Arkusz1!$B$3</c:f>
              <c:strCache>
                <c:ptCount val="1"/>
                <c:pt idx="0">
                  <c:v>Razem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triangle"/>
            <c:size val="7"/>
            <c:spPr>
              <a:solidFill>
                <a:schemeClr val="accent4">
                  <a:lumMod val="75000"/>
                </a:schemeClr>
              </a:solidFill>
              <a:ln>
                <a:solidFill>
                  <a:srgbClr val="00B050"/>
                </a:solidFill>
              </a:ln>
            </c:spPr>
          </c:marker>
          <c:dLbls>
            <c:txPr>
              <a:bodyPr/>
              <a:lstStyle/>
              <a:p>
                <a:pPr>
                  <a:defRPr sz="1050" b="1" i="1">
                    <a:solidFill>
                      <a:schemeClr val="bg1"/>
                    </a:solidFill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Arkusz1!$D$2:$O$2</c:f>
              <c:strCache>
                <c:ptCount val="12"/>
                <c:pt idx="0">
                  <c:v>2000 r.</c:v>
                </c:pt>
                <c:pt idx="1">
                  <c:v>2001 r.</c:v>
                </c:pt>
                <c:pt idx="2">
                  <c:v>2002 r.</c:v>
                </c:pt>
                <c:pt idx="3">
                  <c:v>2003 r.</c:v>
                </c:pt>
                <c:pt idx="4">
                  <c:v>2004 r.</c:v>
                </c:pt>
                <c:pt idx="5">
                  <c:v>2005 r.</c:v>
                </c:pt>
                <c:pt idx="6">
                  <c:v>2006 r.</c:v>
                </c:pt>
                <c:pt idx="7">
                  <c:v>2007 r.</c:v>
                </c:pt>
                <c:pt idx="8">
                  <c:v>2008 r.</c:v>
                </c:pt>
                <c:pt idx="9">
                  <c:v>2009 r.</c:v>
                </c:pt>
                <c:pt idx="10">
                  <c:v>2010 r.</c:v>
                </c:pt>
                <c:pt idx="11">
                  <c:v>2011 r.</c:v>
                </c:pt>
              </c:strCache>
            </c:strRef>
          </c:cat>
          <c:val>
            <c:numRef>
              <c:f>Arkusz1!$D$3:$O$3</c:f>
              <c:numCache>
                <c:formatCode>General</c:formatCode>
                <c:ptCount val="12"/>
                <c:pt idx="0">
                  <c:v>977</c:v>
                </c:pt>
                <c:pt idx="1">
                  <c:v>1926</c:v>
                </c:pt>
                <c:pt idx="2">
                  <c:v>1194</c:v>
                </c:pt>
                <c:pt idx="3">
                  <c:v>1670</c:v>
                </c:pt>
                <c:pt idx="4">
                  <c:v>1581</c:v>
                </c:pt>
                <c:pt idx="5">
                  <c:v>1403</c:v>
                </c:pt>
                <c:pt idx="6">
                  <c:v>1727</c:v>
                </c:pt>
                <c:pt idx="7">
                  <c:v>1992</c:v>
                </c:pt>
                <c:pt idx="8">
                  <c:v>1796</c:v>
                </c:pt>
                <c:pt idx="9">
                  <c:v>1686</c:v>
                </c:pt>
                <c:pt idx="10">
                  <c:v>2066</c:v>
                </c:pt>
                <c:pt idx="11">
                  <c:v>1658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hiLowLines/>
        <c:marker val="1"/>
        <c:smooth val="0"/>
        <c:axId val="127202816"/>
        <c:axId val="127204352"/>
      </c:lineChart>
      <c:catAx>
        <c:axId val="127202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27204352"/>
        <c:crosses val="autoZero"/>
        <c:auto val="1"/>
        <c:lblAlgn val="ctr"/>
        <c:lblOffset val="100"/>
        <c:noMultiLvlLbl val="0"/>
      </c:catAx>
      <c:valAx>
        <c:axId val="12720435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pl-PL"/>
          </a:p>
        </c:txPr>
        <c:crossAx val="127202816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>
                <a:solidFill>
                  <a:schemeClr val="bg1"/>
                </a:solidFill>
              </a:defRPr>
            </a:pPr>
            <a:endParaRPr lang="pl-PL"/>
          </a:p>
        </c:txPr>
      </c:dTable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900"/>
      </a:pPr>
      <a:endParaRPr lang="pl-P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Arkusz1!$B$4</c:f>
              <c:strCache>
                <c:ptCount val="1"/>
                <c:pt idx="0">
                  <c:v>Pożary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FF0000"/>
                </a:solidFill>
              </a:ln>
            </c:spPr>
          </c:marker>
          <c:cat>
            <c:strRef>
              <c:f>Arkusz1!$D$2:$O$2</c:f>
              <c:strCache>
                <c:ptCount val="12"/>
                <c:pt idx="0">
                  <c:v>2000 r.</c:v>
                </c:pt>
                <c:pt idx="1">
                  <c:v>2001 r.</c:v>
                </c:pt>
                <c:pt idx="2">
                  <c:v>2002 r.</c:v>
                </c:pt>
                <c:pt idx="3">
                  <c:v>2003 r.</c:v>
                </c:pt>
                <c:pt idx="4">
                  <c:v>2004 r.</c:v>
                </c:pt>
                <c:pt idx="5">
                  <c:v>2005 r.</c:v>
                </c:pt>
                <c:pt idx="6">
                  <c:v>2006 r.</c:v>
                </c:pt>
                <c:pt idx="7">
                  <c:v>2007 r.</c:v>
                </c:pt>
                <c:pt idx="8">
                  <c:v>2008 r.</c:v>
                </c:pt>
                <c:pt idx="9">
                  <c:v>2009 r.</c:v>
                </c:pt>
                <c:pt idx="10">
                  <c:v>2010 r.</c:v>
                </c:pt>
                <c:pt idx="11">
                  <c:v>2011 r.</c:v>
                </c:pt>
              </c:strCache>
            </c:strRef>
          </c:cat>
          <c:val>
            <c:numRef>
              <c:f>Arkusz1!$D$4:$O$4</c:f>
              <c:numCache>
                <c:formatCode>General</c:formatCode>
                <c:ptCount val="12"/>
                <c:pt idx="0">
                  <c:v>477</c:v>
                </c:pt>
                <c:pt idx="1">
                  <c:v>556</c:v>
                </c:pt>
                <c:pt idx="2">
                  <c:v>668</c:v>
                </c:pt>
                <c:pt idx="3">
                  <c:v>1050</c:v>
                </c:pt>
                <c:pt idx="4">
                  <c:v>519</c:v>
                </c:pt>
                <c:pt idx="5">
                  <c:v>800</c:v>
                </c:pt>
                <c:pt idx="6">
                  <c:v>483</c:v>
                </c:pt>
                <c:pt idx="7">
                  <c:v>876</c:v>
                </c:pt>
                <c:pt idx="8">
                  <c:v>676</c:v>
                </c:pt>
                <c:pt idx="9">
                  <c:v>710</c:v>
                </c:pt>
                <c:pt idx="10">
                  <c:v>636</c:v>
                </c:pt>
                <c:pt idx="11">
                  <c:v>945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Arkusz1!$B$5</c:f>
              <c:strCache>
                <c:ptCount val="1"/>
                <c:pt idx="0">
                  <c:v>Mz</c:v>
                </c:pt>
              </c:strCache>
            </c:strRef>
          </c:tx>
          <c:spPr>
            <a:ln>
              <a:solidFill>
                <a:schemeClr val="tx2">
                  <a:lumMod val="60000"/>
                  <a:lumOff val="40000"/>
                </a:schemeClr>
              </a:solidFill>
            </a:ln>
          </c:spPr>
          <c:marker>
            <c:spPr>
              <a:solidFill>
                <a:srgbClr val="00B0F0"/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c:spPr>
          </c:marker>
          <c:dPt>
            <c:idx val="0"/>
            <c:marker>
              <c:symbol val="triangle"/>
              <c:size val="7"/>
            </c:marker>
            <c:bubble3D val="0"/>
          </c:dPt>
          <c:dPt>
            <c:idx val="1"/>
            <c:marker>
              <c:symbol val="triangle"/>
              <c:size val="7"/>
            </c:marker>
            <c:bubble3D val="0"/>
          </c:dPt>
          <c:dPt>
            <c:idx val="2"/>
            <c:marker>
              <c:symbol val="triangle"/>
              <c:size val="7"/>
            </c:marker>
            <c:bubble3D val="0"/>
          </c:dPt>
          <c:dPt>
            <c:idx val="3"/>
            <c:marker>
              <c:symbol val="triangle"/>
              <c:size val="7"/>
            </c:marker>
            <c:bubble3D val="0"/>
          </c:dPt>
          <c:dPt>
            <c:idx val="4"/>
            <c:marker>
              <c:symbol val="triangle"/>
              <c:size val="7"/>
            </c:marker>
            <c:bubble3D val="0"/>
          </c:dPt>
          <c:dPt>
            <c:idx val="5"/>
            <c:marker>
              <c:symbol val="triangle"/>
              <c:size val="7"/>
            </c:marker>
            <c:bubble3D val="0"/>
          </c:dPt>
          <c:dPt>
            <c:idx val="6"/>
            <c:marker>
              <c:symbol val="triangle"/>
              <c:size val="7"/>
            </c:marker>
            <c:bubble3D val="0"/>
          </c:dPt>
          <c:dPt>
            <c:idx val="7"/>
            <c:marker>
              <c:symbol val="triangle"/>
              <c:size val="7"/>
            </c:marker>
            <c:bubble3D val="0"/>
          </c:dPt>
          <c:dPt>
            <c:idx val="8"/>
            <c:marker>
              <c:symbol val="triangle"/>
              <c:size val="7"/>
            </c:marker>
            <c:bubble3D val="0"/>
          </c:dPt>
          <c:dPt>
            <c:idx val="9"/>
            <c:marker>
              <c:symbol val="triangle"/>
              <c:size val="7"/>
            </c:marker>
            <c:bubble3D val="0"/>
          </c:dPt>
          <c:dPt>
            <c:idx val="10"/>
            <c:marker>
              <c:symbol val="triangle"/>
              <c:size val="7"/>
            </c:marker>
            <c:bubble3D val="0"/>
          </c:dPt>
          <c:dPt>
            <c:idx val="11"/>
            <c:marker>
              <c:symbol val="triangle"/>
              <c:size val="7"/>
            </c:marker>
            <c:bubble3D val="0"/>
          </c:dPt>
          <c:cat>
            <c:strRef>
              <c:f>Arkusz1!$D$2:$O$2</c:f>
              <c:strCache>
                <c:ptCount val="12"/>
                <c:pt idx="0">
                  <c:v>2000 r.</c:v>
                </c:pt>
                <c:pt idx="1">
                  <c:v>2001 r.</c:v>
                </c:pt>
                <c:pt idx="2">
                  <c:v>2002 r.</c:v>
                </c:pt>
                <c:pt idx="3">
                  <c:v>2003 r.</c:v>
                </c:pt>
                <c:pt idx="4">
                  <c:v>2004 r.</c:v>
                </c:pt>
                <c:pt idx="5">
                  <c:v>2005 r.</c:v>
                </c:pt>
                <c:pt idx="6">
                  <c:v>2006 r.</c:v>
                </c:pt>
                <c:pt idx="7">
                  <c:v>2007 r.</c:v>
                </c:pt>
                <c:pt idx="8">
                  <c:v>2008 r.</c:v>
                </c:pt>
                <c:pt idx="9">
                  <c:v>2009 r.</c:v>
                </c:pt>
                <c:pt idx="10">
                  <c:v>2010 r.</c:v>
                </c:pt>
                <c:pt idx="11">
                  <c:v>2011 r.</c:v>
                </c:pt>
              </c:strCache>
            </c:strRef>
          </c:cat>
          <c:val>
            <c:numRef>
              <c:f>Arkusz1!$D$5:$O$5</c:f>
              <c:numCache>
                <c:formatCode>General</c:formatCode>
                <c:ptCount val="12"/>
                <c:pt idx="0">
                  <c:v>453</c:v>
                </c:pt>
                <c:pt idx="1">
                  <c:v>1340</c:v>
                </c:pt>
                <c:pt idx="2">
                  <c:v>497</c:v>
                </c:pt>
                <c:pt idx="3">
                  <c:v>590</c:v>
                </c:pt>
                <c:pt idx="4">
                  <c:v>1035</c:v>
                </c:pt>
                <c:pt idx="5">
                  <c:v>543</c:v>
                </c:pt>
                <c:pt idx="6">
                  <c:v>1217</c:v>
                </c:pt>
                <c:pt idx="7">
                  <c:v>1071</c:v>
                </c:pt>
                <c:pt idx="8">
                  <c:v>1069</c:v>
                </c:pt>
                <c:pt idx="9">
                  <c:v>892</c:v>
                </c:pt>
                <c:pt idx="10">
                  <c:v>1736</c:v>
                </c:pt>
                <c:pt idx="11">
                  <c:v>642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8656512"/>
        <c:axId val="128658432"/>
      </c:lineChart>
      <c:catAx>
        <c:axId val="128656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28658432"/>
        <c:crosses val="autoZero"/>
        <c:auto val="1"/>
        <c:lblAlgn val="ctr"/>
        <c:lblOffset val="100"/>
        <c:noMultiLvlLbl val="0"/>
      </c:catAx>
      <c:valAx>
        <c:axId val="12865843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pl-PL"/>
          </a:p>
        </c:txPr>
        <c:crossAx val="128656512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>
                <a:solidFill>
                  <a:schemeClr val="bg1"/>
                </a:solidFill>
              </a:defRPr>
            </a:pPr>
            <a:endParaRPr lang="pl-PL"/>
          </a:p>
        </c:txPr>
      </c:dTable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900"/>
      </a:pPr>
      <a:endParaRPr lang="pl-PL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Arkusz1!$A$14</c:f>
              <c:strCache>
                <c:ptCount val="1"/>
                <c:pt idx="0">
                  <c:v>Mz</c:v>
                </c:pt>
              </c:strCache>
            </c:strRef>
          </c:tx>
          <c:dLbls>
            <c:txPr>
              <a:bodyPr/>
              <a:lstStyle/>
              <a:p>
                <a:pPr>
                  <a:defRPr sz="1100">
                    <a:solidFill>
                      <a:schemeClr val="bg1"/>
                    </a:solidFill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Arkusz1!$A$1:$A$12</c:f>
              <c:strCache>
                <c:ptCount val="12"/>
                <c:pt idx="0">
                  <c:v>Styczeń</c:v>
                </c:pt>
                <c:pt idx="1">
                  <c:v>Luty</c:v>
                </c:pt>
                <c:pt idx="2">
                  <c:v>Marzec</c:v>
                </c:pt>
                <c:pt idx="3">
                  <c:v>Kwiecień</c:v>
                </c:pt>
                <c:pt idx="4">
                  <c:v>Maj</c:v>
                </c:pt>
                <c:pt idx="5">
                  <c:v>Czerwiec</c:v>
                </c:pt>
                <c:pt idx="6">
                  <c:v>Lipiec</c:v>
                </c:pt>
                <c:pt idx="7">
                  <c:v>Sierpień</c:v>
                </c:pt>
                <c:pt idx="8">
                  <c:v>Wrzesień</c:v>
                </c:pt>
                <c:pt idx="9">
                  <c:v>Październik</c:v>
                </c:pt>
                <c:pt idx="10">
                  <c:v>Listopad</c:v>
                </c:pt>
                <c:pt idx="11">
                  <c:v>Grudzień</c:v>
                </c:pt>
              </c:strCache>
            </c:strRef>
          </c:cat>
          <c:val>
            <c:numRef>
              <c:f>Arkusz1!$B$1:$B$12</c:f>
              <c:numCache>
                <c:formatCode>General</c:formatCode>
                <c:ptCount val="12"/>
                <c:pt idx="0">
                  <c:v>31</c:v>
                </c:pt>
                <c:pt idx="1">
                  <c:v>21</c:v>
                </c:pt>
                <c:pt idx="2">
                  <c:v>27</c:v>
                </c:pt>
                <c:pt idx="3">
                  <c:v>50</c:v>
                </c:pt>
                <c:pt idx="4">
                  <c:v>39</c:v>
                </c:pt>
                <c:pt idx="5">
                  <c:v>61</c:v>
                </c:pt>
                <c:pt idx="6">
                  <c:v>116</c:v>
                </c:pt>
                <c:pt idx="7">
                  <c:v>125</c:v>
                </c:pt>
                <c:pt idx="8">
                  <c:v>62</c:v>
                </c:pt>
                <c:pt idx="9">
                  <c:v>37</c:v>
                </c:pt>
                <c:pt idx="10">
                  <c:v>38</c:v>
                </c:pt>
                <c:pt idx="11">
                  <c:v>35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Arkusz1!$A$13</c:f>
              <c:strCache>
                <c:ptCount val="1"/>
                <c:pt idx="0">
                  <c:v>pożary</c:v>
                </c:pt>
              </c:strCache>
            </c:strRef>
          </c:tx>
          <c:dPt>
            <c:idx val="3"/>
            <c:marker>
              <c:symbol val="square"/>
              <c:size val="7"/>
            </c:marker>
            <c:bubble3D val="0"/>
          </c:dPt>
          <c:dLbls>
            <c:txPr>
              <a:bodyPr/>
              <a:lstStyle/>
              <a:p>
                <a:pPr>
                  <a:defRPr sz="1100" b="1">
                    <a:solidFill>
                      <a:schemeClr val="tx2">
                        <a:lumMod val="20000"/>
                        <a:lumOff val="80000"/>
                      </a:schemeClr>
                    </a:solidFill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Arkusz1!$A$1:$A$12</c:f>
              <c:strCache>
                <c:ptCount val="12"/>
                <c:pt idx="0">
                  <c:v>Styczeń</c:v>
                </c:pt>
                <c:pt idx="1">
                  <c:v>Luty</c:v>
                </c:pt>
                <c:pt idx="2">
                  <c:v>Marzec</c:v>
                </c:pt>
                <c:pt idx="3">
                  <c:v>Kwiecień</c:v>
                </c:pt>
                <c:pt idx="4">
                  <c:v>Maj</c:v>
                </c:pt>
                <c:pt idx="5">
                  <c:v>Czerwiec</c:v>
                </c:pt>
                <c:pt idx="6">
                  <c:v>Lipiec</c:v>
                </c:pt>
                <c:pt idx="7">
                  <c:v>Sierpień</c:v>
                </c:pt>
                <c:pt idx="8">
                  <c:v>Wrzesień</c:v>
                </c:pt>
                <c:pt idx="9">
                  <c:v>Październik</c:v>
                </c:pt>
                <c:pt idx="10">
                  <c:v>Listopad</c:v>
                </c:pt>
                <c:pt idx="11">
                  <c:v>Grudzień</c:v>
                </c:pt>
              </c:strCache>
            </c:strRef>
          </c:cat>
          <c:val>
            <c:numRef>
              <c:f>Arkusz1!$C$1:$C$12</c:f>
              <c:numCache>
                <c:formatCode>General</c:formatCode>
                <c:ptCount val="12"/>
                <c:pt idx="0">
                  <c:v>12</c:v>
                </c:pt>
                <c:pt idx="1">
                  <c:v>67</c:v>
                </c:pt>
                <c:pt idx="2">
                  <c:v>428</c:v>
                </c:pt>
                <c:pt idx="3">
                  <c:v>162</c:v>
                </c:pt>
                <c:pt idx="4">
                  <c:v>66</c:v>
                </c:pt>
                <c:pt idx="5">
                  <c:v>34</c:v>
                </c:pt>
                <c:pt idx="6">
                  <c:v>21</c:v>
                </c:pt>
                <c:pt idx="7">
                  <c:v>14</c:v>
                </c:pt>
                <c:pt idx="8">
                  <c:v>48</c:v>
                </c:pt>
                <c:pt idx="9">
                  <c:v>29</c:v>
                </c:pt>
                <c:pt idx="10">
                  <c:v>47</c:v>
                </c:pt>
                <c:pt idx="11">
                  <c:v>17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8674816"/>
        <c:axId val="128697088"/>
      </c:lineChart>
      <c:catAx>
        <c:axId val="12867481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>
                <a:solidFill>
                  <a:schemeClr val="bg1"/>
                </a:solidFill>
              </a:defRPr>
            </a:pPr>
            <a:endParaRPr lang="pl-PL"/>
          </a:p>
        </c:txPr>
        <c:crossAx val="128697088"/>
        <c:crosses val="autoZero"/>
        <c:auto val="1"/>
        <c:lblAlgn val="ctr"/>
        <c:lblOffset val="100"/>
        <c:noMultiLvlLbl val="0"/>
      </c:catAx>
      <c:valAx>
        <c:axId val="1286970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>
                <a:solidFill>
                  <a:schemeClr val="bg1"/>
                </a:solidFill>
              </a:defRPr>
            </a:pPr>
            <a:endParaRPr lang="pl-PL"/>
          </a:p>
        </c:txPr>
        <c:crossAx val="128674816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>
              <a:solidFill>
                <a:schemeClr val="bg1"/>
              </a:solidFill>
            </a:defRPr>
          </a:pPr>
          <a:endParaRPr lang="pl-PL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invertIfNegative val="0"/>
          <c:cat>
            <c:strRef>
              <c:f>Arkusz1!$B$1:$U$1</c:f>
              <c:strCache>
                <c:ptCount val="19"/>
                <c:pt idx="0">
                  <c:v>NOD przy posługiwaniu się ogniem otwartym, w tym papierosy, zapałki</c:v>
                </c:pt>
                <c:pt idx="1">
                  <c:v>NOD przy wypalaniu pozostałości roślinnych na polach</c:v>
                </c:pt>
                <c:pt idx="2">
                  <c:v>NOD w pozostałych przypadkach</c:v>
                </c:pt>
                <c:pt idx="3">
                  <c:v>NON przy posługiwaniu się ogniem otwartym, w tym papierosy, zapałki</c:v>
                </c:pt>
                <c:pt idx="4">
                  <c:v>Wady urządzeń i instalacji elektrycznych (bez urządzeń ogrzewczych)</c:v>
                </c:pt>
                <c:pt idx="5">
                  <c:v>Nieprawidłowa eksploatacja urządzeń i instalacji elektrycznych</c:v>
                </c:pt>
                <c:pt idx="6">
                  <c:v>Wady elektrycznych urządzeń ogrzewczych (piece, grzałki itp.)</c:v>
                </c:pt>
                <c:pt idx="7">
                  <c:v>Nieprawidłowa eksploatacja elektrycznych urządzeń ogrzewczych</c:v>
                </c:pt>
                <c:pt idx="8">
                  <c:v>Wady urządzeń ogrzewczych na paliwo stałe</c:v>
                </c:pt>
                <c:pt idx="9">
                  <c:v>Nieprawidłowa eksploatacja urządzeń ogrzewczych na paliwo stałe</c:v>
                </c:pt>
                <c:pt idx="10">
                  <c:v>Wady urządzeń mechanicznych</c:v>
                </c:pt>
                <c:pt idx="11">
                  <c:v>Wady środków transportu</c:v>
                </c:pt>
                <c:pt idx="12">
                  <c:v>Pożary jako następstwo innych miejscowych zagrożeń</c:v>
                </c:pt>
                <c:pt idx="13">
                  <c:v>Inne przyczyny</c:v>
                </c:pt>
                <c:pt idx="14">
                  <c:v>Nieustalone</c:v>
                </c:pt>
                <c:pt idx="15">
                  <c:v>Samozapalenia biologiczne</c:v>
                </c:pt>
                <c:pt idx="16">
                  <c:v>Wyładowania atmosferyczne</c:v>
                </c:pt>
                <c:pt idx="17">
                  <c:v>Wady konstrukcji budowlanych</c:v>
                </c:pt>
                <c:pt idx="18">
                  <c:v>Podpalenia (umyślne) w tym akty terroru</c:v>
                </c:pt>
              </c:strCache>
            </c:strRef>
          </c:cat>
          <c:val>
            <c:numRef>
              <c:f>Arkusz1!$B$2:$U$2</c:f>
            </c:numRef>
          </c:val>
          <c:shape val="box"/>
        </c:ser>
        <c:ser>
          <c:idx val="1"/>
          <c:order val="1"/>
          <c:invertIfNegative val="0"/>
          <c:cat>
            <c:strRef>
              <c:f>Arkusz1!$B$1:$U$1</c:f>
              <c:strCache>
                <c:ptCount val="19"/>
                <c:pt idx="0">
                  <c:v>NOD przy posługiwaniu się ogniem otwartym, w tym papierosy, zapałki</c:v>
                </c:pt>
                <c:pt idx="1">
                  <c:v>NOD przy wypalaniu pozostałości roślinnych na polach</c:v>
                </c:pt>
                <c:pt idx="2">
                  <c:v>NOD w pozostałych przypadkach</c:v>
                </c:pt>
                <c:pt idx="3">
                  <c:v>NON przy posługiwaniu się ogniem otwartym, w tym papierosy, zapałki</c:v>
                </c:pt>
                <c:pt idx="4">
                  <c:v>Wady urządzeń i instalacji elektrycznych (bez urządzeń ogrzewczych)</c:v>
                </c:pt>
                <c:pt idx="5">
                  <c:v>Nieprawidłowa eksploatacja urządzeń i instalacji elektrycznych</c:v>
                </c:pt>
                <c:pt idx="6">
                  <c:v>Wady elektrycznych urządzeń ogrzewczych (piece, grzałki itp.)</c:v>
                </c:pt>
                <c:pt idx="7">
                  <c:v>Nieprawidłowa eksploatacja elektrycznych urządzeń ogrzewczych</c:v>
                </c:pt>
                <c:pt idx="8">
                  <c:v>Wady urządzeń ogrzewczych na paliwo stałe</c:v>
                </c:pt>
                <c:pt idx="9">
                  <c:v>Nieprawidłowa eksploatacja urządzeń ogrzewczych na paliwo stałe</c:v>
                </c:pt>
                <c:pt idx="10">
                  <c:v>Wady urządzeń mechanicznych</c:v>
                </c:pt>
                <c:pt idx="11">
                  <c:v>Wady środków transportu</c:v>
                </c:pt>
                <c:pt idx="12">
                  <c:v>Pożary jako następstwo innych miejscowych zagrożeń</c:v>
                </c:pt>
                <c:pt idx="13">
                  <c:v>Inne przyczyny</c:v>
                </c:pt>
                <c:pt idx="14">
                  <c:v>Nieustalone</c:v>
                </c:pt>
                <c:pt idx="15">
                  <c:v>Samozapalenia biologiczne</c:v>
                </c:pt>
                <c:pt idx="16">
                  <c:v>Wyładowania atmosferyczne</c:v>
                </c:pt>
                <c:pt idx="17">
                  <c:v>Wady konstrukcji budowlanych</c:v>
                </c:pt>
                <c:pt idx="18">
                  <c:v>Podpalenia (umyślne) w tym akty terroru</c:v>
                </c:pt>
              </c:strCache>
            </c:strRef>
          </c:cat>
          <c:val>
            <c:numRef>
              <c:f>Arkusz1!$B$3:$U$3</c:f>
            </c:numRef>
          </c:val>
          <c:shape val="box"/>
        </c:ser>
        <c:ser>
          <c:idx val="2"/>
          <c:order val="2"/>
          <c:invertIfNegative val="0"/>
          <c:cat>
            <c:strRef>
              <c:f>Arkusz1!$B$1:$U$1</c:f>
              <c:strCache>
                <c:ptCount val="19"/>
                <c:pt idx="0">
                  <c:v>NOD przy posługiwaniu się ogniem otwartym, w tym papierosy, zapałki</c:v>
                </c:pt>
                <c:pt idx="1">
                  <c:v>NOD przy wypalaniu pozostałości roślinnych na polach</c:v>
                </c:pt>
                <c:pt idx="2">
                  <c:v>NOD w pozostałych przypadkach</c:v>
                </c:pt>
                <c:pt idx="3">
                  <c:v>NON przy posługiwaniu się ogniem otwartym, w tym papierosy, zapałki</c:v>
                </c:pt>
                <c:pt idx="4">
                  <c:v>Wady urządzeń i instalacji elektrycznych (bez urządzeń ogrzewczych)</c:v>
                </c:pt>
                <c:pt idx="5">
                  <c:v>Nieprawidłowa eksploatacja urządzeń i instalacji elektrycznych</c:v>
                </c:pt>
                <c:pt idx="6">
                  <c:v>Wady elektrycznych urządzeń ogrzewczych (piece, grzałki itp.)</c:v>
                </c:pt>
                <c:pt idx="7">
                  <c:v>Nieprawidłowa eksploatacja elektrycznych urządzeń ogrzewczych</c:v>
                </c:pt>
                <c:pt idx="8">
                  <c:v>Wady urządzeń ogrzewczych na paliwo stałe</c:v>
                </c:pt>
                <c:pt idx="9">
                  <c:v>Nieprawidłowa eksploatacja urządzeń ogrzewczych na paliwo stałe</c:v>
                </c:pt>
                <c:pt idx="10">
                  <c:v>Wady urządzeń mechanicznych</c:v>
                </c:pt>
                <c:pt idx="11">
                  <c:v>Wady środków transportu</c:v>
                </c:pt>
                <c:pt idx="12">
                  <c:v>Pożary jako następstwo innych miejscowych zagrożeń</c:v>
                </c:pt>
                <c:pt idx="13">
                  <c:v>Inne przyczyny</c:v>
                </c:pt>
                <c:pt idx="14">
                  <c:v>Nieustalone</c:v>
                </c:pt>
                <c:pt idx="15">
                  <c:v>Samozapalenia biologiczne</c:v>
                </c:pt>
                <c:pt idx="16">
                  <c:v>Wyładowania atmosferyczne</c:v>
                </c:pt>
                <c:pt idx="17">
                  <c:v>Wady konstrukcji budowlanych</c:v>
                </c:pt>
                <c:pt idx="18">
                  <c:v>Podpalenia (umyślne) w tym akty terroru</c:v>
                </c:pt>
              </c:strCache>
            </c:strRef>
          </c:cat>
          <c:val>
            <c:numRef>
              <c:f>Arkusz1!$B$4:$U$4</c:f>
            </c:numRef>
          </c:val>
          <c:shape val="box"/>
        </c:ser>
        <c:ser>
          <c:idx val="3"/>
          <c:order val="3"/>
          <c:invertIfNegative val="0"/>
          <c:cat>
            <c:strRef>
              <c:f>Arkusz1!$B$1:$U$1</c:f>
              <c:strCache>
                <c:ptCount val="19"/>
                <c:pt idx="0">
                  <c:v>NOD przy posługiwaniu się ogniem otwartym, w tym papierosy, zapałki</c:v>
                </c:pt>
                <c:pt idx="1">
                  <c:v>NOD przy wypalaniu pozostałości roślinnych na polach</c:v>
                </c:pt>
                <c:pt idx="2">
                  <c:v>NOD w pozostałych przypadkach</c:v>
                </c:pt>
                <c:pt idx="3">
                  <c:v>NON przy posługiwaniu się ogniem otwartym, w tym papierosy, zapałki</c:v>
                </c:pt>
                <c:pt idx="4">
                  <c:v>Wady urządzeń i instalacji elektrycznych (bez urządzeń ogrzewczych)</c:v>
                </c:pt>
                <c:pt idx="5">
                  <c:v>Nieprawidłowa eksploatacja urządzeń i instalacji elektrycznych</c:v>
                </c:pt>
                <c:pt idx="6">
                  <c:v>Wady elektrycznych urządzeń ogrzewczych (piece, grzałki itp.)</c:v>
                </c:pt>
                <c:pt idx="7">
                  <c:v>Nieprawidłowa eksploatacja elektrycznych urządzeń ogrzewczych</c:v>
                </c:pt>
                <c:pt idx="8">
                  <c:v>Wady urządzeń ogrzewczych na paliwo stałe</c:v>
                </c:pt>
                <c:pt idx="9">
                  <c:v>Nieprawidłowa eksploatacja urządzeń ogrzewczych na paliwo stałe</c:v>
                </c:pt>
                <c:pt idx="10">
                  <c:v>Wady urządzeń mechanicznych</c:v>
                </c:pt>
                <c:pt idx="11">
                  <c:v>Wady środków transportu</c:v>
                </c:pt>
                <c:pt idx="12">
                  <c:v>Pożary jako następstwo innych miejscowych zagrożeń</c:v>
                </c:pt>
                <c:pt idx="13">
                  <c:v>Inne przyczyny</c:v>
                </c:pt>
                <c:pt idx="14">
                  <c:v>Nieustalone</c:v>
                </c:pt>
                <c:pt idx="15">
                  <c:v>Samozapalenia biologiczne</c:v>
                </c:pt>
                <c:pt idx="16">
                  <c:v>Wyładowania atmosferyczne</c:v>
                </c:pt>
                <c:pt idx="17">
                  <c:v>Wady konstrukcji budowlanych</c:v>
                </c:pt>
                <c:pt idx="18">
                  <c:v>Podpalenia (umyślne) w tym akty terroru</c:v>
                </c:pt>
              </c:strCache>
            </c:strRef>
          </c:cat>
          <c:val>
            <c:numRef>
              <c:f>Arkusz1!$B$5:$U$5</c:f>
            </c:numRef>
          </c:val>
          <c:shape val="box"/>
        </c:ser>
        <c:ser>
          <c:idx val="4"/>
          <c:order val="4"/>
          <c:invertIfNegative val="0"/>
          <c:cat>
            <c:strRef>
              <c:f>Arkusz1!$B$1:$U$1</c:f>
              <c:strCache>
                <c:ptCount val="19"/>
                <c:pt idx="0">
                  <c:v>NOD przy posługiwaniu się ogniem otwartym, w tym papierosy, zapałki</c:v>
                </c:pt>
                <c:pt idx="1">
                  <c:v>NOD przy wypalaniu pozostałości roślinnych na polach</c:v>
                </c:pt>
                <c:pt idx="2">
                  <c:v>NOD w pozostałych przypadkach</c:v>
                </c:pt>
                <c:pt idx="3">
                  <c:v>NON przy posługiwaniu się ogniem otwartym, w tym papierosy, zapałki</c:v>
                </c:pt>
                <c:pt idx="4">
                  <c:v>Wady urządzeń i instalacji elektrycznych (bez urządzeń ogrzewczych)</c:v>
                </c:pt>
                <c:pt idx="5">
                  <c:v>Nieprawidłowa eksploatacja urządzeń i instalacji elektrycznych</c:v>
                </c:pt>
                <c:pt idx="6">
                  <c:v>Wady elektrycznych urządzeń ogrzewczych (piece, grzałki itp.)</c:v>
                </c:pt>
                <c:pt idx="7">
                  <c:v>Nieprawidłowa eksploatacja elektrycznych urządzeń ogrzewczych</c:v>
                </c:pt>
                <c:pt idx="8">
                  <c:v>Wady urządzeń ogrzewczych na paliwo stałe</c:v>
                </c:pt>
                <c:pt idx="9">
                  <c:v>Nieprawidłowa eksploatacja urządzeń ogrzewczych na paliwo stałe</c:v>
                </c:pt>
                <c:pt idx="10">
                  <c:v>Wady urządzeń mechanicznych</c:v>
                </c:pt>
                <c:pt idx="11">
                  <c:v>Wady środków transportu</c:v>
                </c:pt>
                <c:pt idx="12">
                  <c:v>Pożary jako następstwo innych miejscowych zagrożeń</c:v>
                </c:pt>
                <c:pt idx="13">
                  <c:v>Inne przyczyny</c:v>
                </c:pt>
                <c:pt idx="14">
                  <c:v>Nieustalone</c:v>
                </c:pt>
                <c:pt idx="15">
                  <c:v>Samozapalenia biologiczne</c:v>
                </c:pt>
                <c:pt idx="16">
                  <c:v>Wyładowania atmosferyczne</c:v>
                </c:pt>
                <c:pt idx="17">
                  <c:v>Wady konstrukcji budowlanych</c:v>
                </c:pt>
                <c:pt idx="18">
                  <c:v>Podpalenia (umyślne) w tym akty terroru</c:v>
                </c:pt>
              </c:strCache>
            </c:strRef>
          </c:cat>
          <c:val>
            <c:numRef>
              <c:f>Arkusz1!$B$6:$U$6</c:f>
            </c:numRef>
          </c:val>
          <c:shape val="box"/>
        </c:ser>
        <c:ser>
          <c:idx val="5"/>
          <c:order val="5"/>
          <c:spPr>
            <a:solidFill>
              <a:srgbClr val="FF0000"/>
            </a:solidFill>
          </c:spPr>
          <c:invertIfNegative val="0"/>
          <c:dLbls>
            <c:txPr>
              <a:bodyPr/>
              <a:lstStyle/>
              <a:p>
                <a:pPr>
                  <a:defRPr sz="1000">
                    <a:solidFill>
                      <a:schemeClr val="bg1"/>
                    </a:solidFill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Arkusz1!$B$1:$U$1</c:f>
              <c:strCache>
                <c:ptCount val="19"/>
                <c:pt idx="0">
                  <c:v>NOD przy posługiwaniu się ogniem otwartym, w tym papierosy, zapałki</c:v>
                </c:pt>
                <c:pt idx="1">
                  <c:v>NOD przy wypalaniu pozostałości roślinnych na polach</c:v>
                </c:pt>
                <c:pt idx="2">
                  <c:v>NOD w pozostałych przypadkach</c:v>
                </c:pt>
                <c:pt idx="3">
                  <c:v>NON przy posługiwaniu się ogniem otwartym, w tym papierosy, zapałki</c:v>
                </c:pt>
                <c:pt idx="4">
                  <c:v>Wady urządzeń i instalacji elektrycznych (bez urządzeń ogrzewczych)</c:v>
                </c:pt>
                <c:pt idx="5">
                  <c:v>Nieprawidłowa eksploatacja urządzeń i instalacji elektrycznych</c:v>
                </c:pt>
                <c:pt idx="6">
                  <c:v>Wady elektrycznych urządzeń ogrzewczych (piece, grzałki itp.)</c:v>
                </c:pt>
                <c:pt idx="7">
                  <c:v>Nieprawidłowa eksploatacja elektrycznych urządzeń ogrzewczych</c:v>
                </c:pt>
                <c:pt idx="8">
                  <c:v>Wady urządzeń ogrzewczych na paliwo stałe</c:v>
                </c:pt>
                <c:pt idx="9">
                  <c:v>Nieprawidłowa eksploatacja urządzeń ogrzewczych na paliwo stałe</c:v>
                </c:pt>
                <c:pt idx="10">
                  <c:v>Wady urządzeń mechanicznych</c:v>
                </c:pt>
                <c:pt idx="11">
                  <c:v>Wady środków transportu</c:v>
                </c:pt>
                <c:pt idx="12">
                  <c:v>Pożary jako następstwo innych miejscowych zagrożeń</c:v>
                </c:pt>
                <c:pt idx="13">
                  <c:v>Inne przyczyny</c:v>
                </c:pt>
                <c:pt idx="14">
                  <c:v>Nieustalone</c:v>
                </c:pt>
                <c:pt idx="15">
                  <c:v>Samozapalenia biologiczne</c:v>
                </c:pt>
                <c:pt idx="16">
                  <c:v>Wyładowania atmosferyczne</c:v>
                </c:pt>
                <c:pt idx="17">
                  <c:v>Wady konstrukcji budowlanych</c:v>
                </c:pt>
                <c:pt idx="18">
                  <c:v>Podpalenia (umyślne) w tym akty terroru</c:v>
                </c:pt>
              </c:strCache>
            </c:strRef>
          </c:cat>
          <c:val>
            <c:numRef>
              <c:f>Arkusz1!$B$7:$U$7</c:f>
              <c:numCache>
                <c:formatCode>General</c:formatCode>
                <c:ptCount val="19"/>
                <c:pt idx="0">
                  <c:v>6</c:v>
                </c:pt>
                <c:pt idx="1">
                  <c:v>2</c:v>
                </c:pt>
                <c:pt idx="2">
                  <c:v>9</c:v>
                </c:pt>
                <c:pt idx="3">
                  <c:v>2</c:v>
                </c:pt>
                <c:pt idx="4">
                  <c:v>12</c:v>
                </c:pt>
                <c:pt idx="5">
                  <c:v>2</c:v>
                </c:pt>
                <c:pt idx="6">
                  <c:v>2</c:v>
                </c:pt>
                <c:pt idx="7">
                  <c:v>1</c:v>
                </c:pt>
                <c:pt idx="8">
                  <c:v>1</c:v>
                </c:pt>
                <c:pt idx="9">
                  <c:v>7</c:v>
                </c:pt>
                <c:pt idx="10">
                  <c:v>1</c:v>
                </c:pt>
                <c:pt idx="11">
                  <c:v>12</c:v>
                </c:pt>
                <c:pt idx="12">
                  <c:v>3</c:v>
                </c:pt>
                <c:pt idx="13">
                  <c:v>23</c:v>
                </c:pt>
                <c:pt idx="14">
                  <c:v>49</c:v>
                </c:pt>
                <c:pt idx="15">
                  <c:v>3</c:v>
                </c:pt>
                <c:pt idx="16">
                  <c:v>2</c:v>
                </c:pt>
                <c:pt idx="17">
                  <c:v>1</c:v>
                </c:pt>
                <c:pt idx="18">
                  <c:v>807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957312"/>
        <c:axId val="4958848"/>
        <c:axId val="0"/>
      </c:bar3DChart>
      <c:catAx>
        <c:axId val="4957312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050">
                <a:solidFill>
                  <a:schemeClr val="bg1"/>
                </a:solidFill>
              </a:defRPr>
            </a:pPr>
            <a:endParaRPr lang="pl-PL"/>
          </a:p>
        </c:txPr>
        <c:crossAx val="4958848"/>
        <c:crosses val="autoZero"/>
        <c:auto val="1"/>
        <c:lblAlgn val="ctr"/>
        <c:lblOffset val="100"/>
        <c:noMultiLvlLbl val="0"/>
      </c:catAx>
      <c:valAx>
        <c:axId val="4958848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4957312"/>
        <c:crosses val="autoZero"/>
        <c:crossBetween val="between"/>
      </c:valAx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spPr>
            <a:solidFill>
              <a:schemeClr val="tx2">
                <a:lumMod val="75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1000">
                    <a:solidFill>
                      <a:schemeClr val="bg1"/>
                    </a:solidFill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Arkusz2!$A$1:$X$1</c:f>
              <c:strCache>
                <c:ptCount val="24"/>
                <c:pt idx="0">
                  <c:v>Wady urządzeń instalacji elektrycznych </c:v>
                </c:pt>
                <c:pt idx="1">
                  <c:v>Nieprawidłowa eksploatacja urządzeń i instalacji elektrycznych</c:v>
                </c:pt>
                <c:pt idx="2">
                  <c:v>Wady urządzeń i instalacji gazowych </c:v>
                </c:pt>
                <c:pt idx="3">
                  <c:v>Wady urządzeń mechanicznych</c:v>
                </c:pt>
                <c:pt idx="4">
                  <c:v>Wady urządzeń ogrzewczych (innych niż elektryczne)</c:v>
                </c:pt>
                <c:pt idx="5">
                  <c:v>Nieprawidłowa eksploatacja urządzeń ogrzewczych </c:v>
                </c:pt>
                <c:pt idx="6">
                  <c:v>Uszkodzenia sieci instalacji przesyłowych</c:v>
                </c:pt>
                <c:pt idx="7">
                  <c:v>Wady środków transportu</c:v>
                </c:pt>
                <c:pt idx="8">
                  <c:v>Nieprawidłowa eksploatacja środków transportu</c:v>
                </c:pt>
                <c:pt idx="9">
                  <c:v>Niezachowanie zasad bezpieczeństwa ruchu środków transportu</c:v>
                </c:pt>
                <c:pt idx="10">
                  <c:v>Wady konstrukcji budowlanych</c:v>
                </c:pt>
                <c:pt idx="11">
                  <c:v>Huragany, silne wiatry, tornada</c:v>
                </c:pt>
                <c:pt idx="12">
                  <c:v>Gwałtowne opady atmosferyczne</c:v>
                </c:pt>
                <c:pt idx="13">
                  <c:v>Gwałtowne przybory wód, zatory lodowe</c:v>
                </c:pt>
                <c:pt idx="14">
                  <c:v>Wyładowania atmosferyczne</c:v>
                </c:pt>
                <c:pt idx="15">
                  <c:v>Uszkodzenia, zaniedbania w utrzymaniu szlaków komunikacyjnych</c:v>
                </c:pt>
                <c:pt idx="16">
                  <c:v>Niewłaściwe zabezpieczenie hodowanych zwierząt </c:v>
                </c:pt>
                <c:pt idx="17">
                  <c:v>Nietypowe zachowania się zwierząt, owadów stwarzające zagrożenie</c:v>
                </c:pt>
                <c:pt idx="18">
                  <c:v>Akcje terrorystyczne</c:v>
                </c:pt>
                <c:pt idx="19">
                  <c:v>Nieumyślne działanie człowieka</c:v>
                </c:pt>
                <c:pt idx="20">
                  <c:v>Celowe działanie człowieka</c:v>
                </c:pt>
                <c:pt idx="21">
                  <c:v>Inne miejscowe zagrożenia powstałe w wyniku pożarów</c:v>
                </c:pt>
                <c:pt idx="22">
                  <c:v>Nieustalone</c:v>
                </c:pt>
                <c:pt idx="23">
                  <c:v>Inne przyczyny</c:v>
                </c:pt>
              </c:strCache>
            </c:strRef>
          </c:cat>
          <c:val>
            <c:numRef>
              <c:f>Arkusz2!$A$2:$X$2</c:f>
              <c:numCache>
                <c:formatCode>General</c:formatCode>
                <c:ptCount val="24"/>
                <c:pt idx="0">
                  <c:v>1</c:v>
                </c:pt>
                <c:pt idx="1">
                  <c:v>1</c:v>
                </c:pt>
                <c:pt idx="2">
                  <c:v>3</c:v>
                </c:pt>
                <c:pt idx="3">
                  <c:v>1</c:v>
                </c:pt>
                <c:pt idx="4">
                  <c:v>4</c:v>
                </c:pt>
                <c:pt idx="5">
                  <c:v>1</c:v>
                </c:pt>
                <c:pt idx="6">
                  <c:v>7</c:v>
                </c:pt>
                <c:pt idx="7">
                  <c:v>12</c:v>
                </c:pt>
                <c:pt idx="8">
                  <c:v>2</c:v>
                </c:pt>
                <c:pt idx="9">
                  <c:v>66</c:v>
                </c:pt>
                <c:pt idx="10">
                  <c:v>2</c:v>
                </c:pt>
                <c:pt idx="11">
                  <c:v>29</c:v>
                </c:pt>
                <c:pt idx="12">
                  <c:v>43</c:v>
                </c:pt>
                <c:pt idx="13">
                  <c:v>3</c:v>
                </c:pt>
                <c:pt idx="14">
                  <c:v>3</c:v>
                </c:pt>
                <c:pt idx="15">
                  <c:v>0</c:v>
                </c:pt>
                <c:pt idx="16">
                  <c:v>1</c:v>
                </c:pt>
                <c:pt idx="17">
                  <c:v>195</c:v>
                </c:pt>
                <c:pt idx="18">
                  <c:v>0</c:v>
                </c:pt>
                <c:pt idx="19">
                  <c:v>14</c:v>
                </c:pt>
                <c:pt idx="20">
                  <c:v>3</c:v>
                </c:pt>
                <c:pt idx="21">
                  <c:v>2</c:v>
                </c:pt>
                <c:pt idx="22">
                  <c:v>87</c:v>
                </c:pt>
                <c:pt idx="23">
                  <c:v>162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26298752"/>
        <c:axId val="126305792"/>
        <c:axId val="0"/>
      </c:bar3DChart>
      <c:catAx>
        <c:axId val="126298752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050">
                <a:solidFill>
                  <a:schemeClr val="bg1"/>
                </a:solidFill>
              </a:defRPr>
            </a:pPr>
            <a:endParaRPr lang="pl-PL"/>
          </a:p>
        </c:txPr>
        <c:crossAx val="126305792"/>
        <c:crosses val="autoZero"/>
        <c:auto val="1"/>
        <c:lblAlgn val="ctr"/>
        <c:lblOffset val="100"/>
        <c:noMultiLvlLbl val="0"/>
      </c:catAx>
      <c:valAx>
        <c:axId val="126305792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126298752"/>
        <c:crosses val="autoZero"/>
        <c:crossBetween val="between"/>
      </c:valAx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83495" cy="500935"/>
          </a:xfrm>
          <a:prstGeom prst="rect">
            <a:avLst/>
          </a:prstGeom>
        </p:spPr>
        <p:txBody>
          <a:bodyPr vert="horz" lIns="93122" tIns="46561" rIns="93122" bIns="46561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99900" y="1"/>
            <a:ext cx="2983495" cy="500935"/>
          </a:xfrm>
          <a:prstGeom prst="rect">
            <a:avLst/>
          </a:prstGeom>
        </p:spPr>
        <p:txBody>
          <a:bodyPr vert="horz" lIns="93122" tIns="46561" rIns="93122" bIns="46561" rtlCol="0"/>
          <a:lstStyle>
            <a:lvl1pPr algn="r">
              <a:defRPr sz="1200"/>
            </a:lvl1pPr>
          </a:lstStyle>
          <a:p>
            <a:fld id="{4AF11138-36F8-48FD-91F2-94656C4844A7}" type="datetimeFigureOut">
              <a:rPr lang="pl-PL" smtClean="0"/>
              <a:pPr/>
              <a:t>2012-02-08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516040"/>
            <a:ext cx="2983495" cy="500935"/>
          </a:xfrm>
          <a:prstGeom prst="rect">
            <a:avLst/>
          </a:prstGeom>
        </p:spPr>
        <p:txBody>
          <a:bodyPr vert="horz" lIns="93122" tIns="46561" rIns="93122" bIns="46561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99900" y="9516040"/>
            <a:ext cx="2983495" cy="500935"/>
          </a:xfrm>
          <a:prstGeom prst="rect">
            <a:avLst/>
          </a:prstGeom>
        </p:spPr>
        <p:txBody>
          <a:bodyPr vert="horz" lIns="93122" tIns="46561" rIns="93122" bIns="46561" rtlCol="0" anchor="b"/>
          <a:lstStyle>
            <a:lvl1pPr algn="r">
              <a:defRPr sz="1200"/>
            </a:lvl1pPr>
          </a:lstStyle>
          <a:p>
            <a:fld id="{D91C0753-8060-44FB-95F8-C180ED44245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11015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83495" cy="500935"/>
          </a:xfrm>
          <a:prstGeom prst="rect">
            <a:avLst/>
          </a:prstGeom>
        </p:spPr>
        <p:txBody>
          <a:bodyPr vert="horz" lIns="93122" tIns="46561" rIns="93122" bIns="46561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99900" y="1"/>
            <a:ext cx="2983495" cy="500935"/>
          </a:xfrm>
          <a:prstGeom prst="rect">
            <a:avLst/>
          </a:prstGeom>
        </p:spPr>
        <p:txBody>
          <a:bodyPr vert="horz" lIns="93122" tIns="46561" rIns="93122" bIns="46561" rtlCol="0"/>
          <a:lstStyle>
            <a:lvl1pPr algn="r">
              <a:defRPr sz="1200"/>
            </a:lvl1pPr>
          </a:lstStyle>
          <a:p>
            <a:fld id="{9F2AE8E9-6A11-46D3-92F5-F1D725316040}" type="datetimeFigureOut">
              <a:rPr lang="pl-PL" smtClean="0"/>
              <a:pPr/>
              <a:t>2012-02-08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36625" y="750888"/>
            <a:ext cx="5011738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22" tIns="46561" rIns="93122" bIns="46561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8499" y="4758889"/>
            <a:ext cx="5507990" cy="4508421"/>
          </a:xfrm>
          <a:prstGeom prst="rect">
            <a:avLst/>
          </a:prstGeom>
        </p:spPr>
        <p:txBody>
          <a:bodyPr vert="horz" lIns="93122" tIns="46561" rIns="93122" bIns="46561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516040"/>
            <a:ext cx="2983495" cy="500935"/>
          </a:xfrm>
          <a:prstGeom prst="rect">
            <a:avLst/>
          </a:prstGeom>
        </p:spPr>
        <p:txBody>
          <a:bodyPr vert="horz" lIns="93122" tIns="46561" rIns="93122" bIns="46561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99900" y="9516040"/>
            <a:ext cx="2983495" cy="500935"/>
          </a:xfrm>
          <a:prstGeom prst="rect">
            <a:avLst/>
          </a:prstGeom>
        </p:spPr>
        <p:txBody>
          <a:bodyPr vert="horz" lIns="93122" tIns="46561" rIns="93122" bIns="46561" rtlCol="0" anchor="b"/>
          <a:lstStyle>
            <a:lvl1pPr algn="r">
              <a:defRPr sz="1200"/>
            </a:lvl1pPr>
          </a:lstStyle>
          <a:p>
            <a:fld id="{313818D8-F7AC-41AF-A3B9-0EA4742F276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327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3818D8-F7AC-41AF-A3B9-0EA4742F276F}" type="slidenum">
              <a:rPr lang="pl-PL" smtClean="0"/>
              <a:pPr/>
              <a:t>67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8357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2FD62-CC2F-4173-90D7-1FD943519B67}" type="datetimeFigureOut">
              <a:rPr lang="pl-PL" smtClean="0"/>
              <a:pPr/>
              <a:t>2012-02-08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1593B-5B49-42BC-B5F1-852B974FD95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2FD62-CC2F-4173-90D7-1FD943519B67}" type="datetimeFigureOut">
              <a:rPr lang="pl-PL" smtClean="0"/>
              <a:pPr/>
              <a:t>2012-02-08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1593B-5B49-42BC-B5F1-852B974FD95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2FD62-CC2F-4173-90D7-1FD943519B67}" type="datetimeFigureOut">
              <a:rPr lang="pl-PL" smtClean="0"/>
              <a:pPr/>
              <a:t>2012-02-08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1593B-5B49-42BC-B5F1-852B974FD95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81" name="Group 109"/>
          <p:cNvGrpSpPr>
            <a:grpSpLocks/>
          </p:cNvGrpSpPr>
          <p:nvPr userDrawn="1"/>
        </p:nvGrpSpPr>
        <p:grpSpPr bwMode="auto">
          <a:xfrm>
            <a:off x="-6350" y="4724400"/>
            <a:ext cx="9144000" cy="2133600"/>
            <a:chOff x="0" y="2976"/>
            <a:chExt cx="5760" cy="1344"/>
          </a:xfrm>
        </p:grpSpPr>
        <p:sp>
          <p:nvSpPr>
            <p:cNvPr id="3182" name="Rectangle 110"/>
            <p:cNvSpPr>
              <a:spLocks noChangeArrowheads="1"/>
            </p:cNvSpPr>
            <p:nvPr/>
          </p:nvSpPr>
          <p:spPr bwMode="ltGray">
            <a:xfrm>
              <a:off x="53" y="2976"/>
              <a:ext cx="5666" cy="134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l-PL" smtClean="0">
                <a:solidFill>
                  <a:srgbClr val="000066"/>
                </a:solidFill>
                <a:latin typeface="Arial" charset="0"/>
              </a:endParaRPr>
            </a:p>
          </p:txBody>
        </p:sp>
        <p:sp>
          <p:nvSpPr>
            <p:cNvPr id="3183" name="Rectangle 111"/>
            <p:cNvSpPr>
              <a:spLocks noChangeArrowheads="1"/>
            </p:cNvSpPr>
            <p:nvPr/>
          </p:nvSpPr>
          <p:spPr bwMode="ltGray">
            <a:xfrm>
              <a:off x="0" y="2976"/>
              <a:ext cx="5760" cy="227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69804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l-PL" smtClean="0">
                <a:solidFill>
                  <a:srgbClr val="000066"/>
                </a:solidFill>
                <a:latin typeface="Arial" charset="0"/>
              </a:endParaRPr>
            </a:p>
          </p:txBody>
        </p:sp>
      </p:grpSp>
      <p:sp>
        <p:nvSpPr>
          <p:cNvPr id="3184" name="Rectangle 112"/>
          <p:cNvSpPr>
            <a:spLocks noChangeArrowheads="1"/>
          </p:cNvSpPr>
          <p:nvPr userDrawn="1"/>
        </p:nvSpPr>
        <p:spPr bwMode="ltGray">
          <a:xfrm>
            <a:off x="-6350" y="0"/>
            <a:ext cx="9144000" cy="2205038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 smtClean="0">
              <a:solidFill>
                <a:srgbClr val="000066"/>
              </a:solidFill>
              <a:latin typeface="Arial" charset="0"/>
            </a:endParaRPr>
          </a:p>
        </p:txBody>
      </p:sp>
      <p:grpSp>
        <p:nvGrpSpPr>
          <p:cNvPr id="3185" name="Group 113"/>
          <p:cNvGrpSpPr>
            <a:grpSpLocks/>
          </p:cNvGrpSpPr>
          <p:nvPr userDrawn="1"/>
        </p:nvGrpSpPr>
        <p:grpSpPr bwMode="auto">
          <a:xfrm>
            <a:off x="-6350" y="0"/>
            <a:ext cx="9150350" cy="6859588"/>
            <a:chOff x="0" y="0"/>
            <a:chExt cx="5764" cy="4321"/>
          </a:xfrm>
        </p:grpSpPr>
        <p:sp>
          <p:nvSpPr>
            <p:cNvPr id="3186" name="AutoShape 114"/>
            <p:cNvSpPr>
              <a:spLocks noChangeArrowheads="1"/>
            </p:cNvSpPr>
            <p:nvPr userDrawn="1"/>
          </p:nvSpPr>
          <p:spPr bwMode="white">
            <a:xfrm>
              <a:off x="27" y="24"/>
              <a:ext cx="5712" cy="4274"/>
            </a:xfrm>
            <a:prstGeom prst="roundRect">
              <a:avLst>
                <a:gd name="adj" fmla="val 6227"/>
              </a:avLst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l-PL" smtClean="0">
                <a:solidFill>
                  <a:srgbClr val="000066"/>
                </a:solidFill>
                <a:latin typeface="Arial" charset="0"/>
              </a:endParaRPr>
            </a:p>
          </p:txBody>
        </p:sp>
        <p:sp>
          <p:nvSpPr>
            <p:cNvPr id="3187" name="Freeform 115"/>
            <p:cNvSpPr>
              <a:spLocks/>
            </p:cNvSpPr>
            <p:nvPr userDrawn="1"/>
          </p:nvSpPr>
          <p:spPr bwMode="white">
            <a:xfrm>
              <a:off x="0" y="0"/>
              <a:ext cx="288" cy="282"/>
            </a:xfrm>
            <a:custGeom>
              <a:avLst/>
              <a:gdLst>
                <a:gd name="T0" fmla="*/ 2 w 288"/>
                <a:gd name="T1" fmla="*/ 282 h 282"/>
                <a:gd name="T2" fmla="*/ 82 w 288"/>
                <a:gd name="T3" fmla="*/ 144 h 282"/>
                <a:gd name="T4" fmla="*/ 165 w 288"/>
                <a:gd name="T5" fmla="*/ 36 h 282"/>
                <a:gd name="T6" fmla="*/ 288 w 288"/>
                <a:gd name="T7" fmla="*/ 0 h 282"/>
                <a:gd name="T8" fmla="*/ 0 w 288"/>
                <a:gd name="T9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8" h="282">
                  <a:moveTo>
                    <a:pt x="2" y="282"/>
                  </a:moveTo>
                  <a:lnTo>
                    <a:pt x="82" y="144"/>
                  </a:lnTo>
                  <a:lnTo>
                    <a:pt x="165" y="36"/>
                  </a:lnTo>
                  <a:lnTo>
                    <a:pt x="288" y="0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l-PL" smtClean="0">
                <a:solidFill>
                  <a:srgbClr val="000066"/>
                </a:solidFill>
                <a:latin typeface="Arial" charset="0"/>
              </a:endParaRPr>
            </a:p>
          </p:txBody>
        </p:sp>
        <p:sp>
          <p:nvSpPr>
            <p:cNvPr id="3188" name="Freeform 116"/>
            <p:cNvSpPr>
              <a:spLocks/>
            </p:cNvSpPr>
            <p:nvPr userDrawn="1"/>
          </p:nvSpPr>
          <p:spPr bwMode="white">
            <a:xfrm>
              <a:off x="5" y="3985"/>
              <a:ext cx="244" cy="336"/>
            </a:xfrm>
            <a:custGeom>
              <a:avLst/>
              <a:gdLst>
                <a:gd name="T0" fmla="*/ 243 w 243"/>
                <a:gd name="T1" fmla="*/ 335 h 336"/>
                <a:gd name="T2" fmla="*/ 122 w 243"/>
                <a:gd name="T3" fmla="*/ 239 h 336"/>
                <a:gd name="T4" fmla="*/ 30 w 243"/>
                <a:gd name="T5" fmla="*/ 144 h 336"/>
                <a:gd name="T6" fmla="*/ 0 w 243"/>
                <a:gd name="T7" fmla="*/ 0 h 336"/>
                <a:gd name="T8" fmla="*/ 1 w 243"/>
                <a:gd name="T9" fmla="*/ 336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336">
                  <a:moveTo>
                    <a:pt x="243" y="335"/>
                  </a:moveTo>
                  <a:lnTo>
                    <a:pt x="122" y="239"/>
                  </a:lnTo>
                  <a:lnTo>
                    <a:pt x="30" y="144"/>
                  </a:lnTo>
                  <a:lnTo>
                    <a:pt x="0" y="0"/>
                  </a:lnTo>
                  <a:lnTo>
                    <a:pt x="1" y="336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l-PL" smtClean="0">
                <a:solidFill>
                  <a:srgbClr val="000066"/>
                </a:solidFill>
                <a:latin typeface="Arial" charset="0"/>
              </a:endParaRPr>
            </a:p>
          </p:txBody>
        </p:sp>
        <p:sp>
          <p:nvSpPr>
            <p:cNvPr id="3189" name="Freeform 117"/>
            <p:cNvSpPr>
              <a:spLocks/>
            </p:cNvSpPr>
            <p:nvPr userDrawn="1"/>
          </p:nvSpPr>
          <p:spPr bwMode="white">
            <a:xfrm>
              <a:off x="5511" y="4029"/>
              <a:ext cx="253" cy="290"/>
            </a:xfrm>
            <a:custGeom>
              <a:avLst/>
              <a:gdLst>
                <a:gd name="T0" fmla="*/ 229 w 232"/>
                <a:gd name="T1" fmla="*/ 0 h 290"/>
                <a:gd name="T2" fmla="*/ 164 w 232"/>
                <a:gd name="T3" fmla="*/ 144 h 290"/>
                <a:gd name="T4" fmla="*/ 98 w 232"/>
                <a:gd name="T5" fmla="*/ 253 h 290"/>
                <a:gd name="T6" fmla="*/ 0 w 232"/>
                <a:gd name="T7" fmla="*/ 290 h 290"/>
                <a:gd name="T8" fmla="*/ 232 w 232"/>
                <a:gd name="T9" fmla="*/ 287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90">
                  <a:moveTo>
                    <a:pt x="229" y="0"/>
                  </a:moveTo>
                  <a:lnTo>
                    <a:pt x="164" y="144"/>
                  </a:lnTo>
                  <a:lnTo>
                    <a:pt x="98" y="253"/>
                  </a:lnTo>
                  <a:lnTo>
                    <a:pt x="0" y="290"/>
                  </a:lnTo>
                  <a:lnTo>
                    <a:pt x="232" y="287"/>
                  </a:lnTo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l-PL" smtClean="0">
                <a:solidFill>
                  <a:srgbClr val="000066"/>
                </a:solidFill>
                <a:latin typeface="Arial" charset="0"/>
              </a:endParaRPr>
            </a:p>
          </p:txBody>
        </p:sp>
        <p:sp>
          <p:nvSpPr>
            <p:cNvPr id="3190" name="Freeform 118"/>
            <p:cNvSpPr>
              <a:spLocks/>
            </p:cNvSpPr>
            <p:nvPr userDrawn="1"/>
          </p:nvSpPr>
          <p:spPr bwMode="white">
            <a:xfrm>
              <a:off x="5472" y="0"/>
              <a:ext cx="288" cy="288"/>
            </a:xfrm>
            <a:custGeom>
              <a:avLst/>
              <a:gdLst>
                <a:gd name="T0" fmla="*/ 0 w 288"/>
                <a:gd name="T1" fmla="*/ 0 h 288"/>
                <a:gd name="T2" fmla="*/ 144 w 288"/>
                <a:gd name="T3" fmla="*/ 82 h 288"/>
                <a:gd name="T4" fmla="*/ 252 w 288"/>
                <a:gd name="T5" fmla="*/ 165 h 288"/>
                <a:gd name="T6" fmla="*/ 288 w 288"/>
                <a:gd name="T7" fmla="*/ 288 h 288"/>
                <a:gd name="T8" fmla="*/ 288 w 288"/>
                <a:gd name="T9" fmla="*/ 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8" h="288">
                  <a:moveTo>
                    <a:pt x="0" y="0"/>
                  </a:moveTo>
                  <a:lnTo>
                    <a:pt x="144" y="82"/>
                  </a:lnTo>
                  <a:lnTo>
                    <a:pt x="252" y="165"/>
                  </a:ln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l-PL" smtClean="0">
                <a:solidFill>
                  <a:srgbClr val="000066"/>
                </a:solidFill>
                <a:latin typeface="Arial" charset="0"/>
              </a:endParaRPr>
            </a:p>
          </p:txBody>
        </p:sp>
      </p:grpSp>
      <p:sp>
        <p:nvSpPr>
          <p:cNvPr id="3191" name="Oval 119"/>
          <p:cNvSpPr>
            <a:spLocks noChangeArrowheads="1"/>
          </p:cNvSpPr>
          <p:nvPr userDrawn="1"/>
        </p:nvSpPr>
        <p:spPr bwMode="gray">
          <a:xfrm>
            <a:off x="7950200" y="1844675"/>
            <a:ext cx="215900" cy="2159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 smtClean="0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3192" name="Oval 120"/>
          <p:cNvSpPr>
            <a:spLocks noChangeArrowheads="1"/>
          </p:cNvSpPr>
          <p:nvPr userDrawn="1"/>
        </p:nvSpPr>
        <p:spPr bwMode="gray">
          <a:xfrm>
            <a:off x="8310563" y="1844675"/>
            <a:ext cx="215900" cy="2159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 smtClean="0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3193" name="Oval 121"/>
          <p:cNvSpPr>
            <a:spLocks noChangeArrowheads="1"/>
          </p:cNvSpPr>
          <p:nvPr userDrawn="1"/>
        </p:nvSpPr>
        <p:spPr bwMode="gray">
          <a:xfrm>
            <a:off x="8670925" y="1844675"/>
            <a:ext cx="215900" cy="2159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 smtClean="0">
              <a:solidFill>
                <a:srgbClr val="000066"/>
              </a:solidFill>
              <a:latin typeface="Arial" charset="0"/>
            </a:endParaRPr>
          </a:p>
        </p:txBody>
      </p:sp>
      <p:pic>
        <p:nvPicPr>
          <p:cNvPr id="3194" name="Picture 122" descr="m_07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ltGray">
          <a:xfrm>
            <a:off x="73025" y="2257425"/>
            <a:ext cx="9001125" cy="242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95400" y="1524000"/>
            <a:ext cx="6705600" cy="609600"/>
          </a:xfrm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defRPr sz="440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noProof="0" smtClean="0"/>
              <a:t>Kliknij, aby edytować styl</a:t>
            </a:r>
            <a:endParaRPr lang="en-US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1524000" y="5334000"/>
            <a:ext cx="6400800" cy="533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800">
                <a:solidFill>
                  <a:schemeClr val="bg1"/>
                </a:solidFill>
                <a:latin typeface="Arial" charset="0"/>
              </a:defRPr>
            </a:lvl1pPr>
          </a:lstStyle>
          <a:p>
            <a:pPr lvl="0"/>
            <a:r>
              <a:rPr lang="pl-PL" noProof="0" smtClean="0"/>
              <a:t>Kliknij, aby edytować styl wzorca podtytułu</a:t>
            </a:r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7174640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C4B6C79-3DBE-401B-97D6-45A9E824D46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Company</a:t>
            </a:r>
            <a:r>
              <a:rPr lang="en-US">
                <a:solidFill>
                  <a:srgbClr val="FFFFFF"/>
                </a:solidFill>
                <a:latin typeface="Arial"/>
              </a:rPr>
              <a:t> </a:t>
            </a:r>
            <a:r>
              <a:rPr lang="en-US">
                <a:solidFill>
                  <a:srgbClr val="FFFFFF"/>
                </a:solidFill>
              </a:rPr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966453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52C08B6-2FD7-420A-A4F5-BDD3F22D01F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Company</a:t>
            </a:r>
            <a:r>
              <a:rPr lang="en-US">
                <a:solidFill>
                  <a:srgbClr val="FFFFFF"/>
                </a:solidFill>
                <a:latin typeface="Arial"/>
              </a:rPr>
              <a:t> </a:t>
            </a:r>
            <a:r>
              <a:rPr lang="en-US">
                <a:solidFill>
                  <a:srgbClr val="FFFFFF"/>
                </a:solidFill>
              </a:rPr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627652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86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CF9BA88-8BD2-4747-A43F-0DFBCBF093C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Company</a:t>
            </a:r>
            <a:r>
              <a:rPr lang="en-US">
                <a:solidFill>
                  <a:srgbClr val="FFFFFF"/>
                </a:solidFill>
                <a:latin typeface="Arial"/>
              </a:rPr>
              <a:t> </a:t>
            </a:r>
            <a:r>
              <a:rPr lang="en-US">
                <a:solidFill>
                  <a:srgbClr val="FFFFFF"/>
                </a:solidFill>
              </a:rPr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9816771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DD91F6B-CB79-4EC7-8A0A-1E05003A62B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Company</a:t>
            </a:r>
            <a:r>
              <a:rPr lang="en-US">
                <a:solidFill>
                  <a:srgbClr val="FFFFFF"/>
                </a:solidFill>
                <a:latin typeface="Arial"/>
              </a:rPr>
              <a:t> </a:t>
            </a:r>
            <a:r>
              <a:rPr lang="en-US">
                <a:solidFill>
                  <a:srgbClr val="FFFFFF"/>
                </a:solidFill>
              </a:rPr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7452917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D387768-6467-444E-95F7-8E37F2CFF71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Company</a:t>
            </a:r>
            <a:r>
              <a:rPr lang="en-US">
                <a:solidFill>
                  <a:srgbClr val="FFFFFF"/>
                </a:solidFill>
                <a:latin typeface="Arial"/>
              </a:rPr>
              <a:t> </a:t>
            </a:r>
            <a:r>
              <a:rPr lang="en-US">
                <a:solidFill>
                  <a:srgbClr val="FFFFFF"/>
                </a:solidFill>
              </a:rPr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8838177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4456414-D12C-41A6-96FE-A29085D3E6C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Company</a:t>
            </a:r>
            <a:r>
              <a:rPr lang="en-US">
                <a:solidFill>
                  <a:srgbClr val="FFFFFF"/>
                </a:solidFill>
                <a:latin typeface="Arial"/>
              </a:rPr>
              <a:t> </a:t>
            </a:r>
            <a:r>
              <a:rPr lang="en-US">
                <a:solidFill>
                  <a:srgbClr val="FFFFFF"/>
                </a:solidFill>
              </a:rPr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9328814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73AA07B-2D5A-4C28-A695-D9A4397ECFE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Company</a:t>
            </a:r>
            <a:r>
              <a:rPr lang="en-US">
                <a:solidFill>
                  <a:srgbClr val="FFFFFF"/>
                </a:solidFill>
                <a:latin typeface="Arial"/>
              </a:rPr>
              <a:t> </a:t>
            </a:r>
            <a:r>
              <a:rPr lang="en-US">
                <a:solidFill>
                  <a:srgbClr val="FFFFFF"/>
                </a:solidFill>
              </a:rPr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642751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2FD62-CC2F-4173-90D7-1FD943519B67}" type="datetimeFigureOut">
              <a:rPr lang="pl-PL" smtClean="0"/>
              <a:pPr/>
              <a:t>2012-02-08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1593B-5B49-42BC-B5F1-852B974FD95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3B47F7E-201B-4B5F-83C1-FB776589D83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Company</a:t>
            </a:r>
            <a:r>
              <a:rPr lang="en-US">
                <a:solidFill>
                  <a:srgbClr val="FFFFFF"/>
                </a:solidFill>
                <a:latin typeface="Arial"/>
              </a:rPr>
              <a:t> </a:t>
            </a:r>
            <a:r>
              <a:rPr lang="en-US">
                <a:solidFill>
                  <a:srgbClr val="FFFFFF"/>
                </a:solidFill>
              </a:rPr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0550814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B8304D9-68B4-4747-8560-57CDBE58B6D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Company</a:t>
            </a:r>
            <a:r>
              <a:rPr lang="en-US">
                <a:solidFill>
                  <a:srgbClr val="FFFFFF"/>
                </a:solidFill>
                <a:latin typeface="Arial"/>
              </a:rPr>
              <a:t> </a:t>
            </a:r>
            <a:r>
              <a:rPr lang="en-US">
                <a:solidFill>
                  <a:srgbClr val="FFFFFF"/>
                </a:solidFill>
              </a:rPr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4870128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00850" y="228600"/>
            <a:ext cx="2114550" cy="60198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191250" cy="601980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90572F1-B8FA-4BDB-BE5B-D1B10F2DE19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Company</a:t>
            </a:r>
            <a:r>
              <a:rPr lang="en-US">
                <a:solidFill>
                  <a:srgbClr val="FFFFFF"/>
                </a:solidFill>
                <a:latin typeface="Arial"/>
              </a:rPr>
              <a:t> </a:t>
            </a:r>
            <a:r>
              <a:rPr lang="en-US">
                <a:solidFill>
                  <a:srgbClr val="FFFFFF"/>
                </a:solidFill>
              </a:rPr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2567263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ytuł i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7315200" cy="90011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abeli 2"/>
          <p:cNvSpPr>
            <a:spLocks noGrp="1"/>
          </p:cNvSpPr>
          <p:nvPr>
            <p:ph type="tbl" idx="1"/>
          </p:nvPr>
        </p:nvSpPr>
        <p:spPr>
          <a:xfrm>
            <a:off x="457200" y="1371600"/>
            <a:ext cx="8229600" cy="4876800"/>
          </a:xfrm>
        </p:spPr>
        <p:txBody>
          <a:bodyPr/>
          <a:lstStyle/>
          <a:p>
            <a:r>
              <a:rPr lang="pl-PL" smtClean="0"/>
              <a:t>Kliknij ikonę, aby dodać tabelę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>
          <a:xfrm>
            <a:off x="304800" y="6477000"/>
            <a:ext cx="685800" cy="304800"/>
          </a:xfrm>
        </p:spPr>
        <p:txBody>
          <a:bodyPr/>
          <a:lstStyle>
            <a:lvl1pPr>
              <a:defRPr/>
            </a:lvl1pPr>
          </a:lstStyle>
          <a:p>
            <a:fld id="{185F512A-6083-4E56-B0FE-78CE3E570F0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6019800" y="6477000"/>
            <a:ext cx="2895600" cy="29845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Company</a:t>
            </a:r>
            <a:r>
              <a:rPr lang="en-US">
                <a:solidFill>
                  <a:srgbClr val="FFFFFF"/>
                </a:solidFill>
                <a:latin typeface="Arial"/>
              </a:rPr>
              <a:t> </a:t>
            </a:r>
            <a:r>
              <a:rPr lang="en-US">
                <a:solidFill>
                  <a:srgbClr val="FFFFFF"/>
                </a:solidFill>
              </a:rPr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4241714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34810-6E6D-4515-82BE-86E123548765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08/02/2012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0637A-B996-4026-937B-31B308694675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778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BD3B76-0B3F-4640-B31A-C3548CF028CE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08/02/2012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FD86AA-1212-4A81-BF1F-2F48C0E0B6B5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2236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04CF5-4EEB-46D5-B0B4-301C5F8CC792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08/02/2012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22199-B7DC-4230-AA44-3469D8D8F300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2261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fr-CA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4C3D0-B58F-4C12-BFF1-E68955F35E96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08/02/2012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80C71A-89D3-425F-AB50-D2FD132E7772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9787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fr-CA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DD443F-7CF5-4A50-BB32-059660669C95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08/02/2012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3CA921-D6DF-4864-BE05-1B9750F11411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7338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fr-CA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DE856-1402-476A-8961-786C4D21A998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08/02/2012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F6FD4-B16D-4B19-AF8D-FEF370AA0F6D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565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2FD62-CC2F-4173-90D7-1FD943519B67}" type="datetimeFigureOut">
              <a:rPr lang="pl-PL" smtClean="0"/>
              <a:pPr/>
              <a:t>2012-02-08</a:t>
            </a:fld>
            <a:endParaRPr lang="pl-PL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1593B-5B49-42BC-B5F1-852B974FD95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2A050-1DAD-49A2-A3BB-EDD20F135C90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08/02/2012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034F8E-3A55-4AD5-84B6-575DC051632D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0921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266DC-0CDE-4E5D-96B3-726A7E006D7F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08/02/2012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D5C0AF-15DD-46CE-A15D-71516E77162A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0237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 smtClean="0"/>
              <a:t>Kliknij ikonę, aby dodać obraz</a:t>
            </a:r>
            <a:endParaRPr lang="fr-CA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D3B039-B59B-451C-9B68-637A00426634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08/02/2012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D85BD-5B9C-4FD1-BDA3-6F041C725A1C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0659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A3C229-E4A6-4525-84EE-D7FB36AD92E1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08/02/2012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1A5180-5C56-47B8-B2E5-E2E320EFBC35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6961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715281-A39D-4F86-80E9-66AC56F28602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08/02/2012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1EB2F-D1FE-491B-A227-428D00B44089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480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2FD62-CC2F-4173-90D7-1FD943519B67}" type="datetimeFigureOut">
              <a:rPr lang="pl-PL" smtClean="0"/>
              <a:pPr/>
              <a:t>2012-02-08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1593B-5B49-42BC-B5F1-852B974FD95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2FD62-CC2F-4173-90D7-1FD943519B67}" type="datetimeFigureOut">
              <a:rPr lang="pl-PL" smtClean="0"/>
              <a:pPr/>
              <a:t>2012-02-08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1593B-5B49-42BC-B5F1-852B974FD95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2FD62-CC2F-4173-90D7-1FD943519B67}" type="datetimeFigureOut">
              <a:rPr lang="pl-PL" smtClean="0"/>
              <a:pPr/>
              <a:t>2012-02-08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1593B-5B49-42BC-B5F1-852B974FD95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2FD62-CC2F-4173-90D7-1FD943519B67}" type="datetimeFigureOut">
              <a:rPr lang="pl-PL" smtClean="0"/>
              <a:pPr/>
              <a:t>2012-02-08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1593B-5B49-42BC-B5F1-852B974FD95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2FD62-CC2F-4173-90D7-1FD943519B67}" type="datetimeFigureOut">
              <a:rPr lang="pl-PL" smtClean="0"/>
              <a:pPr/>
              <a:t>2012-02-08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1593B-5B49-42BC-B5F1-852B974FD95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2FD62-CC2F-4173-90D7-1FD943519B67}" type="datetimeFigureOut">
              <a:rPr lang="pl-PL" smtClean="0"/>
              <a:pPr/>
              <a:t>2012-02-08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1593B-5B49-42BC-B5F1-852B974FD95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vmlDrawing" Target="../drawings/vmlDrawing1.v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D742FD62-CC2F-4173-90D7-1FD943519B67}" type="datetimeFigureOut">
              <a:rPr lang="pl-PL" smtClean="0"/>
              <a:pPr/>
              <a:t>2012-02-08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C0C1593B-5B49-42BC-B5F1-852B974FD950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3" name="Group 89"/>
          <p:cNvGrpSpPr>
            <a:grpSpLocks/>
          </p:cNvGrpSpPr>
          <p:nvPr/>
        </p:nvGrpSpPr>
        <p:grpSpPr bwMode="auto">
          <a:xfrm>
            <a:off x="31750" y="1196975"/>
            <a:ext cx="9112250" cy="5661025"/>
            <a:chOff x="20" y="663"/>
            <a:chExt cx="5740" cy="3657"/>
          </a:xfrm>
        </p:grpSpPr>
        <p:sp>
          <p:nvSpPr>
            <p:cNvPr id="1114" name="Rectangle 90"/>
            <p:cNvSpPr>
              <a:spLocks noChangeArrowheads="1"/>
            </p:cNvSpPr>
            <p:nvPr/>
          </p:nvSpPr>
          <p:spPr bwMode="ltGray">
            <a:xfrm>
              <a:off x="20" y="663"/>
              <a:ext cx="158" cy="365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l-PL" smtClean="0">
                <a:solidFill>
                  <a:srgbClr val="000066"/>
                </a:solidFill>
                <a:latin typeface="Arial" charset="0"/>
              </a:endParaRPr>
            </a:p>
          </p:txBody>
        </p:sp>
        <p:sp>
          <p:nvSpPr>
            <p:cNvPr id="1115" name="Rectangle 91"/>
            <p:cNvSpPr>
              <a:spLocks noChangeArrowheads="1"/>
            </p:cNvSpPr>
            <p:nvPr/>
          </p:nvSpPr>
          <p:spPr bwMode="ltGray">
            <a:xfrm>
              <a:off x="5602" y="663"/>
              <a:ext cx="158" cy="365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l-PL" smtClean="0">
                <a:solidFill>
                  <a:srgbClr val="000066"/>
                </a:solidFill>
                <a:latin typeface="Arial" charset="0"/>
              </a:endParaRPr>
            </a:p>
          </p:txBody>
        </p:sp>
      </p:grpSp>
      <p:graphicFrame>
        <p:nvGraphicFramePr>
          <p:cNvPr id="1116" name="Object 92"/>
          <p:cNvGraphicFramePr>
            <a:graphicFrameLocks noChangeAspect="1"/>
          </p:cNvGraphicFramePr>
          <p:nvPr/>
        </p:nvGraphicFramePr>
        <p:xfrm>
          <a:off x="0" y="0"/>
          <a:ext cx="9144000" cy="1268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48" name="Image" r:id="rId15" imgW="3120894" imgH="560501" progId="Photoshop.Image.7">
                  <p:embed/>
                </p:oleObj>
              </mc:Choice>
              <mc:Fallback>
                <p:oleObj name="Image" r:id="rId15" imgW="3120894" imgH="560501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ltGray">
                      <a:xfrm>
                        <a:off x="0" y="0"/>
                        <a:ext cx="9144000" cy="1268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17" name="Rectangle 93"/>
          <p:cNvSpPr>
            <a:spLocks noChangeArrowheads="1"/>
          </p:cNvSpPr>
          <p:nvPr/>
        </p:nvSpPr>
        <p:spPr bwMode="ltGray">
          <a:xfrm>
            <a:off x="0" y="6453188"/>
            <a:ext cx="9109075" cy="40481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 smtClean="0">
              <a:solidFill>
                <a:srgbClr val="000066"/>
              </a:solidFill>
              <a:latin typeface="Arial" charset="0"/>
            </a:endParaRPr>
          </a:p>
        </p:txBody>
      </p:sp>
      <p:grpSp>
        <p:nvGrpSpPr>
          <p:cNvPr id="1118" name="Group 94"/>
          <p:cNvGrpSpPr>
            <a:grpSpLocks/>
          </p:cNvGrpSpPr>
          <p:nvPr/>
        </p:nvGrpSpPr>
        <p:grpSpPr bwMode="auto">
          <a:xfrm>
            <a:off x="0" y="0"/>
            <a:ext cx="9150350" cy="6859588"/>
            <a:chOff x="0" y="0"/>
            <a:chExt cx="5764" cy="4321"/>
          </a:xfrm>
        </p:grpSpPr>
        <p:sp>
          <p:nvSpPr>
            <p:cNvPr id="1119" name="AutoShape 95"/>
            <p:cNvSpPr>
              <a:spLocks noChangeArrowheads="1"/>
            </p:cNvSpPr>
            <p:nvPr/>
          </p:nvSpPr>
          <p:spPr bwMode="white">
            <a:xfrm>
              <a:off x="27" y="24"/>
              <a:ext cx="5712" cy="4274"/>
            </a:xfrm>
            <a:prstGeom prst="roundRect">
              <a:avLst>
                <a:gd name="adj" fmla="val 6227"/>
              </a:avLst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l-PL" smtClean="0">
                <a:solidFill>
                  <a:srgbClr val="000066"/>
                </a:solidFill>
                <a:latin typeface="Arial" charset="0"/>
              </a:endParaRPr>
            </a:p>
          </p:txBody>
        </p:sp>
        <p:sp>
          <p:nvSpPr>
            <p:cNvPr id="1120" name="Freeform 96"/>
            <p:cNvSpPr>
              <a:spLocks/>
            </p:cNvSpPr>
            <p:nvPr/>
          </p:nvSpPr>
          <p:spPr bwMode="white">
            <a:xfrm>
              <a:off x="0" y="0"/>
              <a:ext cx="288" cy="282"/>
            </a:xfrm>
            <a:custGeom>
              <a:avLst/>
              <a:gdLst>
                <a:gd name="T0" fmla="*/ 2 w 288"/>
                <a:gd name="T1" fmla="*/ 282 h 282"/>
                <a:gd name="T2" fmla="*/ 82 w 288"/>
                <a:gd name="T3" fmla="*/ 144 h 282"/>
                <a:gd name="T4" fmla="*/ 165 w 288"/>
                <a:gd name="T5" fmla="*/ 36 h 282"/>
                <a:gd name="T6" fmla="*/ 288 w 288"/>
                <a:gd name="T7" fmla="*/ 0 h 282"/>
                <a:gd name="T8" fmla="*/ 0 w 288"/>
                <a:gd name="T9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8" h="282">
                  <a:moveTo>
                    <a:pt x="2" y="282"/>
                  </a:moveTo>
                  <a:lnTo>
                    <a:pt x="82" y="144"/>
                  </a:lnTo>
                  <a:lnTo>
                    <a:pt x="165" y="36"/>
                  </a:lnTo>
                  <a:lnTo>
                    <a:pt x="288" y="0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l-PL" smtClean="0">
                <a:solidFill>
                  <a:srgbClr val="000066"/>
                </a:solidFill>
                <a:latin typeface="Arial" charset="0"/>
              </a:endParaRPr>
            </a:p>
          </p:txBody>
        </p:sp>
        <p:sp>
          <p:nvSpPr>
            <p:cNvPr id="1121" name="Freeform 97"/>
            <p:cNvSpPr>
              <a:spLocks/>
            </p:cNvSpPr>
            <p:nvPr/>
          </p:nvSpPr>
          <p:spPr bwMode="white">
            <a:xfrm>
              <a:off x="5" y="3985"/>
              <a:ext cx="244" cy="336"/>
            </a:xfrm>
            <a:custGeom>
              <a:avLst/>
              <a:gdLst>
                <a:gd name="T0" fmla="*/ 243 w 243"/>
                <a:gd name="T1" fmla="*/ 335 h 336"/>
                <a:gd name="T2" fmla="*/ 122 w 243"/>
                <a:gd name="T3" fmla="*/ 239 h 336"/>
                <a:gd name="T4" fmla="*/ 30 w 243"/>
                <a:gd name="T5" fmla="*/ 144 h 336"/>
                <a:gd name="T6" fmla="*/ 0 w 243"/>
                <a:gd name="T7" fmla="*/ 0 h 336"/>
                <a:gd name="T8" fmla="*/ 1 w 243"/>
                <a:gd name="T9" fmla="*/ 336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336">
                  <a:moveTo>
                    <a:pt x="243" y="335"/>
                  </a:moveTo>
                  <a:lnTo>
                    <a:pt x="122" y="239"/>
                  </a:lnTo>
                  <a:lnTo>
                    <a:pt x="30" y="144"/>
                  </a:lnTo>
                  <a:lnTo>
                    <a:pt x="0" y="0"/>
                  </a:lnTo>
                  <a:lnTo>
                    <a:pt x="1" y="336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l-PL" smtClean="0">
                <a:solidFill>
                  <a:srgbClr val="000066"/>
                </a:solidFill>
                <a:latin typeface="Arial" charset="0"/>
              </a:endParaRPr>
            </a:p>
          </p:txBody>
        </p:sp>
        <p:sp>
          <p:nvSpPr>
            <p:cNvPr id="1122" name="Freeform 98"/>
            <p:cNvSpPr>
              <a:spLocks/>
            </p:cNvSpPr>
            <p:nvPr/>
          </p:nvSpPr>
          <p:spPr bwMode="white">
            <a:xfrm>
              <a:off x="5511" y="4029"/>
              <a:ext cx="253" cy="290"/>
            </a:xfrm>
            <a:custGeom>
              <a:avLst/>
              <a:gdLst>
                <a:gd name="T0" fmla="*/ 229 w 232"/>
                <a:gd name="T1" fmla="*/ 0 h 290"/>
                <a:gd name="T2" fmla="*/ 164 w 232"/>
                <a:gd name="T3" fmla="*/ 144 h 290"/>
                <a:gd name="T4" fmla="*/ 98 w 232"/>
                <a:gd name="T5" fmla="*/ 253 h 290"/>
                <a:gd name="T6" fmla="*/ 0 w 232"/>
                <a:gd name="T7" fmla="*/ 290 h 290"/>
                <a:gd name="T8" fmla="*/ 232 w 232"/>
                <a:gd name="T9" fmla="*/ 287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90">
                  <a:moveTo>
                    <a:pt x="229" y="0"/>
                  </a:moveTo>
                  <a:lnTo>
                    <a:pt x="164" y="144"/>
                  </a:lnTo>
                  <a:lnTo>
                    <a:pt x="98" y="253"/>
                  </a:lnTo>
                  <a:lnTo>
                    <a:pt x="0" y="290"/>
                  </a:lnTo>
                  <a:lnTo>
                    <a:pt x="232" y="287"/>
                  </a:lnTo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l-PL" smtClean="0">
                <a:solidFill>
                  <a:srgbClr val="000066"/>
                </a:solidFill>
                <a:latin typeface="Arial" charset="0"/>
              </a:endParaRPr>
            </a:p>
          </p:txBody>
        </p:sp>
        <p:sp>
          <p:nvSpPr>
            <p:cNvPr id="1123" name="Freeform 99"/>
            <p:cNvSpPr>
              <a:spLocks/>
            </p:cNvSpPr>
            <p:nvPr/>
          </p:nvSpPr>
          <p:spPr bwMode="white">
            <a:xfrm>
              <a:off x="5472" y="0"/>
              <a:ext cx="288" cy="288"/>
            </a:xfrm>
            <a:custGeom>
              <a:avLst/>
              <a:gdLst>
                <a:gd name="T0" fmla="*/ 0 w 288"/>
                <a:gd name="T1" fmla="*/ 0 h 288"/>
                <a:gd name="T2" fmla="*/ 144 w 288"/>
                <a:gd name="T3" fmla="*/ 82 h 288"/>
                <a:gd name="T4" fmla="*/ 252 w 288"/>
                <a:gd name="T5" fmla="*/ 165 h 288"/>
                <a:gd name="T6" fmla="*/ 288 w 288"/>
                <a:gd name="T7" fmla="*/ 288 h 288"/>
                <a:gd name="T8" fmla="*/ 288 w 288"/>
                <a:gd name="T9" fmla="*/ 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8" h="288">
                  <a:moveTo>
                    <a:pt x="0" y="0"/>
                  </a:moveTo>
                  <a:lnTo>
                    <a:pt x="144" y="82"/>
                  </a:lnTo>
                  <a:lnTo>
                    <a:pt x="252" y="165"/>
                  </a:ln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l-PL" smtClean="0">
                <a:solidFill>
                  <a:srgbClr val="000066"/>
                </a:solidFill>
                <a:latin typeface="Arial" charset="0"/>
              </a:endParaRPr>
            </a:p>
          </p:txBody>
        </p:sp>
      </p:grp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0"/>
            <a:ext cx="82296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smtClean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04800" y="6477000"/>
            <a:ext cx="685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05057E2-D6D0-4EFA-993A-44B3B5324651}" type="slidenum">
              <a:rPr lang="en-US" smtClean="0">
                <a:solidFill>
                  <a:srgbClr val="FFFFFF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1600200" y="228600"/>
            <a:ext cx="7315200" cy="90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2021404" algn="ctr" rotWithShape="0">
                    <a:schemeClr val="tx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  <a:endParaRPr lang="en-US" smtClean="0"/>
          </a:p>
        </p:txBody>
      </p:sp>
      <p:sp>
        <p:nvSpPr>
          <p:cNvPr id="1124" name="Rectangle 10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19800" y="6477000"/>
            <a:ext cx="289560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</a:rPr>
              <a:t>Company</a:t>
            </a:r>
            <a:r>
              <a:rPr lang="en-US" smtClean="0">
                <a:solidFill>
                  <a:srgbClr val="FFFFFF"/>
                </a:solidFill>
                <a:latin typeface="Arial"/>
              </a:rPr>
              <a:t> </a:t>
            </a:r>
            <a:r>
              <a:rPr lang="en-US" smtClean="0">
                <a:solidFill>
                  <a:srgbClr val="FFFFFF"/>
                </a:solidFill>
              </a:rPr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477141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2800" b="1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+mj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200">
          <a:solidFill>
            <a:schemeClr val="tx1"/>
          </a:solidFill>
          <a:latin typeface="+mj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j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CA" smtClean="0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F95D7A1-6385-4BB0-87B9-3C8233EC88A8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08/02/2012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0614282-B6A9-4498-8BDE-D89BB894ECD7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447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5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5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5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5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5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5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5.xml"/><Relationship Id="rId5" Type="http://schemas.openxmlformats.org/officeDocument/2006/relationships/chart" Target="../charts/chart1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5.xml"/><Relationship Id="rId5" Type="http://schemas.openxmlformats.org/officeDocument/2006/relationships/chart" Target="../charts/chart2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5.xml"/><Relationship Id="rId5" Type="http://schemas.openxmlformats.org/officeDocument/2006/relationships/chart" Target="../charts/chart3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5.xml"/><Relationship Id="rId5" Type="http://schemas.openxmlformats.org/officeDocument/2006/relationships/chart" Target="../charts/chart4.xml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5.xml"/><Relationship Id="rId5" Type="http://schemas.openxmlformats.org/officeDocument/2006/relationships/chart" Target="../charts/chart5.xml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5.xml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8.png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5.xml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5.xml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5.xml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5.xml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5.xml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5.xml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5.xml"/><Relationship Id="rId4" Type="http://schemas.microsoft.com/office/2007/relationships/hdphoto" Target="../media/hdphoto2.wdp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5.xml"/><Relationship Id="rId4" Type="http://schemas.microsoft.com/office/2007/relationships/hdphoto" Target="../media/hdphoto2.wdp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jpeg"/><Relationship Id="rId7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5.xml"/><Relationship Id="rId4" Type="http://schemas.microsoft.com/office/2007/relationships/hdphoto" Target="../media/hdphoto2.wdp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5.xml"/><Relationship Id="rId4" Type="http://schemas.microsoft.com/office/2007/relationships/hdphoto" Target="../media/hdphoto2.wdp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5.xml"/><Relationship Id="rId4" Type="http://schemas.microsoft.com/office/2007/relationships/hdphoto" Target="../media/hdphoto2.wdp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5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5.xml"/><Relationship Id="rId4" Type="http://schemas.microsoft.com/office/2007/relationships/hdphoto" Target="../media/hdphoto2.wdp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5.xml"/><Relationship Id="rId4" Type="http://schemas.microsoft.com/office/2007/relationships/hdphoto" Target="../media/hdphoto2.wdp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49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5.xml"/><Relationship Id="rId4" Type="http://schemas.microsoft.com/office/2007/relationships/hdphoto" Target="../media/hdphoto2.wdp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5.xml"/><Relationship Id="rId4" Type="http://schemas.microsoft.com/office/2007/relationships/hdphoto" Target="../media/hdphoto2.wdp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5.xml"/><Relationship Id="rId4" Type="http://schemas.microsoft.com/office/2007/relationships/hdphoto" Target="../media/hdphoto2.wdp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5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4.jpe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7.wdp"/><Relationship Id="rId3" Type="http://schemas.openxmlformats.org/officeDocument/2006/relationships/image" Target="../media/image7.png"/><Relationship Id="rId7" Type="http://schemas.openxmlformats.org/officeDocument/2006/relationships/image" Target="../media/image16.gif"/><Relationship Id="rId12" Type="http://schemas.openxmlformats.org/officeDocument/2006/relationships/image" Target="../media/image1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5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microsoft.com/office/2007/relationships/hdphoto" Target="../media/hdphoto2.wdp"/><Relationship Id="rId9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5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3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4544" y="0"/>
            <a:ext cx="10328206" cy="6921388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black">
          <a:xfrm>
            <a:off x="0" y="3501008"/>
            <a:ext cx="9144000" cy="576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Tx/>
              <a:buNone/>
              <a:defRPr sz="2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l-PL" sz="3200" b="1" dirty="0" smtClean="0">
                <a:solidFill>
                  <a:schemeClr val="tx1"/>
                </a:solidFill>
                <a:latin typeface="+mj-lt"/>
              </a:rPr>
              <a:t>SPRAWOZDANIE Z DZIAŁALNOŚCI ZA 2011 ROK</a:t>
            </a:r>
            <a:endParaRPr lang="ru-RU" sz="32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black">
          <a:xfrm>
            <a:off x="107504" y="332582"/>
            <a:ext cx="8856984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Tx/>
              <a:buNone/>
              <a:defRPr sz="2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l-PL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Komenda Powiatowa </a:t>
            </a:r>
            <a:br>
              <a:rPr lang="pl-PL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Państwowej Straży Pożarnej </a:t>
            </a:r>
            <a:br>
              <a:rPr lang="pl-PL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w Chrzanowie</a:t>
            </a:r>
            <a:endParaRPr lang="ru-RU" sz="24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Obraz 9" descr="logo psp duze"/>
          <p:cNvPicPr/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70" b="98326" l="0" r="100000"/>
                    </a14:imgEffect>
                    <a14:imgEffect>
                      <a14:artisticPlasticWrap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10258"/>
            <a:ext cx="1224136" cy="15121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352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 smtClean="0">
                <a:solidFill>
                  <a:schemeClr val="bg1"/>
                </a:solidFill>
              </a:rPr>
              <a:t>SZKOLENIA DLA OSP</a:t>
            </a:r>
            <a:endParaRPr lang="fr-CA" sz="4000" dirty="0" smtClean="0">
              <a:solidFill>
                <a:schemeClr val="bg1"/>
              </a:solidFill>
            </a:endParaRPr>
          </a:p>
        </p:txBody>
      </p:sp>
      <p:pic>
        <p:nvPicPr>
          <p:cNvPr id="7" name="Obraz 6" descr="logo psp duze"/>
          <p:cNvPicPr/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70" b="98326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772265" cy="97160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" name="Tabe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5898957"/>
              </p:ext>
            </p:extLst>
          </p:nvPr>
        </p:nvGraphicFramePr>
        <p:xfrm>
          <a:off x="72008" y="1916832"/>
          <a:ext cx="9036496" cy="4248469"/>
        </p:xfrm>
        <a:graphic>
          <a:graphicData uri="http://schemas.openxmlformats.org/drawingml/2006/table">
            <a:tbl>
              <a:tblPr firstRow="1" firstCol="1" bandRow="1">
                <a:tableStyleId>{18603FDC-E32A-4AB5-989C-0864C3EAD2B8}</a:tableStyleId>
              </a:tblPr>
              <a:tblGrid>
                <a:gridCol w="3780244"/>
                <a:gridCol w="732304"/>
                <a:gridCol w="784543"/>
                <a:gridCol w="732304"/>
                <a:gridCol w="732304"/>
                <a:gridCol w="732304"/>
                <a:gridCol w="732304"/>
                <a:gridCol w="810189"/>
              </a:tblGrid>
              <a:tr h="3654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</a:rPr>
                        <a:t>Nazwa szkolenia</a:t>
                      </a:r>
                      <a:endParaRPr lang="pl-PL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Razem 2006</a:t>
                      </a:r>
                      <a:endParaRPr lang="pl-PL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</a:rPr>
                        <a:t>Razem </a:t>
                      </a:r>
                      <a:r>
                        <a:rPr lang="pl-PL" sz="1000" dirty="0" smtClean="0">
                          <a:effectLst/>
                        </a:rPr>
                        <a:t/>
                      </a:r>
                      <a:br>
                        <a:rPr lang="pl-PL" sz="1000" dirty="0" smtClean="0">
                          <a:effectLst/>
                        </a:rPr>
                      </a:br>
                      <a:r>
                        <a:rPr lang="pl-PL" sz="1000" dirty="0" smtClean="0">
                          <a:effectLst/>
                        </a:rPr>
                        <a:t>2007</a:t>
                      </a:r>
                      <a:endParaRPr lang="pl-PL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Razem 2008</a:t>
                      </a:r>
                      <a:endParaRPr lang="pl-PL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Razem 2009</a:t>
                      </a:r>
                      <a:endParaRPr lang="pl-PL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Razem 2010</a:t>
                      </a:r>
                      <a:endParaRPr lang="pl-PL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Razem 2011</a:t>
                      </a:r>
                      <a:endParaRPr lang="pl-PL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Łącznie</a:t>
                      </a:r>
                      <a:endParaRPr lang="pl-PL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30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Kurs szeregowych OSP</a:t>
                      </a:r>
                      <a:endParaRPr lang="pl-PL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102</a:t>
                      </a:r>
                      <a:endParaRPr lang="pl-PL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0</a:t>
                      </a:r>
                      <a:endParaRPr lang="pl-PL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0</a:t>
                      </a:r>
                      <a:endParaRPr lang="pl-PL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0</a:t>
                      </a:r>
                      <a:endParaRPr lang="pl-PL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0</a:t>
                      </a:r>
                      <a:endParaRPr lang="pl-PL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0</a:t>
                      </a:r>
                      <a:endParaRPr lang="pl-PL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102</a:t>
                      </a:r>
                      <a:endParaRPr lang="pl-PL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30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Kurs obsługi aparatów ODO</a:t>
                      </a:r>
                      <a:endParaRPr lang="pl-PL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47</a:t>
                      </a:r>
                      <a:endParaRPr lang="pl-PL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0</a:t>
                      </a:r>
                      <a:endParaRPr lang="pl-PL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0</a:t>
                      </a:r>
                      <a:endParaRPr lang="pl-PL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0</a:t>
                      </a:r>
                      <a:endParaRPr lang="pl-PL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0</a:t>
                      </a:r>
                      <a:endParaRPr lang="pl-PL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0</a:t>
                      </a:r>
                      <a:endParaRPr lang="pl-PL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47</a:t>
                      </a:r>
                      <a:endParaRPr lang="pl-PL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30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Szkolenie strażaków ratowników OSP część I</a:t>
                      </a:r>
                      <a:endParaRPr lang="pl-PL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0</a:t>
                      </a:r>
                      <a:endParaRPr lang="pl-PL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50</a:t>
                      </a:r>
                      <a:endParaRPr lang="pl-PL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21</a:t>
                      </a:r>
                      <a:endParaRPr lang="pl-PL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42</a:t>
                      </a:r>
                      <a:endParaRPr lang="pl-PL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0</a:t>
                      </a:r>
                      <a:endParaRPr lang="pl-PL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46</a:t>
                      </a:r>
                      <a:endParaRPr lang="pl-PL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159</a:t>
                      </a:r>
                      <a:endParaRPr lang="pl-PL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30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Szkolenie strażaków ratowników OSP część II</a:t>
                      </a:r>
                      <a:endParaRPr lang="pl-PL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0</a:t>
                      </a:r>
                      <a:endParaRPr lang="pl-PL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12</a:t>
                      </a:r>
                      <a:endParaRPr lang="pl-PL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16</a:t>
                      </a:r>
                      <a:endParaRPr lang="pl-PL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0</a:t>
                      </a:r>
                      <a:endParaRPr lang="pl-PL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24</a:t>
                      </a:r>
                      <a:endParaRPr lang="pl-PL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26</a:t>
                      </a:r>
                      <a:endParaRPr lang="pl-PL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78</a:t>
                      </a:r>
                      <a:endParaRPr lang="pl-PL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30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Szkolenie strażaków ratowników OSP </a:t>
                      </a:r>
                      <a:br>
                        <a:rPr lang="pl-PL" sz="1000">
                          <a:effectLst/>
                        </a:rPr>
                      </a:br>
                      <a:r>
                        <a:rPr lang="pl-PL" sz="1000">
                          <a:effectLst/>
                        </a:rPr>
                        <a:t>kurs jednolity</a:t>
                      </a:r>
                      <a:endParaRPr lang="pl-PL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0</a:t>
                      </a:r>
                      <a:endParaRPr lang="pl-PL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0</a:t>
                      </a:r>
                      <a:endParaRPr lang="pl-PL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0</a:t>
                      </a:r>
                      <a:endParaRPr lang="pl-PL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25</a:t>
                      </a:r>
                      <a:endParaRPr lang="pl-PL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8</a:t>
                      </a:r>
                      <a:endParaRPr lang="pl-PL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48</a:t>
                      </a:r>
                      <a:endParaRPr lang="pl-PL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81</a:t>
                      </a:r>
                      <a:endParaRPr lang="pl-PL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30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Szkolenie z zakresu ratownictwa technicznego dla strażaków ratowników OSP</a:t>
                      </a:r>
                      <a:endParaRPr lang="pl-PL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0</a:t>
                      </a:r>
                      <a:endParaRPr lang="pl-PL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0</a:t>
                      </a:r>
                      <a:endParaRPr lang="pl-PL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0</a:t>
                      </a:r>
                      <a:endParaRPr lang="pl-PL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0</a:t>
                      </a:r>
                      <a:endParaRPr lang="pl-PL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0</a:t>
                      </a:r>
                      <a:endParaRPr lang="pl-PL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50</a:t>
                      </a:r>
                      <a:endParaRPr lang="pl-PL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50</a:t>
                      </a:r>
                      <a:endParaRPr lang="pl-PL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30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Szkolenie kierowców konserwatorów sprzętu ratowniczego OSP</a:t>
                      </a:r>
                      <a:endParaRPr lang="pl-PL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0</a:t>
                      </a:r>
                      <a:endParaRPr lang="pl-PL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0</a:t>
                      </a:r>
                      <a:endParaRPr lang="pl-PL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0</a:t>
                      </a:r>
                      <a:endParaRPr lang="pl-PL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20</a:t>
                      </a:r>
                      <a:endParaRPr lang="pl-PL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0</a:t>
                      </a:r>
                      <a:endParaRPr lang="pl-PL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0</a:t>
                      </a:r>
                      <a:endParaRPr lang="pl-PL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20</a:t>
                      </a:r>
                      <a:endParaRPr lang="pl-PL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30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Szkolenie dowódców OSP</a:t>
                      </a:r>
                      <a:endParaRPr lang="pl-PL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0</a:t>
                      </a:r>
                      <a:endParaRPr lang="pl-PL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0</a:t>
                      </a:r>
                      <a:endParaRPr lang="pl-PL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20</a:t>
                      </a:r>
                      <a:endParaRPr lang="pl-PL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0</a:t>
                      </a:r>
                      <a:endParaRPr lang="pl-PL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0</a:t>
                      </a:r>
                      <a:endParaRPr lang="pl-PL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0</a:t>
                      </a:r>
                      <a:endParaRPr lang="pl-PL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20</a:t>
                      </a:r>
                      <a:endParaRPr lang="pl-PL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30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Szkolenie naczelników OSP</a:t>
                      </a:r>
                      <a:endParaRPr lang="pl-PL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0</a:t>
                      </a:r>
                      <a:endParaRPr lang="pl-PL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0</a:t>
                      </a:r>
                      <a:endParaRPr lang="pl-PL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20</a:t>
                      </a:r>
                      <a:endParaRPr lang="pl-PL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0</a:t>
                      </a:r>
                      <a:endParaRPr lang="pl-PL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0</a:t>
                      </a:r>
                      <a:endParaRPr lang="pl-PL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0</a:t>
                      </a:r>
                      <a:endParaRPr lang="pl-PL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20</a:t>
                      </a:r>
                      <a:endParaRPr lang="pl-PL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301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Suma</a:t>
                      </a:r>
                      <a:endParaRPr lang="pl-PL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149</a:t>
                      </a:r>
                      <a:endParaRPr lang="pl-PL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62</a:t>
                      </a:r>
                      <a:endParaRPr lang="pl-PL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77</a:t>
                      </a:r>
                      <a:endParaRPr lang="pl-PL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</a:rPr>
                        <a:t>87</a:t>
                      </a:r>
                      <a:endParaRPr lang="pl-PL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32</a:t>
                      </a:r>
                      <a:endParaRPr lang="pl-PL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170</a:t>
                      </a:r>
                      <a:endParaRPr lang="pl-PL" sz="12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</a:rPr>
                        <a:t>577</a:t>
                      </a:r>
                      <a:endParaRPr lang="pl-PL" sz="12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030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logo psp duze"/>
          <p:cNvPicPr/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70" b="98326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772265" cy="97160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rostokąt 5"/>
          <p:cNvSpPr/>
          <p:nvPr/>
        </p:nvSpPr>
        <p:spPr>
          <a:xfrm>
            <a:off x="178977" y="2852936"/>
            <a:ext cx="8640960" cy="132343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GOTOWOŚĆ BOJOWA </a:t>
            </a:r>
          </a:p>
          <a:p>
            <a:pPr algn="ctr"/>
            <a:r>
              <a:rPr lang="pl-PL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wyposażenie </a:t>
            </a:r>
          </a:p>
        </p:txBody>
      </p:sp>
    </p:spTree>
    <p:extLst>
      <p:ext uri="{BB962C8B-B14F-4D97-AF65-F5344CB8AC3E}">
        <p14:creationId xmlns:p14="http://schemas.microsoft.com/office/powerpoint/2010/main" val="72421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logo psp duze"/>
          <p:cNvPicPr/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70" b="98326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772265" cy="97160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rostokąt 5"/>
          <p:cNvSpPr/>
          <p:nvPr/>
        </p:nvSpPr>
        <p:spPr>
          <a:xfrm>
            <a:off x="178977" y="2852936"/>
            <a:ext cx="8640960" cy="132343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GOTOWOŚĆ BOJOWA </a:t>
            </a:r>
          </a:p>
          <a:p>
            <a:pPr algn="ctr"/>
            <a:r>
              <a:rPr lang="pl-PL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przeglądy techniczne</a:t>
            </a:r>
          </a:p>
        </p:txBody>
      </p:sp>
    </p:spTree>
    <p:extLst>
      <p:ext uri="{BB962C8B-B14F-4D97-AF65-F5344CB8AC3E}">
        <p14:creationId xmlns:p14="http://schemas.microsoft.com/office/powerpoint/2010/main" val="91588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logo psp duze"/>
          <p:cNvPicPr/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70" b="98326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772265" cy="97160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rostokąt 5"/>
          <p:cNvSpPr/>
          <p:nvPr/>
        </p:nvSpPr>
        <p:spPr>
          <a:xfrm>
            <a:off x="178977" y="2852936"/>
            <a:ext cx="8640960" cy="132343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GOTOWOŚĆ BOJOWA </a:t>
            </a:r>
          </a:p>
          <a:p>
            <a:pPr algn="ctr"/>
            <a:r>
              <a:rPr lang="pl-PL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Inspekcje gotowości operacyjnej OSP</a:t>
            </a:r>
          </a:p>
        </p:txBody>
      </p:sp>
    </p:spTree>
    <p:extLst>
      <p:ext uri="{BB962C8B-B14F-4D97-AF65-F5344CB8AC3E}">
        <p14:creationId xmlns:p14="http://schemas.microsoft.com/office/powerpoint/2010/main" val="194152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logo psp duze"/>
          <p:cNvPicPr/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70" b="98326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772265" cy="97160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rostokąt 5"/>
          <p:cNvSpPr/>
          <p:nvPr/>
        </p:nvSpPr>
        <p:spPr>
          <a:xfrm>
            <a:off x="178977" y="2852936"/>
            <a:ext cx="8640960" cy="132343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GOTOWOŚĆ BOJOWA </a:t>
            </a:r>
          </a:p>
          <a:p>
            <a:pPr algn="ctr"/>
            <a:r>
              <a:rPr lang="pl-PL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zawody pożarnicze </a:t>
            </a:r>
          </a:p>
        </p:txBody>
      </p:sp>
    </p:spTree>
    <p:extLst>
      <p:ext uri="{BB962C8B-B14F-4D97-AF65-F5344CB8AC3E}">
        <p14:creationId xmlns:p14="http://schemas.microsoft.com/office/powerpoint/2010/main" val="271584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3"/>
          <p:cNvSpPr>
            <a:spLocks noChangeArrowheads="1"/>
          </p:cNvSpPr>
          <p:nvPr/>
        </p:nvSpPr>
        <p:spPr bwMode="auto">
          <a:xfrm>
            <a:off x="5562600" y="3171825"/>
            <a:ext cx="2286000" cy="26670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/>
            <a:endParaRPr lang="pl-PL" baseline="0">
              <a:latin typeface="Verdana" pitchFamily="34" charset="0"/>
            </a:endParaRPr>
          </a:p>
        </p:txBody>
      </p:sp>
      <p:sp>
        <p:nvSpPr>
          <p:cNvPr id="5122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 smtClean="0">
                <a:solidFill>
                  <a:schemeClr val="bg1"/>
                </a:solidFill>
              </a:rPr>
              <a:t>PLANOWANIE OPERACYJNE </a:t>
            </a:r>
            <a:endParaRPr lang="fr-CA" sz="4000" dirty="0" smtClean="0">
              <a:solidFill>
                <a:schemeClr val="bg1"/>
              </a:solidFill>
            </a:endParaRPr>
          </a:p>
        </p:txBody>
      </p:sp>
      <p:pic>
        <p:nvPicPr>
          <p:cNvPr id="7" name="Obraz 6" descr="logo psp duze"/>
          <p:cNvPicPr/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70" b="98326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772265" cy="97160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AutoShape 4"/>
          <p:cNvSpPr>
            <a:spLocks noChangeArrowheads="1"/>
          </p:cNvSpPr>
          <p:nvPr/>
        </p:nvSpPr>
        <p:spPr bwMode="auto">
          <a:xfrm>
            <a:off x="1143000" y="3171825"/>
            <a:ext cx="2286000" cy="26670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/>
            <a:endParaRPr lang="pl-PL" baseline="0">
              <a:latin typeface="Verdana" pitchFamily="34" charset="0"/>
            </a:endParaRPr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5686425" y="3997493"/>
            <a:ext cx="203835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pl-PL" sz="2000" b="1" baseline="0" dirty="0" smtClean="0">
                <a:solidFill>
                  <a:schemeClr val="bg2"/>
                </a:solidFill>
              </a:rPr>
              <a:t>ANALIZA ZABEZPIECZENIA OPERACYJNEGO </a:t>
            </a:r>
            <a:endParaRPr lang="en-US" sz="1400" baseline="0" dirty="0">
              <a:solidFill>
                <a:schemeClr val="bg2"/>
              </a:solidFill>
            </a:endParaRPr>
          </a:p>
        </p:txBody>
      </p:sp>
      <p:sp>
        <p:nvSpPr>
          <p:cNvPr id="25" name="Freeform 6"/>
          <p:cNvSpPr>
            <a:spLocks/>
          </p:cNvSpPr>
          <p:nvPr/>
        </p:nvSpPr>
        <p:spPr bwMode="gray">
          <a:xfrm rot="5400000">
            <a:off x="4669172" y="3277332"/>
            <a:ext cx="903288" cy="774576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63529"/>
                  <a:invGamma/>
                </a:scheme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A06C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grpSp>
        <p:nvGrpSpPr>
          <p:cNvPr id="27" name="Group 9"/>
          <p:cNvGrpSpPr>
            <a:grpSpLocks/>
          </p:cNvGrpSpPr>
          <p:nvPr/>
        </p:nvGrpSpPr>
        <p:grpSpPr bwMode="auto">
          <a:xfrm>
            <a:off x="2384648" y="1340768"/>
            <a:ext cx="4419600" cy="1601788"/>
            <a:chOff x="1997" y="1314"/>
            <a:chExt cx="1889" cy="1009"/>
          </a:xfrm>
        </p:grpSpPr>
        <p:grpSp>
          <p:nvGrpSpPr>
            <p:cNvPr id="29" name="Group 10"/>
            <p:cNvGrpSpPr>
              <a:grpSpLocks/>
            </p:cNvGrpSpPr>
            <p:nvPr/>
          </p:nvGrpSpPr>
          <p:grpSpPr bwMode="auto">
            <a:xfrm>
              <a:off x="1997" y="1404"/>
              <a:ext cx="1889" cy="919"/>
              <a:chOff x="1973" y="1027"/>
              <a:chExt cx="1926" cy="937"/>
            </a:xfrm>
          </p:grpSpPr>
          <p:sp>
            <p:nvSpPr>
              <p:cNvPr id="34" name="Oval 11"/>
              <p:cNvSpPr>
                <a:spLocks noChangeArrowheads="1"/>
              </p:cNvSpPr>
              <p:nvPr/>
            </p:nvSpPr>
            <p:spPr bwMode="gray">
              <a:xfrm>
                <a:off x="1994" y="1057"/>
                <a:ext cx="1905" cy="90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8627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35" name="Oval 12"/>
              <p:cNvSpPr>
                <a:spLocks noChangeArrowheads="1"/>
              </p:cNvSpPr>
              <p:nvPr/>
            </p:nvSpPr>
            <p:spPr bwMode="gray">
              <a:xfrm>
                <a:off x="1973" y="1027"/>
                <a:ext cx="1905" cy="907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44314"/>
                      <a:invGamma/>
                    </a:schemeClr>
                  </a:gs>
                  <a:gs pos="100000">
                    <a:schemeClr val="hlink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</p:grpSp>
        <p:sp>
          <p:nvSpPr>
            <p:cNvPr id="30" name="Oval 13"/>
            <p:cNvSpPr>
              <a:spLocks noChangeArrowheads="1"/>
            </p:cNvSpPr>
            <p:nvPr/>
          </p:nvSpPr>
          <p:spPr bwMode="gray">
            <a:xfrm>
              <a:off x="2086" y="1314"/>
              <a:ext cx="1691" cy="845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pl-PL"/>
            </a:p>
          </p:txBody>
        </p:sp>
        <p:sp>
          <p:nvSpPr>
            <p:cNvPr id="31" name="Oval 14"/>
            <p:cNvSpPr>
              <a:spLocks noChangeArrowheads="1"/>
            </p:cNvSpPr>
            <p:nvPr/>
          </p:nvSpPr>
          <p:spPr bwMode="gray">
            <a:xfrm>
              <a:off x="2108" y="1319"/>
              <a:ext cx="1650" cy="824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34902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pl-PL"/>
            </a:p>
          </p:txBody>
        </p:sp>
        <p:sp>
          <p:nvSpPr>
            <p:cNvPr id="32" name="Oval 15"/>
            <p:cNvSpPr>
              <a:spLocks noChangeArrowheads="1"/>
            </p:cNvSpPr>
            <p:nvPr/>
          </p:nvSpPr>
          <p:spPr bwMode="gray">
            <a:xfrm>
              <a:off x="2125" y="1327"/>
              <a:ext cx="1570" cy="770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79216"/>
                    <a:invGamma/>
                  </a:schemeClr>
                </a:gs>
                <a:gs pos="100000">
                  <a:schemeClr val="accent1">
                    <a:alpha val="48000"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pl-PL"/>
            </a:p>
          </p:txBody>
        </p:sp>
        <p:sp>
          <p:nvSpPr>
            <p:cNvPr id="33" name="Oval 16"/>
            <p:cNvSpPr>
              <a:spLocks noChangeArrowheads="1"/>
            </p:cNvSpPr>
            <p:nvPr/>
          </p:nvSpPr>
          <p:spPr bwMode="gray">
            <a:xfrm>
              <a:off x="2208" y="1344"/>
              <a:ext cx="1382" cy="624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>
                    <a:alpha val="38000"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pl-PL"/>
            </a:p>
          </p:txBody>
        </p:sp>
      </p:grpSp>
      <p:sp>
        <p:nvSpPr>
          <p:cNvPr id="39" name="Text Box 5"/>
          <p:cNvSpPr txBox="1">
            <a:spLocks noChangeArrowheads="1"/>
          </p:cNvSpPr>
          <p:nvPr/>
        </p:nvSpPr>
        <p:spPr bwMode="auto">
          <a:xfrm>
            <a:off x="1143000" y="4006880"/>
            <a:ext cx="2286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pl-PL" sz="2000" b="1" baseline="0" dirty="0" smtClean="0">
                <a:solidFill>
                  <a:schemeClr val="bg2"/>
                </a:solidFill>
              </a:rPr>
              <a:t>KATALOG ZAGROŻEŃ POWIATU </a:t>
            </a:r>
            <a:endParaRPr lang="en-US" sz="1400" baseline="0" dirty="0">
              <a:solidFill>
                <a:schemeClr val="bg2"/>
              </a:solidFill>
            </a:endParaRPr>
          </a:p>
        </p:txBody>
      </p:sp>
      <p:sp>
        <p:nvSpPr>
          <p:cNvPr id="40" name="Text Box 5"/>
          <p:cNvSpPr txBox="1">
            <a:spLocks noChangeArrowheads="1"/>
          </p:cNvSpPr>
          <p:nvPr/>
        </p:nvSpPr>
        <p:spPr bwMode="auto">
          <a:xfrm>
            <a:off x="3131840" y="1556792"/>
            <a:ext cx="302433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pl-PL" sz="2000" b="1" baseline="0" dirty="0" smtClean="0">
                <a:solidFill>
                  <a:srgbClr val="002060"/>
                </a:solidFill>
              </a:rPr>
              <a:t>POWIATOWY </a:t>
            </a:r>
            <a:br>
              <a:rPr lang="pl-PL" sz="2000" b="1" baseline="0" dirty="0" smtClean="0">
                <a:solidFill>
                  <a:srgbClr val="002060"/>
                </a:solidFill>
              </a:rPr>
            </a:br>
            <a:r>
              <a:rPr lang="pl-PL" sz="2000" b="1" baseline="0" dirty="0" smtClean="0">
                <a:solidFill>
                  <a:srgbClr val="002060"/>
                </a:solidFill>
              </a:rPr>
              <a:t>PLAN</a:t>
            </a:r>
            <a:r>
              <a:rPr lang="pl-PL" sz="2000" b="1" dirty="0" smtClean="0">
                <a:solidFill>
                  <a:srgbClr val="002060"/>
                </a:solidFill>
              </a:rPr>
              <a:t> RATOWNICZY </a:t>
            </a:r>
            <a:endParaRPr lang="en-US" sz="1400" baseline="0" dirty="0">
              <a:solidFill>
                <a:srgbClr val="002060"/>
              </a:solidFill>
            </a:endParaRPr>
          </a:p>
        </p:txBody>
      </p:sp>
      <p:sp>
        <p:nvSpPr>
          <p:cNvPr id="41" name="Freeform 6"/>
          <p:cNvSpPr>
            <a:spLocks/>
          </p:cNvSpPr>
          <p:nvPr/>
        </p:nvSpPr>
        <p:spPr bwMode="gray">
          <a:xfrm rot="5400000" flipV="1">
            <a:off x="3434001" y="3247345"/>
            <a:ext cx="903288" cy="796645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63529"/>
                  <a:invGamma/>
                </a:scheme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A06C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6202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755435" cy="6858000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107504" y="1988840"/>
            <a:ext cx="889248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STATYSTYKA</a:t>
            </a:r>
          </a:p>
          <a:p>
            <a:pPr algn="ctr"/>
            <a:r>
              <a:rPr lang="pl-PL" sz="1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2011 </a:t>
            </a:r>
            <a:r>
              <a:rPr lang="pl-PL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/>
            </a:r>
            <a:br>
              <a:rPr lang="pl-PL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endParaRPr lang="pl-PL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Obraz 4" descr="logo psp duze"/>
          <p:cNvPicPr/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70" b="98326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772265" cy="9716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268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logo psp duze"/>
          <p:cNvPicPr/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70" b="98326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772265" cy="97160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Wykres 4"/>
          <p:cNvGraphicFramePr/>
          <p:nvPr>
            <p:extLst>
              <p:ext uri="{D42A27DB-BD31-4B8C-83A1-F6EECF244321}">
                <p14:modId xmlns:p14="http://schemas.microsoft.com/office/powerpoint/2010/main" val="3059327289"/>
              </p:ext>
            </p:extLst>
          </p:nvPr>
        </p:nvGraphicFramePr>
        <p:xfrm>
          <a:off x="179512" y="1556792"/>
          <a:ext cx="8784976" cy="51119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Titr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l-PL" sz="4000" dirty="0" smtClean="0">
                <a:solidFill>
                  <a:schemeClr val="bg1"/>
                </a:solidFill>
              </a:rPr>
              <a:t>STATYSTYKA</a:t>
            </a:r>
            <a:br>
              <a:rPr lang="pl-PL" sz="4000" dirty="0" smtClean="0">
                <a:solidFill>
                  <a:schemeClr val="bg1"/>
                </a:solidFill>
              </a:rPr>
            </a:br>
            <a:r>
              <a:rPr lang="pl-PL" sz="1800" dirty="0" smtClean="0">
                <a:solidFill>
                  <a:schemeClr val="bg1"/>
                </a:solidFill>
              </a:rPr>
              <a:t>Zdarzenia w latach 2000 - 2011</a:t>
            </a:r>
            <a:endParaRPr lang="fr-CA" sz="4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45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 smtClean="0">
                <a:solidFill>
                  <a:schemeClr val="bg1"/>
                </a:solidFill>
              </a:rPr>
              <a:t>STATYSTYKA</a:t>
            </a:r>
            <a:br>
              <a:rPr lang="pl-PL" sz="4000" dirty="0" smtClean="0">
                <a:solidFill>
                  <a:schemeClr val="bg1"/>
                </a:solidFill>
              </a:rPr>
            </a:br>
            <a:r>
              <a:rPr lang="pl-PL" sz="1800" dirty="0" smtClean="0">
                <a:solidFill>
                  <a:schemeClr val="bg1"/>
                </a:solidFill>
              </a:rPr>
              <a:t>Pożary i </a:t>
            </a:r>
            <a:r>
              <a:rPr lang="pl-PL" sz="1800" dirty="0" err="1" smtClean="0">
                <a:solidFill>
                  <a:schemeClr val="bg1"/>
                </a:solidFill>
              </a:rPr>
              <a:t>Mz</a:t>
            </a:r>
            <a:r>
              <a:rPr lang="pl-PL" sz="1800" dirty="0" smtClean="0">
                <a:solidFill>
                  <a:schemeClr val="bg1"/>
                </a:solidFill>
              </a:rPr>
              <a:t> w latach 2000 - 2011</a:t>
            </a:r>
            <a:endParaRPr lang="fr-CA" sz="4000" dirty="0" smtClean="0">
              <a:solidFill>
                <a:schemeClr val="bg1"/>
              </a:solidFill>
            </a:endParaRPr>
          </a:p>
        </p:txBody>
      </p:sp>
      <p:pic>
        <p:nvPicPr>
          <p:cNvPr id="7" name="Obraz 6" descr="logo psp duze"/>
          <p:cNvPicPr/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70" b="98326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772265" cy="97160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Wykres 5"/>
          <p:cNvGraphicFramePr/>
          <p:nvPr>
            <p:extLst>
              <p:ext uri="{D42A27DB-BD31-4B8C-83A1-F6EECF244321}">
                <p14:modId xmlns:p14="http://schemas.microsoft.com/office/powerpoint/2010/main" val="2859638210"/>
              </p:ext>
            </p:extLst>
          </p:nvPr>
        </p:nvGraphicFramePr>
        <p:xfrm>
          <a:off x="251520" y="1556792"/>
          <a:ext cx="8640960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09085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logo psp duze"/>
          <p:cNvPicPr/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70" b="98326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772265" cy="97160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Wykres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4388231"/>
              </p:ext>
            </p:extLst>
          </p:nvPr>
        </p:nvGraphicFramePr>
        <p:xfrm>
          <a:off x="107504" y="1304259"/>
          <a:ext cx="8928992" cy="53719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Titr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l-PL" sz="4000" dirty="0" smtClean="0">
                <a:solidFill>
                  <a:schemeClr val="bg1"/>
                </a:solidFill>
              </a:rPr>
              <a:t>STATYSTYKA</a:t>
            </a:r>
            <a:br>
              <a:rPr lang="pl-PL" sz="4000" dirty="0" smtClean="0">
                <a:solidFill>
                  <a:schemeClr val="bg1"/>
                </a:solidFill>
              </a:rPr>
            </a:br>
            <a:r>
              <a:rPr lang="pl-PL" sz="1800" dirty="0">
                <a:solidFill>
                  <a:schemeClr val="bg1"/>
                </a:solidFill>
              </a:rPr>
              <a:t>P</a:t>
            </a:r>
            <a:r>
              <a:rPr lang="pl-PL" sz="1800" dirty="0" smtClean="0">
                <a:solidFill>
                  <a:schemeClr val="bg1"/>
                </a:solidFill>
              </a:rPr>
              <a:t>ożary i </a:t>
            </a:r>
            <a:r>
              <a:rPr lang="pl-PL" sz="1800" dirty="0" err="1" smtClean="0">
                <a:solidFill>
                  <a:schemeClr val="bg1"/>
                </a:solidFill>
              </a:rPr>
              <a:t>Mz</a:t>
            </a:r>
            <a:r>
              <a:rPr lang="pl-PL" sz="1800" dirty="0" smtClean="0">
                <a:solidFill>
                  <a:schemeClr val="bg1"/>
                </a:solidFill>
              </a:rPr>
              <a:t> w rozbiciu na miesiące w 2011 roku</a:t>
            </a:r>
            <a:endParaRPr lang="fr-CA" sz="4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71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74092" y="4725144"/>
            <a:ext cx="88924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ZAGROŻENIA</a:t>
            </a:r>
            <a:r>
              <a:rPr lang="pl-PL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br>
              <a:rPr lang="pl-PL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pl-PL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W POWIECIE CHRZANOWSKIM </a:t>
            </a:r>
            <a:endParaRPr lang="pl-PL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Obraz 7" descr="logo psp duze"/>
          <p:cNvPicPr/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70" b="98326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772265" cy="9716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394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 smtClean="0">
                <a:solidFill>
                  <a:schemeClr val="bg1"/>
                </a:solidFill>
              </a:rPr>
              <a:t>PRZYCZYNY POŻARÓW</a:t>
            </a:r>
            <a:endParaRPr lang="fr-CA" sz="4000" dirty="0" smtClean="0">
              <a:solidFill>
                <a:schemeClr val="bg1"/>
              </a:solidFill>
            </a:endParaRPr>
          </a:p>
        </p:txBody>
      </p:sp>
      <p:pic>
        <p:nvPicPr>
          <p:cNvPr id="7" name="Obraz 6" descr="logo psp duze"/>
          <p:cNvPicPr/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70" b="98326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772265" cy="97160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Wykres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1384670"/>
              </p:ext>
            </p:extLst>
          </p:nvPr>
        </p:nvGraphicFramePr>
        <p:xfrm>
          <a:off x="0" y="1196752"/>
          <a:ext cx="9144000" cy="5661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99221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 smtClean="0">
                <a:solidFill>
                  <a:schemeClr val="bg1"/>
                </a:solidFill>
              </a:rPr>
              <a:t>PRZYCZYNY MZ</a:t>
            </a:r>
            <a:endParaRPr lang="fr-CA" sz="4000" dirty="0" smtClean="0">
              <a:solidFill>
                <a:schemeClr val="bg1"/>
              </a:solidFill>
            </a:endParaRPr>
          </a:p>
        </p:txBody>
      </p:sp>
      <p:pic>
        <p:nvPicPr>
          <p:cNvPr id="7" name="Obraz 6" descr="logo psp duze"/>
          <p:cNvPicPr/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70" b="98326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772265" cy="97160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Wykres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932706"/>
              </p:ext>
            </p:extLst>
          </p:nvPr>
        </p:nvGraphicFramePr>
        <p:xfrm>
          <a:off x="0" y="1124744"/>
          <a:ext cx="9144000" cy="5733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70689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logo psp duze"/>
          <p:cNvPicPr/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70" b="98326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772265" cy="97160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r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l-PL" sz="4000" dirty="0" smtClean="0">
                <a:solidFill>
                  <a:schemeClr val="bg1"/>
                </a:solidFill>
              </a:rPr>
              <a:t>STATYSTYKA</a:t>
            </a:r>
            <a:br>
              <a:rPr lang="pl-PL" sz="4000" dirty="0" smtClean="0">
                <a:solidFill>
                  <a:schemeClr val="bg1"/>
                </a:solidFill>
              </a:rPr>
            </a:br>
            <a:r>
              <a:rPr lang="pl-PL" sz="1800" dirty="0" smtClean="0">
                <a:solidFill>
                  <a:schemeClr val="bg1"/>
                </a:solidFill>
              </a:rPr>
              <a:t>Wartość mienia uratowanego i strat w 2011 roku </a:t>
            </a:r>
            <a:endParaRPr lang="fr-CA" sz="4000" dirty="0" smtClean="0">
              <a:solidFill>
                <a:schemeClr val="bg1"/>
              </a:solidFill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323528" y="2376170"/>
            <a:ext cx="835292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pl-PL" dirty="0">
                <a:solidFill>
                  <a:schemeClr val="bg1"/>
                </a:solidFill>
              </a:rPr>
              <a:t>Straty: </a:t>
            </a:r>
            <a:r>
              <a:rPr lang="pl-PL" dirty="0" smtClean="0">
                <a:solidFill>
                  <a:schemeClr val="bg1"/>
                </a:solidFill>
              </a:rPr>
              <a:t>			</a:t>
            </a:r>
            <a:r>
              <a:rPr lang="pl-PL" sz="4000" b="1" dirty="0" smtClean="0">
                <a:solidFill>
                  <a:srgbClr val="FF0000"/>
                </a:solidFill>
              </a:rPr>
              <a:t>14 897 000 zł</a:t>
            </a:r>
          </a:p>
          <a:p>
            <a:pPr lvl="0">
              <a:lnSpc>
                <a:spcPct val="150000"/>
              </a:lnSpc>
            </a:pPr>
            <a:endParaRPr lang="pl-PL" sz="2000" dirty="0">
              <a:solidFill>
                <a:schemeClr val="bg1"/>
              </a:solidFill>
            </a:endParaRPr>
          </a:p>
          <a:p>
            <a:pPr lvl="0">
              <a:lnSpc>
                <a:spcPct val="150000"/>
              </a:lnSpc>
            </a:pPr>
            <a:r>
              <a:rPr lang="pl-PL" dirty="0" smtClean="0">
                <a:solidFill>
                  <a:schemeClr val="bg1"/>
                </a:solidFill>
              </a:rPr>
              <a:t>Mienie uratowane:  	</a:t>
            </a:r>
            <a:r>
              <a:rPr lang="pl-PL" sz="4000" b="1" dirty="0" smtClean="0">
                <a:solidFill>
                  <a:srgbClr val="00B0F0"/>
                </a:solidFill>
              </a:rPr>
              <a:t>133 615 000 zł </a:t>
            </a:r>
            <a:endParaRPr lang="pl-PL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69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logo psp duze"/>
          <p:cNvPicPr/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70" b="98326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772265" cy="97160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ole tekstowe 3"/>
          <p:cNvSpPr txBox="1"/>
          <p:nvPr/>
        </p:nvSpPr>
        <p:spPr>
          <a:xfrm>
            <a:off x="107504" y="1988840"/>
            <a:ext cx="889248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DZIAŁALNOŚĆ PREWENCYJNA </a:t>
            </a:r>
          </a:p>
          <a:p>
            <a:pPr algn="ctr"/>
            <a:r>
              <a:rPr lang="pl-PL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/>
            </a:r>
            <a:br>
              <a:rPr lang="pl-PL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endParaRPr lang="pl-PL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776" y="5589240"/>
            <a:ext cx="3240360" cy="877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819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 smtClean="0">
                <a:solidFill>
                  <a:schemeClr val="bg1"/>
                </a:solidFill>
              </a:rPr>
              <a:t>CZYNNOŚCI KONTROLNO-ROZPOZNAWCZE </a:t>
            </a:r>
            <a:endParaRPr lang="fr-CA" sz="2800" dirty="0" smtClean="0">
              <a:solidFill>
                <a:schemeClr val="bg1"/>
              </a:solidFill>
            </a:endParaRPr>
          </a:p>
        </p:txBody>
      </p:sp>
      <p:pic>
        <p:nvPicPr>
          <p:cNvPr id="7" name="Obraz 6" descr="logo psp duze"/>
          <p:cNvPicPr/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70" b="98326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772265" cy="97160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rostokąt 4"/>
          <p:cNvSpPr/>
          <p:nvPr/>
        </p:nvSpPr>
        <p:spPr>
          <a:xfrm>
            <a:off x="293527" y="1895341"/>
            <a:ext cx="835292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bg1"/>
                </a:solidFill>
              </a:rPr>
              <a:t>W 2011 roku czynności kontrolno-rozpoznawcze prowadzono w obiektach</a:t>
            </a:r>
            <a:r>
              <a:rPr lang="pl-PL" b="1" dirty="0" smtClean="0">
                <a:solidFill>
                  <a:schemeClr val="bg1"/>
                </a:solidFill>
              </a:rPr>
              <a:t>:</a:t>
            </a:r>
          </a:p>
          <a:p>
            <a:endParaRPr lang="pl-PL" dirty="0">
              <a:solidFill>
                <a:schemeClr val="bg1"/>
              </a:solidFill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użyteczności publicznej </a:t>
            </a:r>
            <a:endParaRPr lang="pl-PL" dirty="0" smtClean="0">
              <a:solidFill>
                <a:schemeClr val="bg1"/>
              </a:solidFill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</a:rPr>
              <a:t>mieszkalnych wielorodzinnych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</a:rPr>
              <a:t>handlowych wielkopowierzchniowych</a:t>
            </a:r>
            <a:endParaRPr lang="pl-PL" dirty="0">
              <a:solidFill>
                <a:schemeClr val="bg1"/>
              </a:solidFill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produkcyjnych i </a:t>
            </a:r>
            <a:r>
              <a:rPr lang="pl-PL" dirty="0" smtClean="0">
                <a:solidFill>
                  <a:schemeClr val="bg1"/>
                </a:solidFill>
              </a:rPr>
              <a:t>magazynowych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</a:rPr>
              <a:t>lasach</a:t>
            </a:r>
            <a:endParaRPr lang="pl-PL" dirty="0">
              <a:solidFill>
                <a:schemeClr val="bg1"/>
              </a:solidFill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w obiektach widowiskowo </a:t>
            </a:r>
            <a:r>
              <a:rPr lang="pl-PL" dirty="0" smtClean="0">
                <a:solidFill>
                  <a:schemeClr val="bg1"/>
                </a:solidFill>
              </a:rPr>
              <a:t>sportowych</a:t>
            </a:r>
            <a:endParaRPr lang="pl-PL" dirty="0">
              <a:solidFill>
                <a:schemeClr val="bg1"/>
              </a:solidFill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w obiektach mogących spowodować nadzwyczajne zagrożenia środowiska 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</a:rPr>
              <a:t>w obiektach sakralnych</a:t>
            </a:r>
            <a:endParaRPr lang="pl-PL" dirty="0">
              <a:solidFill>
                <a:schemeClr val="bg1"/>
              </a:solidFill>
            </a:endParaRPr>
          </a:p>
          <a:p>
            <a:pPr marL="0" lvl="1"/>
            <a:endParaRPr lang="pl-PL" sz="1000" b="1" dirty="0">
              <a:solidFill>
                <a:schemeClr val="bg1"/>
              </a:solidFill>
            </a:endParaRPr>
          </a:p>
          <a:p>
            <a:pPr marL="285750" lvl="1" indent="-285750">
              <a:buFont typeface="Arial" pitchFamily="34" charset="0"/>
              <a:buChar char="•"/>
            </a:pPr>
            <a:endParaRPr lang="pl-PL" sz="1000" b="1" dirty="0">
              <a:solidFill>
                <a:schemeClr val="bg1"/>
              </a:solidFill>
            </a:endParaRPr>
          </a:p>
          <a:p>
            <a:pPr marL="285750" lvl="1" indent="-285750">
              <a:buFont typeface="Arial" pitchFamily="34" charset="0"/>
              <a:buChar char="•"/>
            </a:pPr>
            <a:endParaRPr lang="pl-PL" sz="1000" b="1" dirty="0">
              <a:solidFill>
                <a:schemeClr val="bg1"/>
              </a:solidFill>
            </a:endParaRPr>
          </a:p>
          <a:p>
            <a:pPr algn="ctr"/>
            <a:endParaRPr lang="pl-PL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86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 smtClean="0">
                <a:solidFill>
                  <a:schemeClr val="bg1"/>
                </a:solidFill>
              </a:rPr>
              <a:t>NIEPRAWIDŁOWOŚCI PODCZAS KONTROLI </a:t>
            </a:r>
            <a:endParaRPr lang="fr-CA" sz="2800" dirty="0" smtClean="0">
              <a:solidFill>
                <a:schemeClr val="bg1"/>
              </a:solidFill>
            </a:endParaRPr>
          </a:p>
        </p:txBody>
      </p:sp>
      <p:pic>
        <p:nvPicPr>
          <p:cNvPr id="7" name="Obraz 6" descr="logo psp duze"/>
          <p:cNvPicPr/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70" b="98326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772265" cy="97160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rostokąt 4"/>
          <p:cNvSpPr/>
          <p:nvPr/>
        </p:nvSpPr>
        <p:spPr>
          <a:xfrm>
            <a:off x="293527" y="1484784"/>
            <a:ext cx="8352928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Arial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W zakresie warunków ewakuacji, które mogą spowodować zagrożenie życia </a:t>
            </a:r>
            <a:r>
              <a:rPr lang="pl-PL" dirty="0" smtClean="0">
                <a:solidFill>
                  <a:schemeClr val="bg1"/>
                </a:solidFill>
              </a:rPr>
              <a:t>ludzi</a:t>
            </a:r>
            <a:endParaRPr lang="pl-PL" dirty="0">
              <a:solidFill>
                <a:schemeClr val="bg1"/>
              </a:solidFill>
            </a:endParaRPr>
          </a:p>
          <a:p>
            <a:pPr marL="285750" indent="-285750">
              <a:lnSpc>
                <a:spcPct val="200000"/>
              </a:lnSpc>
              <a:buFont typeface="Arial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</a:rPr>
              <a:t>W </a:t>
            </a:r>
            <a:r>
              <a:rPr lang="pl-PL" dirty="0">
                <a:solidFill>
                  <a:schemeClr val="bg1"/>
                </a:solidFill>
              </a:rPr>
              <a:t>zakresie wyposażenia obiektów w podręczny sprzęt </a:t>
            </a:r>
            <a:r>
              <a:rPr lang="pl-PL" dirty="0" smtClean="0">
                <a:solidFill>
                  <a:schemeClr val="bg1"/>
                </a:solidFill>
              </a:rPr>
              <a:t>gaśniczy</a:t>
            </a:r>
            <a:endParaRPr lang="pl-PL" dirty="0">
              <a:solidFill>
                <a:schemeClr val="bg1"/>
              </a:solidFill>
            </a:endParaRPr>
          </a:p>
          <a:p>
            <a:pPr marL="285750" indent="-285750">
              <a:lnSpc>
                <a:spcPct val="200000"/>
              </a:lnSpc>
              <a:buFont typeface="Arial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</a:rPr>
              <a:t>W </a:t>
            </a:r>
            <a:r>
              <a:rPr lang="pl-PL" dirty="0">
                <a:solidFill>
                  <a:schemeClr val="bg1"/>
                </a:solidFill>
              </a:rPr>
              <a:t>zakresie przeglądów i badań sprawności instalacji technicznych </a:t>
            </a:r>
            <a:r>
              <a:rPr lang="pl-PL" dirty="0" smtClean="0">
                <a:solidFill>
                  <a:schemeClr val="bg1"/>
                </a:solidFill>
              </a:rPr>
              <a:t>obiektów</a:t>
            </a:r>
            <a:endParaRPr lang="pl-PL" dirty="0">
              <a:solidFill>
                <a:schemeClr val="bg1"/>
              </a:solidFill>
            </a:endParaRPr>
          </a:p>
          <a:p>
            <a:pPr marL="285750" indent="-285750">
              <a:lnSpc>
                <a:spcPct val="200000"/>
              </a:lnSpc>
              <a:buFont typeface="Arial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</a:rPr>
              <a:t>W </a:t>
            </a:r>
            <a:r>
              <a:rPr lang="pl-PL" dirty="0">
                <a:solidFill>
                  <a:schemeClr val="bg1"/>
                </a:solidFill>
              </a:rPr>
              <a:t>zakresie drożności i oznakowania dróg </a:t>
            </a:r>
            <a:r>
              <a:rPr lang="pl-PL" dirty="0" smtClean="0">
                <a:solidFill>
                  <a:schemeClr val="bg1"/>
                </a:solidFill>
              </a:rPr>
              <a:t>ewakuacyjnych</a:t>
            </a:r>
          </a:p>
          <a:p>
            <a:pPr marL="285750" indent="-285750">
              <a:lnSpc>
                <a:spcPct val="200000"/>
              </a:lnSpc>
              <a:buFont typeface="Arial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W zakresie przeciwpożarowych instalacji wodociągowych wewnętrznych</a:t>
            </a:r>
          </a:p>
          <a:p>
            <a:pPr marL="285750" indent="-285750">
              <a:lnSpc>
                <a:spcPct val="200000"/>
              </a:lnSpc>
              <a:buFont typeface="Arial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W zakresie instalacji sygnalizacyjno-alarmowych</a:t>
            </a:r>
          </a:p>
          <a:p>
            <a:pPr marL="285750" indent="-285750">
              <a:lnSpc>
                <a:spcPct val="200000"/>
              </a:lnSpc>
              <a:buFont typeface="Arial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W zakresie przeciwpożarowego zaopatrzenia wodnego</a:t>
            </a:r>
          </a:p>
          <a:p>
            <a:pPr marL="285750" indent="-285750">
              <a:lnSpc>
                <a:spcPct val="200000"/>
              </a:lnSpc>
              <a:buFont typeface="Arial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W zakresie przeciwpożarowego wyłącznika prądu</a:t>
            </a:r>
          </a:p>
          <a:p>
            <a:pPr lvl="0">
              <a:lnSpc>
                <a:spcPct val="150000"/>
              </a:lnSpc>
            </a:pPr>
            <a:r>
              <a:rPr lang="pl-PL" dirty="0">
                <a:solidFill>
                  <a:schemeClr val="bg1"/>
                </a:solidFill>
              </a:rPr>
              <a:t> </a:t>
            </a:r>
            <a:endParaRPr lang="pl-PL" sz="105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pl-PL" dirty="0">
              <a:solidFill>
                <a:schemeClr val="bg1"/>
              </a:solidFill>
            </a:endParaRPr>
          </a:p>
          <a:p>
            <a:pPr lvl="0">
              <a:lnSpc>
                <a:spcPct val="150000"/>
              </a:lnSpc>
            </a:pPr>
            <a:endParaRPr lang="pl-PL" sz="1050" dirty="0">
              <a:solidFill>
                <a:schemeClr val="bg1"/>
              </a:solidFill>
            </a:endParaRPr>
          </a:p>
          <a:p>
            <a:pPr marL="285750" lvl="1" indent="-285750">
              <a:lnSpc>
                <a:spcPct val="150000"/>
              </a:lnSpc>
              <a:buFont typeface="Arial" pitchFamily="34" charset="0"/>
              <a:buChar char="•"/>
            </a:pPr>
            <a:endParaRPr lang="pl-PL" sz="1050" dirty="0">
              <a:solidFill>
                <a:schemeClr val="bg1"/>
              </a:solidFill>
            </a:endParaRPr>
          </a:p>
          <a:p>
            <a:pPr marL="285750" lvl="1" indent="-285750">
              <a:lnSpc>
                <a:spcPct val="150000"/>
              </a:lnSpc>
              <a:buFont typeface="Arial" pitchFamily="34" charset="0"/>
              <a:buChar char="•"/>
            </a:pPr>
            <a:endParaRPr lang="pl-PL" sz="1050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endParaRPr lang="pl-PL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73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 smtClean="0">
                <a:solidFill>
                  <a:schemeClr val="bg1"/>
                </a:solidFill>
              </a:rPr>
              <a:t>DECYZJE ADMINISTRACYJNE </a:t>
            </a:r>
            <a:endParaRPr lang="fr-CA" sz="2800" dirty="0" smtClean="0">
              <a:solidFill>
                <a:schemeClr val="bg1"/>
              </a:solidFill>
            </a:endParaRPr>
          </a:p>
        </p:txBody>
      </p:sp>
      <p:pic>
        <p:nvPicPr>
          <p:cNvPr id="7" name="Obraz 6" descr="logo psp duze"/>
          <p:cNvPicPr/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70" b="98326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772265" cy="97160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rostokąt 4"/>
          <p:cNvSpPr/>
          <p:nvPr/>
        </p:nvSpPr>
        <p:spPr>
          <a:xfrm>
            <a:off x="293527" y="2276872"/>
            <a:ext cx="83529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400" b="1" dirty="0" smtClean="0">
                <a:solidFill>
                  <a:schemeClr val="bg1"/>
                </a:solidFill>
              </a:rPr>
              <a:t>W 2011 roku </a:t>
            </a:r>
            <a:r>
              <a:rPr lang="pl-PL" sz="2400" b="1" dirty="0">
                <a:solidFill>
                  <a:schemeClr val="bg1"/>
                </a:solidFill>
              </a:rPr>
              <a:t>Komendant Powiatowy PSP wydał </a:t>
            </a:r>
            <a:r>
              <a:rPr lang="pl-PL" sz="2800" b="1" dirty="0">
                <a:solidFill>
                  <a:srgbClr val="FF0000"/>
                </a:solidFill>
              </a:rPr>
              <a:t>62</a:t>
            </a:r>
            <a:r>
              <a:rPr lang="pl-PL" sz="2800" b="1" dirty="0">
                <a:solidFill>
                  <a:schemeClr val="bg1"/>
                </a:solidFill>
              </a:rPr>
              <a:t> </a:t>
            </a:r>
            <a:r>
              <a:rPr lang="pl-PL" sz="2400" b="1" dirty="0" smtClean="0">
                <a:solidFill>
                  <a:schemeClr val="bg1"/>
                </a:solidFill>
              </a:rPr>
              <a:t>decyzje</a:t>
            </a:r>
            <a:r>
              <a:rPr lang="pl-PL" sz="2400" b="1" dirty="0">
                <a:solidFill>
                  <a:schemeClr val="bg1"/>
                </a:solidFill>
              </a:rPr>
              <a:t> </a:t>
            </a:r>
            <a:r>
              <a:rPr lang="pl-PL" sz="2400" b="1" dirty="0" smtClean="0">
                <a:solidFill>
                  <a:schemeClr val="bg1"/>
                </a:solidFill>
              </a:rPr>
              <a:t/>
            </a:r>
            <a:br>
              <a:rPr lang="pl-PL" sz="2400" b="1" dirty="0" smtClean="0">
                <a:solidFill>
                  <a:schemeClr val="bg1"/>
                </a:solidFill>
              </a:rPr>
            </a:br>
            <a:r>
              <a:rPr lang="pl-PL" sz="2400" b="1" dirty="0" smtClean="0">
                <a:solidFill>
                  <a:schemeClr val="bg1"/>
                </a:solidFill>
              </a:rPr>
              <a:t>oraz </a:t>
            </a:r>
            <a:r>
              <a:rPr lang="pl-PL" sz="2800" b="1" dirty="0" smtClean="0">
                <a:solidFill>
                  <a:srgbClr val="FF0000"/>
                </a:solidFill>
              </a:rPr>
              <a:t>1</a:t>
            </a:r>
            <a:r>
              <a:rPr lang="pl-PL" sz="2400" b="1" dirty="0" smtClean="0">
                <a:solidFill>
                  <a:schemeClr val="bg1"/>
                </a:solidFill>
              </a:rPr>
              <a:t> powiadomienie </a:t>
            </a:r>
            <a:br>
              <a:rPr lang="pl-PL" sz="2400" b="1" dirty="0" smtClean="0">
                <a:solidFill>
                  <a:schemeClr val="bg1"/>
                </a:solidFill>
              </a:rPr>
            </a:br>
            <a:r>
              <a:rPr lang="pl-PL" sz="2400" b="1" dirty="0" smtClean="0">
                <a:solidFill>
                  <a:schemeClr val="bg1"/>
                </a:solidFill>
              </a:rPr>
              <a:t>do Prokuratury Rejonowej w Chrzanowie. </a:t>
            </a:r>
            <a:r>
              <a:rPr lang="pl-PL" sz="2400" b="1" dirty="0">
                <a:solidFill>
                  <a:schemeClr val="bg1"/>
                </a:solidFill>
              </a:rPr>
              <a:t> </a:t>
            </a:r>
          </a:p>
          <a:p>
            <a:pPr algn="just">
              <a:lnSpc>
                <a:spcPct val="150000"/>
              </a:lnSpc>
            </a:pPr>
            <a:endParaRPr lang="pl-PL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04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logo psp duze"/>
          <p:cNvPicPr/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70" b="98326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772265" cy="97160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ole tekstowe 5"/>
          <p:cNvSpPr txBox="1"/>
          <p:nvPr/>
        </p:nvSpPr>
        <p:spPr>
          <a:xfrm>
            <a:off x="144016" y="1484784"/>
            <a:ext cx="8892480" cy="6755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DZIAŁANIA RATOWNICZE</a:t>
            </a:r>
          </a:p>
          <a:p>
            <a:pPr algn="ctr"/>
            <a:endParaRPr lang="pl-PL" sz="115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pl-PL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/>
            </a:r>
            <a:br>
              <a:rPr lang="pl-PL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endParaRPr lang="pl-PL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97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logo psp duze"/>
          <p:cNvPicPr/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70" b="98326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772265" cy="97160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rostokąt 1"/>
          <p:cNvSpPr/>
          <p:nvPr/>
        </p:nvSpPr>
        <p:spPr>
          <a:xfrm>
            <a:off x="251520" y="2732727"/>
            <a:ext cx="864096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smtClean="0">
                <a:solidFill>
                  <a:schemeClr val="bg1"/>
                </a:solidFill>
              </a:rPr>
              <a:t>06.03.2011</a:t>
            </a:r>
          </a:p>
          <a:p>
            <a:pPr algn="ctr"/>
            <a:r>
              <a:rPr lang="pl-PL" sz="2800" dirty="0" smtClean="0">
                <a:solidFill>
                  <a:schemeClr val="bg1"/>
                </a:solidFill>
              </a:rPr>
              <a:t/>
            </a:r>
            <a:br>
              <a:rPr lang="pl-PL" sz="2800" dirty="0" smtClean="0">
                <a:solidFill>
                  <a:schemeClr val="bg1"/>
                </a:solidFill>
              </a:rPr>
            </a:br>
            <a:r>
              <a:rPr lang="pl-PL" sz="2800" dirty="0" smtClean="0">
                <a:solidFill>
                  <a:schemeClr val="bg1"/>
                </a:solidFill>
              </a:rPr>
              <a:t>Pożar klasztoru oo. Bernardynów w Alwerni</a:t>
            </a:r>
          </a:p>
          <a:p>
            <a:endParaRPr lang="pl-PL" sz="2800" dirty="0">
              <a:solidFill>
                <a:schemeClr val="bg1"/>
              </a:solidFill>
            </a:endParaRPr>
          </a:p>
          <a:p>
            <a:r>
              <a:rPr lang="pl-PL" sz="2000" dirty="0" smtClean="0">
                <a:solidFill>
                  <a:schemeClr val="bg1"/>
                </a:solidFill>
              </a:rPr>
              <a:t>wozy bojowe: 113</a:t>
            </a:r>
          </a:p>
          <a:p>
            <a:r>
              <a:rPr lang="pl-PL" sz="2000" dirty="0" smtClean="0">
                <a:solidFill>
                  <a:schemeClr val="bg1"/>
                </a:solidFill>
              </a:rPr>
              <a:t>ratownicy: 435</a:t>
            </a:r>
          </a:p>
          <a:p>
            <a:r>
              <a:rPr lang="pl-PL" sz="2000" dirty="0" smtClean="0">
                <a:solidFill>
                  <a:schemeClr val="bg1"/>
                </a:solidFill>
              </a:rPr>
              <a:t>czas trwania: 64 godziny</a:t>
            </a:r>
          </a:p>
          <a:p>
            <a:r>
              <a:rPr lang="pl-PL" sz="2000" dirty="0">
                <a:solidFill>
                  <a:schemeClr val="bg1"/>
                </a:solidFill>
              </a:rPr>
              <a:t>e</a:t>
            </a:r>
            <a:r>
              <a:rPr lang="pl-PL" sz="2000" dirty="0" smtClean="0">
                <a:solidFill>
                  <a:schemeClr val="bg1"/>
                </a:solidFill>
              </a:rPr>
              <a:t>wakuowani: 8</a:t>
            </a:r>
          </a:p>
          <a:p>
            <a:r>
              <a:rPr lang="pl-PL" sz="2000" dirty="0" smtClean="0">
                <a:solidFill>
                  <a:schemeClr val="bg1"/>
                </a:solidFill>
              </a:rPr>
              <a:t>ranni: 1</a:t>
            </a: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l-PL" sz="4000" dirty="0" smtClean="0">
                <a:solidFill>
                  <a:schemeClr val="bg1"/>
                </a:solidFill>
              </a:rPr>
              <a:t>DZIAŁANIA RATOWNICZE</a:t>
            </a:r>
            <a:endParaRPr lang="fr-CA" sz="4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50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445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 smtClean="0">
                <a:solidFill>
                  <a:schemeClr val="bg1"/>
                </a:solidFill>
              </a:rPr>
              <a:t>ZAGROŻENIA </a:t>
            </a:r>
            <a:endParaRPr lang="fr-CA" sz="4000" dirty="0" smtClean="0">
              <a:solidFill>
                <a:schemeClr val="bg1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323528" y="1663055"/>
            <a:ext cx="835292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dirty="0" smtClean="0">
                <a:solidFill>
                  <a:schemeClr val="bg1"/>
                </a:solidFill>
              </a:rPr>
              <a:t>	Główne </a:t>
            </a:r>
            <a:r>
              <a:rPr lang="pl-PL" dirty="0">
                <a:solidFill>
                  <a:schemeClr val="bg1"/>
                </a:solidFill>
              </a:rPr>
              <a:t>obszary zagrożeń związane są przede wszystkim z zagrożeniami pożarowymi </a:t>
            </a:r>
            <a:r>
              <a:rPr lang="pl-PL" dirty="0" smtClean="0">
                <a:solidFill>
                  <a:schemeClr val="bg1"/>
                </a:solidFill>
              </a:rPr>
              <a:t>i </a:t>
            </a:r>
            <a:r>
              <a:rPr lang="pl-PL" dirty="0">
                <a:solidFill>
                  <a:schemeClr val="bg1"/>
                </a:solidFill>
              </a:rPr>
              <a:t>innymi miejscowymi, do których należy zaliczyć zagrożenia: punktowe (związane </a:t>
            </a:r>
            <a:r>
              <a:rPr lang="pl-PL" dirty="0" smtClean="0">
                <a:solidFill>
                  <a:schemeClr val="bg1"/>
                </a:solidFill>
              </a:rPr>
              <a:t>z </a:t>
            </a:r>
            <a:r>
              <a:rPr lang="pl-PL" dirty="0">
                <a:solidFill>
                  <a:schemeClr val="bg1"/>
                </a:solidFill>
              </a:rPr>
              <a:t>magazynowaniem w instalacjach i zbiornikach stacjonarnych toksycznych substancji przemysłowych), liniowe (związane </a:t>
            </a:r>
            <a:r>
              <a:rPr lang="pl-PL" dirty="0" smtClean="0">
                <a:solidFill>
                  <a:schemeClr val="bg1"/>
                </a:solidFill>
              </a:rPr>
              <a:t>z rurociągami </a:t>
            </a:r>
            <a:r>
              <a:rPr lang="pl-PL" dirty="0">
                <a:solidFill>
                  <a:schemeClr val="bg1"/>
                </a:solidFill>
              </a:rPr>
              <a:t>przesyłowymi mediów palnych), transportowe (związane </a:t>
            </a:r>
            <a:r>
              <a:rPr lang="pl-PL" dirty="0" smtClean="0">
                <a:solidFill>
                  <a:schemeClr val="bg1"/>
                </a:solidFill>
              </a:rPr>
              <a:t>z </a:t>
            </a:r>
            <a:r>
              <a:rPr lang="pl-PL" dirty="0">
                <a:solidFill>
                  <a:schemeClr val="bg1"/>
                </a:solidFill>
              </a:rPr>
              <a:t>przewozem materiałów niebezpiecznych), powodziowe (związane </a:t>
            </a:r>
            <a:r>
              <a:rPr lang="pl-PL" dirty="0" smtClean="0">
                <a:solidFill>
                  <a:schemeClr val="bg1"/>
                </a:solidFill>
              </a:rPr>
              <a:t>z </a:t>
            </a:r>
            <a:r>
              <a:rPr lang="pl-PL" dirty="0">
                <a:solidFill>
                  <a:schemeClr val="bg1"/>
                </a:solidFill>
              </a:rPr>
              <a:t>katastrofalnymi zatopieniami i podtopieniami), radiacyjne oraz infrastruktury budowlanej. Ze względu na charakter występujących zagrożeń na terenie Powiatu Chrzanowskiego podzielono je na: </a:t>
            </a:r>
          </a:p>
          <a:p>
            <a:pPr marL="285750" lvl="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zagrożenia związane z istniejącym przemysłem, </a:t>
            </a:r>
          </a:p>
          <a:p>
            <a:pPr marL="285750" lvl="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zagrożenia związane z infrastrukturą techniczną, </a:t>
            </a:r>
          </a:p>
          <a:p>
            <a:pPr marL="285750" lvl="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zagrożenia  związane  z  występowaniem  kompleksów  </a:t>
            </a:r>
            <a:r>
              <a:rPr lang="pl-PL" dirty="0" smtClean="0">
                <a:solidFill>
                  <a:schemeClr val="bg1"/>
                </a:solidFill>
              </a:rPr>
              <a:t>leśnych,</a:t>
            </a:r>
          </a:p>
          <a:p>
            <a:pPr marL="285750" lvl="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</a:rPr>
              <a:t>zagrożenia powodziowe.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8" name="Obraz 7" descr="logo psp duze"/>
          <p:cNvPicPr/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70" b="98326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772265" cy="9716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934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20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936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264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51520" y="5509681"/>
            <a:ext cx="86409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dirty="0" smtClean="0">
                <a:solidFill>
                  <a:schemeClr val="bg1"/>
                </a:solidFill>
              </a:rPr>
              <a:t>16 marca 2011 roku podczas dogaszania pogorzeliska klasztoru oo. Bernardynów w Alwerni zginął </a:t>
            </a:r>
            <a:r>
              <a:rPr lang="pl-PL" sz="2000" dirty="0" err="1" smtClean="0">
                <a:solidFill>
                  <a:schemeClr val="bg1"/>
                </a:solidFill>
              </a:rPr>
              <a:t>dh</a:t>
            </a:r>
            <a:r>
              <a:rPr lang="pl-PL" sz="2000" dirty="0" smtClean="0">
                <a:solidFill>
                  <a:schemeClr val="bg1"/>
                </a:solidFill>
              </a:rPr>
              <a:t> Jerzy </a:t>
            </a:r>
            <a:r>
              <a:rPr lang="pl-PL" sz="2000" dirty="0" err="1" smtClean="0">
                <a:solidFill>
                  <a:schemeClr val="bg1"/>
                </a:solidFill>
              </a:rPr>
              <a:t>Wojtoń</a:t>
            </a:r>
            <a:r>
              <a:rPr lang="pl-PL" sz="2000" dirty="0" smtClean="0">
                <a:solidFill>
                  <a:schemeClr val="bg1"/>
                </a:solidFill>
              </a:rPr>
              <a:t>, naczelnik OSP w Alwerni</a:t>
            </a:r>
            <a:endParaRPr lang="pl-PL" sz="1200" dirty="0">
              <a:solidFill>
                <a:schemeClr val="bg1"/>
              </a:solidFill>
            </a:endParaRPr>
          </a:p>
          <a:p>
            <a:pPr algn="ctr"/>
            <a:endParaRPr lang="pl-PL" sz="2000" dirty="0">
              <a:solidFill>
                <a:schemeClr val="bg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358" y="332656"/>
            <a:ext cx="5537946" cy="496855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9333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logo psp duze"/>
          <p:cNvPicPr/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70" b="98326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772265" cy="97160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rostokąt 1"/>
          <p:cNvSpPr/>
          <p:nvPr/>
        </p:nvSpPr>
        <p:spPr>
          <a:xfrm>
            <a:off x="251520" y="2732727"/>
            <a:ext cx="8640960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smtClean="0">
                <a:solidFill>
                  <a:schemeClr val="bg1"/>
                </a:solidFill>
              </a:rPr>
              <a:t>24.03.2011</a:t>
            </a:r>
          </a:p>
          <a:p>
            <a:pPr algn="ctr"/>
            <a:r>
              <a:rPr lang="pl-PL" sz="2800" dirty="0" smtClean="0">
                <a:solidFill>
                  <a:schemeClr val="bg1"/>
                </a:solidFill>
              </a:rPr>
              <a:t/>
            </a:r>
            <a:br>
              <a:rPr lang="pl-PL" sz="2800" dirty="0" smtClean="0">
                <a:solidFill>
                  <a:schemeClr val="bg1"/>
                </a:solidFill>
              </a:rPr>
            </a:br>
            <a:r>
              <a:rPr lang="pl-PL" sz="2800" dirty="0" smtClean="0">
                <a:solidFill>
                  <a:schemeClr val="bg1"/>
                </a:solidFill>
              </a:rPr>
              <a:t>Pożar aluminium w Trzebini</a:t>
            </a:r>
          </a:p>
          <a:p>
            <a:pPr algn="ctr"/>
            <a:endParaRPr lang="pl-PL" sz="2800" dirty="0" smtClean="0">
              <a:solidFill>
                <a:schemeClr val="bg1"/>
              </a:solidFill>
            </a:endParaRPr>
          </a:p>
          <a:p>
            <a:r>
              <a:rPr lang="pl-PL" sz="1600" dirty="0">
                <a:solidFill>
                  <a:schemeClr val="bg1"/>
                </a:solidFill>
              </a:rPr>
              <a:t>wozy bojowe: </a:t>
            </a:r>
            <a:r>
              <a:rPr lang="pl-PL" sz="1600" dirty="0" smtClean="0">
                <a:solidFill>
                  <a:schemeClr val="bg1"/>
                </a:solidFill>
              </a:rPr>
              <a:t>10</a:t>
            </a:r>
            <a:endParaRPr lang="pl-PL" sz="1600" dirty="0">
              <a:solidFill>
                <a:schemeClr val="bg1"/>
              </a:solidFill>
            </a:endParaRPr>
          </a:p>
          <a:p>
            <a:r>
              <a:rPr lang="pl-PL" sz="1600" dirty="0">
                <a:solidFill>
                  <a:schemeClr val="bg1"/>
                </a:solidFill>
              </a:rPr>
              <a:t>ratownicy: </a:t>
            </a:r>
            <a:r>
              <a:rPr lang="pl-PL" sz="1600" dirty="0" smtClean="0">
                <a:solidFill>
                  <a:schemeClr val="bg1"/>
                </a:solidFill>
              </a:rPr>
              <a:t>31</a:t>
            </a:r>
            <a:endParaRPr lang="pl-PL" sz="1600" dirty="0">
              <a:solidFill>
                <a:schemeClr val="bg1"/>
              </a:solidFill>
            </a:endParaRPr>
          </a:p>
          <a:p>
            <a:r>
              <a:rPr lang="pl-PL" sz="1600" dirty="0">
                <a:solidFill>
                  <a:schemeClr val="bg1"/>
                </a:solidFill>
              </a:rPr>
              <a:t>czas trwania: </a:t>
            </a:r>
            <a:r>
              <a:rPr lang="pl-PL" sz="1600" dirty="0" smtClean="0">
                <a:solidFill>
                  <a:schemeClr val="bg1"/>
                </a:solidFill>
              </a:rPr>
              <a:t>7 godzin</a:t>
            </a:r>
            <a:endParaRPr lang="pl-PL" sz="1600" dirty="0">
              <a:solidFill>
                <a:schemeClr val="bg1"/>
              </a:solidFill>
            </a:endParaRPr>
          </a:p>
          <a:p>
            <a:pPr algn="ctr"/>
            <a:endParaRPr lang="pl-PL" sz="2800" dirty="0">
              <a:solidFill>
                <a:schemeClr val="bg1"/>
              </a:solidFill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l-PL" sz="4000" dirty="0" smtClean="0">
                <a:solidFill>
                  <a:schemeClr val="bg1"/>
                </a:solidFill>
              </a:rPr>
              <a:t>DZIAŁANIA RATOWNICZE</a:t>
            </a:r>
            <a:endParaRPr lang="fr-CA" sz="4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02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881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669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logo psp duze"/>
          <p:cNvPicPr/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70" b="98326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772265" cy="97160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rostokąt 1"/>
          <p:cNvSpPr/>
          <p:nvPr/>
        </p:nvSpPr>
        <p:spPr>
          <a:xfrm>
            <a:off x="251520" y="2732727"/>
            <a:ext cx="864096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smtClean="0">
                <a:solidFill>
                  <a:schemeClr val="bg1"/>
                </a:solidFill>
              </a:rPr>
              <a:t>26.05.2011</a:t>
            </a:r>
          </a:p>
          <a:p>
            <a:pPr algn="ctr"/>
            <a:r>
              <a:rPr lang="pl-PL" sz="2800" dirty="0" smtClean="0">
                <a:solidFill>
                  <a:schemeClr val="bg1"/>
                </a:solidFill>
              </a:rPr>
              <a:t/>
            </a:r>
            <a:br>
              <a:rPr lang="pl-PL" sz="2800" dirty="0" smtClean="0">
                <a:solidFill>
                  <a:schemeClr val="bg1"/>
                </a:solidFill>
              </a:rPr>
            </a:br>
            <a:r>
              <a:rPr lang="pl-PL" sz="2800" dirty="0" smtClean="0">
                <a:solidFill>
                  <a:schemeClr val="bg1"/>
                </a:solidFill>
              </a:rPr>
              <a:t>Pożar fabryki kosmetyków w Chrzanowie</a:t>
            </a:r>
          </a:p>
          <a:p>
            <a:pPr lvl="0"/>
            <a:endParaRPr lang="pl-PL" sz="2000" dirty="0" smtClean="0">
              <a:solidFill>
                <a:prstClr val="white"/>
              </a:solidFill>
            </a:endParaRPr>
          </a:p>
          <a:p>
            <a:pPr lvl="0"/>
            <a:endParaRPr lang="pl-PL" sz="2000" dirty="0">
              <a:solidFill>
                <a:prstClr val="white"/>
              </a:solidFill>
            </a:endParaRPr>
          </a:p>
          <a:p>
            <a:pPr lvl="0"/>
            <a:r>
              <a:rPr lang="pl-PL" sz="2000" dirty="0" smtClean="0">
                <a:solidFill>
                  <a:prstClr val="white"/>
                </a:solidFill>
              </a:rPr>
              <a:t>wozy </a:t>
            </a:r>
            <a:r>
              <a:rPr lang="pl-PL" sz="2000" dirty="0">
                <a:solidFill>
                  <a:prstClr val="white"/>
                </a:solidFill>
              </a:rPr>
              <a:t>bojowe: </a:t>
            </a:r>
            <a:r>
              <a:rPr lang="pl-PL" sz="2000" dirty="0" smtClean="0">
                <a:solidFill>
                  <a:prstClr val="white"/>
                </a:solidFill>
              </a:rPr>
              <a:t>77</a:t>
            </a:r>
            <a:endParaRPr lang="pl-PL" sz="2000" dirty="0">
              <a:solidFill>
                <a:prstClr val="white"/>
              </a:solidFill>
            </a:endParaRPr>
          </a:p>
          <a:p>
            <a:pPr lvl="0"/>
            <a:r>
              <a:rPr lang="pl-PL" sz="2000" dirty="0">
                <a:solidFill>
                  <a:prstClr val="white"/>
                </a:solidFill>
              </a:rPr>
              <a:t>ratownicy: </a:t>
            </a:r>
            <a:r>
              <a:rPr lang="pl-PL" sz="2000" dirty="0" smtClean="0">
                <a:solidFill>
                  <a:prstClr val="white"/>
                </a:solidFill>
              </a:rPr>
              <a:t>295</a:t>
            </a:r>
            <a:endParaRPr lang="pl-PL" sz="2000" dirty="0">
              <a:solidFill>
                <a:prstClr val="white"/>
              </a:solidFill>
            </a:endParaRPr>
          </a:p>
          <a:p>
            <a:pPr lvl="0"/>
            <a:r>
              <a:rPr lang="pl-PL" sz="2000" dirty="0">
                <a:solidFill>
                  <a:prstClr val="white"/>
                </a:solidFill>
              </a:rPr>
              <a:t>czas trwania: </a:t>
            </a:r>
            <a:r>
              <a:rPr lang="pl-PL" sz="2000" dirty="0" smtClean="0">
                <a:solidFill>
                  <a:prstClr val="white"/>
                </a:solidFill>
              </a:rPr>
              <a:t>26 godzin</a:t>
            </a:r>
            <a:endParaRPr lang="pl-PL" sz="2000" dirty="0">
              <a:solidFill>
                <a:prstClr val="white"/>
              </a:solidFill>
            </a:endParaRPr>
          </a:p>
          <a:p>
            <a:pPr lvl="0"/>
            <a:r>
              <a:rPr lang="pl-PL" sz="2000" dirty="0">
                <a:solidFill>
                  <a:prstClr val="white"/>
                </a:solidFill>
              </a:rPr>
              <a:t>ewakuowani: </a:t>
            </a:r>
            <a:r>
              <a:rPr lang="pl-PL" sz="2000" dirty="0" smtClean="0">
                <a:solidFill>
                  <a:prstClr val="white"/>
                </a:solidFill>
              </a:rPr>
              <a:t>192</a:t>
            </a:r>
            <a:endParaRPr lang="pl-PL" sz="2000" dirty="0">
              <a:solidFill>
                <a:prstClr val="white"/>
              </a:solidFill>
            </a:endParaRPr>
          </a:p>
          <a:p>
            <a:pPr lvl="0"/>
            <a:r>
              <a:rPr lang="pl-PL" sz="2000" dirty="0">
                <a:solidFill>
                  <a:prstClr val="white"/>
                </a:solidFill>
              </a:rPr>
              <a:t>ranni: </a:t>
            </a:r>
            <a:r>
              <a:rPr lang="pl-PL" sz="2000" dirty="0" smtClean="0">
                <a:solidFill>
                  <a:prstClr val="white"/>
                </a:solidFill>
              </a:rPr>
              <a:t>4</a:t>
            </a:r>
            <a:endParaRPr lang="pl-PL" sz="2000" dirty="0">
              <a:solidFill>
                <a:prstClr val="white"/>
              </a:solidFill>
            </a:endParaRPr>
          </a:p>
          <a:p>
            <a:pPr algn="ctr"/>
            <a:r>
              <a:rPr lang="pl-PL" sz="2800" dirty="0" smtClean="0">
                <a:solidFill>
                  <a:schemeClr val="bg1"/>
                </a:solidFill>
              </a:rPr>
              <a:t> </a:t>
            </a:r>
            <a:endParaRPr lang="pl-PL" sz="2800" dirty="0">
              <a:solidFill>
                <a:schemeClr val="bg1"/>
              </a:solidFill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l-PL" sz="4000" dirty="0" smtClean="0">
                <a:solidFill>
                  <a:schemeClr val="bg1"/>
                </a:solidFill>
              </a:rPr>
              <a:t>DZIAŁANIA RATOWNICZE</a:t>
            </a:r>
            <a:endParaRPr lang="fr-CA" sz="4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87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57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436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 smtClean="0">
                <a:solidFill>
                  <a:schemeClr val="bg1"/>
                </a:solidFill>
              </a:rPr>
              <a:t>ZAGROŻENIA </a:t>
            </a:r>
            <a:endParaRPr lang="fr-CA" sz="4000" dirty="0" smtClean="0">
              <a:solidFill>
                <a:schemeClr val="bg1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323528" y="1663055"/>
            <a:ext cx="8352928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</a:rPr>
              <a:t>Zakłady dużego ryzyka powstania poważnej awarii przemysłowej</a:t>
            </a: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</a:rPr>
              <a:t>Przemysł</a:t>
            </a: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</a:rPr>
              <a:t>Infrastruktura drogowa i kolejowa  </a:t>
            </a: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</a:rPr>
              <a:t>Siły natury </a:t>
            </a: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4365104"/>
            <a:ext cx="2160000" cy="143064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9752" y="4365104"/>
            <a:ext cx="2160000" cy="14348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4370979"/>
            <a:ext cx="2160000" cy="14361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248" y="4370979"/>
            <a:ext cx="2160000" cy="14361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Obraz 8" descr="logo psp duze"/>
          <p:cNvPicPr/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70" b="98326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772265" cy="9716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360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842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797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logo psp duze"/>
          <p:cNvPicPr/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70" b="98326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772265" cy="97160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rostokąt 1"/>
          <p:cNvSpPr/>
          <p:nvPr/>
        </p:nvSpPr>
        <p:spPr>
          <a:xfrm>
            <a:off x="323528" y="2682210"/>
            <a:ext cx="864096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smtClean="0">
                <a:solidFill>
                  <a:schemeClr val="bg1"/>
                </a:solidFill>
              </a:rPr>
              <a:t>02.08.2011</a:t>
            </a:r>
          </a:p>
          <a:p>
            <a:pPr algn="ctr"/>
            <a:r>
              <a:rPr lang="pl-PL" sz="2800" dirty="0" smtClean="0">
                <a:solidFill>
                  <a:schemeClr val="bg1"/>
                </a:solidFill>
              </a:rPr>
              <a:t/>
            </a:r>
            <a:br>
              <a:rPr lang="pl-PL" sz="2800" dirty="0" smtClean="0">
                <a:solidFill>
                  <a:schemeClr val="bg1"/>
                </a:solidFill>
              </a:rPr>
            </a:br>
            <a:r>
              <a:rPr lang="pl-PL" sz="2800" dirty="0" smtClean="0">
                <a:solidFill>
                  <a:schemeClr val="bg1"/>
                </a:solidFill>
              </a:rPr>
              <a:t>Autocysterna z benzyną zjechała z jezdni w Chrzanowie</a:t>
            </a:r>
          </a:p>
          <a:p>
            <a:pPr lvl="0"/>
            <a:endParaRPr lang="pl-PL" sz="2000" dirty="0" smtClean="0">
              <a:solidFill>
                <a:prstClr val="white"/>
              </a:solidFill>
            </a:endParaRPr>
          </a:p>
          <a:p>
            <a:pPr lvl="0"/>
            <a:endParaRPr lang="pl-PL" sz="2000" dirty="0">
              <a:solidFill>
                <a:prstClr val="white"/>
              </a:solidFill>
            </a:endParaRPr>
          </a:p>
          <a:p>
            <a:pPr lvl="0"/>
            <a:r>
              <a:rPr lang="pl-PL" sz="2000" dirty="0" smtClean="0">
                <a:solidFill>
                  <a:prstClr val="white"/>
                </a:solidFill>
              </a:rPr>
              <a:t>wozy </a:t>
            </a:r>
            <a:r>
              <a:rPr lang="pl-PL" sz="2000" dirty="0">
                <a:solidFill>
                  <a:prstClr val="white"/>
                </a:solidFill>
              </a:rPr>
              <a:t>bojowe: </a:t>
            </a:r>
            <a:r>
              <a:rPr lang="pl-PL" sz="2000" dirty="0" smtClean="0">
                <a:solidFill>
                  <a:prstClr val="white"/>
                </a:solidFill>
              </a:rPr>
              <a:t>5</a:t>
            </a:r>
            <a:endParaRPr lang="pl-PL" sz="2000" dirty="0">
              <a:solidFill>
                <a:prstClr val="white"/>
              </a:solidFill>
            </a:endParaRPr>
          </a:p>
          <a:p>
            <a:pPr lvl="0"/>
            <a:r>
              <a:rPr lang="pl-PL" sz="2000" dirty="0">
                <a:solidFill>
                  <a:prstClr val="white"/>
                </a:solidFill>
              </a:rPr>
              <a:t>ratownicy: </a:t>
            </a:r>
            <a:r>
              <a:rPr lang="pl-PL" sz="2000" dirty="0" smtClean="0">
                <a:solidFill>
                  <a:prstClr val="white"/>
                </a:solidFill>
              </a:rPr>
              <a:t>16</a:t>
            </a:r>
            <a:endParaRPr lang="pl-PL" sz="2000" dirty="0">
              <a:solidFill>
                <a:prstClr val="white"/>
              </a:solidFill>
            </a:endParaRPr>
          </a:p>
          <a:p>
            <a:pPr lvl="0"/>
            <a:r>
              <a:rPr lang="pl-PL" sz="2000" dirty="0">
                <a:solidFill>
                  <a:prstClr val="white"/>
                </a:solidFill>
              </a:rPr>
              <a:t>czas trwania: </a:t>
            </a:r>
            <a:r>
              <a:rPr lang="pl-PL" sz="2000" dirty="0" smtClean="0">
                <a:solidFill>
                  <a:prstClr val="white"/>
                </a:solidFill>
              </a:rPr>
              <a:t>4 godziny</a:t>
            </a:r>
            <a:endParaRPr lang="pl-PL" sz="2000" dirty="0">
              <a:solidFill>
                <a:prstClr val="white"/>
              </a:solidFill>
            </a:endParaRPr>
          </a:p>
          <a:p>
            <a:pPr algn="ctr"/>
            <a:endParaRPr lang="pl-PL" sz="2800" dirty="0">
              <a:solidFill>
                <a:schemeClr val="bg1"/>
              </a:solidFill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l-PL" sz="4000" dirty="0" smtClean="0">
                <a:solidFill>
                  <a:schemeClr val="bg1"/>
                </a:solidFill>
              </a:rPr>
              <a:t>DZIAŁANIA RATOWNICZE</a:t>
            </a:r>
            <a:endParaRPr lang="fr-CA" sz="4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71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41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775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logo psp duze"/>
          <p:cNvPicPr/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70" b="98326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772265" cy="97160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rostokąt 1"/>
          <p:cNvSpPr/>
          <p:nvPr/>
        </p:nvSpPr>
        <p:spPr>
          <a:xfrm>
            <a:off x="251520" y="2732727"/>
            <a:ext cx="864096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smtClean="0">
                <a:solidFill>
                  <a:schemeClr val="bg1"/>
                </a:solidFill>
              </a:rPr>
              <a:t>08.09.2011</a:t>
            </a:r>
          </a:p>
          <a:p>
            <a:pPr algn="ctr"/>
            <a:r>
              <a:rPr lang="pl-PL" sz="2800" dirty="0" smtClean="0">
                <a:solidFill>
                  <a:schemeClr val="bg1"/>
                </a:solidFill>
              </a:rPr>
              <a:t/>
            </a:r>
            <a:br>
              <a:rPr lang="pl-PL" sz="2800" dirty="0" smtClean="0">
                <a:solidFill>
                  <a:schemeClr val="bg1"/>
                </a:solidFill>
              </a:rPr>
            </a:br>
            <a:r>
              <a:rPr lang="pl-PL" sz="2800" dirty="0" smtClean="0">
                <a:solidFill>
                  <a:schemeClr val="bg1"/>
                </a:solidFill>
              </a:rPr>
              <a:t>Zderzenie samochodu z lokomotywą w Libiążu</a:t>
            </a:r>
          </a:p>
          <a:p>
            <a:pPr lvl="0"/>
            <a:endParaRPr lang="pl-PL" sz="2000" dirty="0" smtClean="0">
              <a:solidFill>
                <a:prstClr val="white"/>
              </a:solidFill>
            </a:endParaRPr>
          </a:p>
          <a:p>
            <a:pPr lvl="0"/>
            <a:r>
              <a:rPr lang="pl-PL" sz="2000" dirty="0" smtClean="0">
                <a:solidFill>
                  <a:prstClr val="white"/>
                </a:solidFill>
              </a:rPr>
              <a:t>wozy </a:t>
            </a:r>
            <a:r>
              <a:rPr lang="pl-PL" sz="2000" dirty="0">
                <a:solidFill>
                  <a:prstClr val="white"/>
                </a:solidFill>
              </a:rPr>
              <a:t>bojowe: </a:t>
            </a:r>
            <a:r>
              <a:rPr lang="pl-PL" sz="2000" dirty="0" smtClean="0">
                <a:solidFill>
                  <a:prstClr val="white"/>
                </a:solidFill>
              </a:rPr>
              <a:t>4</a:t>
            </a:r>
            <a:endParaRPr lang="pl-PL" sz="2000" dirty="0">
              <a:solidFill>
                <a:prstClr val="white"/>
              </a:solidFill>
            </a:endParaRPr>
          </a:p>
          <a:p>
            <a:pPr lvl="0"/>
            <a:r>
              <a:rPr lang="pl-PL" sz="2000" dirty="0">
                <a:solidFill>
                  <a:prstClr val="white"/>
                </a:solidFill>
              </a:rPr>
              <a:t>ratownicy: </a:t>
            </a:r>
            <a:r>
              <a:rPr lang="pl-PL" sz="2000" dirty="0" smtClean="0">
                <a:solidFill>
                  <a:prstClr val="white"/>
                </a:solidFill>
              </a:rPr>
              <a:t>13</a:t>
            </a:r>
            <a:endParaRPr lang="pl-PL" sz="2000" dirty="0">
              <a:solidFill>
                <a:prstClr val="white"/>
              </a:solidFill>
            </a:endParaRPr>
          </a:p>
          <a:p>
            <a:pPr lvl="0"/>
            <a:r>
              <a:rPr lang="pl-PL" sz="2000" dirty="0">
                <a:solidFill>
                  <a:prstClr val="white"/>
                </a:solidFill>
              </a:rPr>
              <a:t>czas trwania: </a:t>
            </a:r>
            <a:r>
              <a:rPr lang="pl-PL" sz="2000" dirty="0" smtClean="0">
                <a:solidFill>
                  <a:prstClr val="white"/>
                </a:solidFill>
              </a:rPr>
              <a:t>4 godziny</a:t>
            </a:r>
            <a:endParaRPr lang="pl-PL" sz="2000" dirty="0">
              <a:solidFill>
                <a:prstClr val="white"/>
              </a:solidFill>
            </a:endParaRPr>
          </a:p>
          <a:p>
            <a:pPr lvl="0"/>
            <a:r>
              <a:rPr lang="pl-PL" sz="2000" dirty="0" smtClean="0">
                <a:solidFill>
                  <a:prstClr val="white"/>
                </a:solidFill>
              </a:rPr>
              <a:t>ranni</a:t>
            </a:r>
            <a:r>
              <a:rPr lang="pl-PL" sz="2000" dirty="0">
                <a:solidFill>
                  <a:prstClr val="white"/>
                </a:solidFill>
              </a:rPr>
              <a:t>: </a:t>
            </a:r>
            <a:r>
              <a:rPr lang="pl-PL" sz="2000" dirty="0" smtClean="0">
                <a:solidFill>
                  <a:prstClr val="white"/>
                </a:solidFill>
              </a:rPr>
              <a:t>3</a:t>
            </a:r>
            <a:endParaRPr lang="pl-PL" sz="2000" dirty="0">
              <a:solidFill>
                <a:prstClr val="white"/>
              </a:solidFill>
            </a:endParaRPr>
          </a:p>
          <a:p>
            <a:pPr algn="ctr"/>
            <a:r>
              <a:rPr lang="pl-PL" sz="2800" dirty="0" smtClean="0">
                <a:solidFill>
                  <a:schemeClr val="bg1"/>
                </a:solidFill>
              </a:rPr>
              <a:t> </a:t>
            </a:r>
            <a:endParaRPr lang="pl-PL" sz="2800" dirty="0">
              <a:solidFill>
                <a:schemeClr val="bg1"/>
              </a:solidFill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l-PL" sz="4000" dirty="0" smtClean="0">
                <a:solidFill>
                  <a:schemeClr val="bg1"/>
                </a:solidFill>
              </a:rPr>
              <a:t>DZIAŁANIA RATOWNICZE</a:t>
            </a:r>
            <a:endParaRPr lang="fr-CA" sz="4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257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779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logo psp duze"/>
          <p:cNvPicPr/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70" b="98326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772265" cy="97160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rostokąt 1"/>
          <p:cNvSpPr/>
          <p:nvPr/>
        </p:nvSpPr>
        <p:spPr>
          <a:xfrm>
            <a:off x="251520" y="2732727"/>
            <a:ext cx="864096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smtClean="0">
                <a:solidFill>
                  <a:schemeClr val="bg1"/>
                </a:solidFill>
              </a:rPr>
              <a:t>25.10.2011</a:t>
            </a:r>
          </a:p>
          <a:p>
            <a:pPr algn="ctr"/>
            <a:r>
              <a:rPr lang="pl-PL" sz="2800" dirty="0" smtClean="0">
                <a:solidFill>
                  <a:schemeClr val="bg1"/>
                </a:solidFill>
              </a:rPr>
              <a:t/>
            </a:r>
            <a:br>
              <a:rPr lang="pl-PL" sz="2800" dirty="0" smtClean="0">
                <a:solidFill>
                  <a:schemeClr val="bg1"/>
                </a:solidFill>
              </a:rPr>
            </a:br>
            <a:r>
              <a:rPr lang="pl-PL" sz="2800" dirty="0" smtClean="0">
                <a:solidFill>
                  <a:schemeClr val="bg1"/>
                </a:solidFill>
              </a:rPr>
              <a:t>Zderzenie samochodu z ciężarówką w Trzebini</a:t>
            </a:r>
          </a:p>
          <a:p>
            <a:pPr lvl="0"/>
            <a:endParaRPr lang="pl-PL" sz="2000" dirty="0" smtClean="0">
              <a:solidFill>
                <a:prstClr val="white"/>
              </a:solidFill>
            </a:endParaRPr>
          </a:p>
          <a:p>
            <a:pPr lvl="0"/>
            <a:r>
              <a:rPr lang="pl-PL" sz="2000" dirty="0" smtClean="0">
                <a:solidFill>
                  <a:prstClr val="white"/>
                </a:solidFill>
              </a:rPr>
              <a:t>wozy </a:t>
            </a:r>
            <a:r>
              <a:rPr lang="pl-PL" sz="2000" dirty="0">
                <a:solidFill>
                  <a:prstClr val="white"/>
                </a:solidFill>
              </a:rPr>
              <a:t>bojowe: </a:t>
            </a:r>
            <a:r>
              <a:rPr lang="pl-PL" sz="2000" dirty="0" smtClean="0">
                <a:solidFill>
                  <a:prstClr val="white"/>
                </a:solidFill>
              </a:rPr>
              <a:t>4</a:t>
            </a:r>
            <a:endParaRPr lang="pl-PL" sz="2000" dirty="0">
              <a:solidFill>
                <a:prstClr val="white"/>
              </a:solidFill>
            </a:endParaRPr>
          </a:p>
          <a:p>
            <a:pPr lvl="0"/>
            <a:r>
              <a:rPr lang="pl-PL" sz="2000" dirty="0">
                <a:solidFill>
                  <a:prstClr val="white"/>
                </a:solidFill>
              </a:rPr>
              <a:t>ratownicy: </a:t>
            </a:r>
            <a:r>
              <a:rPr lang="pl-PL" sz="2000" dirty="0" smtClean="0">
                <a:solidFill>
                  <a:prstClr val="white"/>
                </a:solidFill>
              </a:rPr>
              <a:t>15</a:t>
            </a:r>
            <a:endParaRPr lang="pl-PL" sz="2000" dirty="0">
              <a:solidFill>
                <a:prstClr val="white"/>
              </a:solidFill>
            </a:endParaRPr>
          </a:p>
          <a:p>
            <a:pPr lvl="0"/>
            <a:r>
              <a:rPr lang="pl-PL" sz="2000" dirty="0">
                <a:solidFill>
                  <a:prstClr val="white"/>
                </a:solidFill>
              </a:rPr>
              <a:t>czas trwania: </a:t>
            </a:r>
            <a:r>
              <a:rPr lang="pl-PL" sz="2000" dirty="0" smtClean="0">
                <a:solidFill>
                  <a:prstClr val="white"/>
                </a:solidFill>
              </a:rPr>
              <a:t>3 godziny</a:t>
            </a:r>
            <a:endParaRPr lang="pl-PL" sz="2000" dirty="0">
              <a:solidFill>
                <a:prstClr val="white"/>
              </a:solidFill>
            </a:endParaRPr>
          </a:p>
          <a:p>
            <a:pPr lvl="0"/>
            <a:r>
              <a:rPr lang="pl-PL" sz="2000" dirty="0" smtClean="0">
                <a:solidFill>
                  <a:prstClr val="white"/>
                </a:solidFill>
              </a:rPr>
              <a:t>ranni</a:t>
            </a:r>
            <a:r>
              <a:rPr lang="pl-PL" sz="2000" dirty="0">
                <a:solidFill>
                  <a:prstClr val="white"/>
                </a:solidFill>
              </a:rPr>
              <a:t>: 1</a:t>
            </a:r>
          </a:p>
          <a:p>
            <a:pPr algn="ctr"/>
            <a:endParaRPr lang="pl-PL" sz="2800" dirty="0">
              <a:solidFill>
                <a:schemeClr val="bg1"/>
              </a:solidFill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l-PL" sz="4000" dirty="0" smtClean="0">
                <a:solidFill>
                  <a:schemeClr val="bg1"/>
                </a:solidFill>
              </a:rPr>
              <a:t>DZIAŁANIA RATOWNICZE</a:t>
            </a:r>
            <a:endParaRPr lang="fr-CA" sz="4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04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378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 smtClean="0">
                <a:solidFill>
                  <a:schemeClr val="bg1"/>
                </a:solidFill>
              </a:rPr>
              <a:t>SIEĆ JEDNOSTEK </a:t>
            </a:r>
            <a:endParaRPr lang="fr-CA" sz="4000" dirty="0" smtClean="0">
              <a:solidFill>
                <a:schemeClr val="bg1"/>
              </a:solidFill>
            </a:endParaRPr>
          </a:p>
        </p:txBody>
      </p:sp>
      <p:pic>
        <p:nvPicPr>
          <p:cNvPr id="7" name="Obraz 6" descr="logo psp duze"/>
          <p:cNvPicPr/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70" b="98326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772265" cy="971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az 7" descr="H:\Wydział operacyjny\Operacyjna\Mapy\chrzanowski.jpg"/>
          <p:cNvPicPr/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01" b="97279" l="1723" r="974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72309" y="1484784"/>
            <a:ext cx="5319395" cy="48812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rójkąt równoramienny 8"/>
          <p:cNvSpPr/>
          <p:nvPr/>
        </p:nvSpPr>
        <p:spPr>
          <a:xfrm>
            <a:off x="358505" y="1651466"/>
            <a:ext cx="219075" cy="188595"/>
          </a:xfrm>
          <a:prstGeom prst="triangle">
            <a:avLst/>
          </a:prstGeom>
          <a:solidFill>
            <a:srgbClr val="FF00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sp>
        <p:nvSpPr>
          <p:cNvPr id="10" name="Prostokąt 9"/>
          <p:cNvSpPr/>
          <p:nvPr/>
        </p:nvSpPr>
        <p:spPr>
          <a:xfrm>
            <a:off x="373110" y="2031831"/>
            <a:ext cx="196850" cy="196850"/>
          </a:xfrm>
          <a:prstGeom prst="rect">
            <a:avLst/>
          </a:prstGeom>
          <a:solidFill>
            <a:srgbClr val="FF00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sp>
        <p:nvSpPr>
          <p:cNvPr id="11" name="Prostokąt 10"/>
          <p:cNvSpPr/>
          <p:nvPr/>
        </p:nvSpPr>
        <p:spPr>
          <a:xfrm>
            <a:off x="373110" y="2375366"/>
            <a:ext cx="196850" cy="19685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sp>
        <p:nvSpPr>
          <p:cNvPr id="12" name="Trójkąt równoramienny 11"/>
          <p:cNvSpPr/>
          <p:nvPr/>
        </p:nvSpPr>
        <p:spPr>
          <a:xfrm>
            <a:off x="368030" y="2726521"/>
            <a:ext cx="219075" cy="188595"/>
          </a:xfrm>
          <a:prstGeom prst="triangle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sp>
        <p:nvSpPr>
          <p:cNvPr id="13" name="Pole tekstowe 12"/>
          <p:cNvSpPr txBox="1"/>
          <p:nvPr/>
        </p:nvSpPr>
        <p:spPr>
          <a:xfrm>
            <a:off x="709660" y="2030561"/>
            <a:ext cx="1075055" cy="23368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pl-PL" sz="900" b="1" dirty="0">
                <a:solidFill>
                  <a:schemeClr val="bg1"/>
                </a:solidFill>
                <a:effectLst/>
                <a:ea typeface="Times New Roman"/>
                <a:cs typeface="Times New Roman"/>
              </a:rPr>
              <a:t>OSP KSRG</a:t>
            </a:r>
            <a:endParaRPr lang="pl-PL" sz="1400" dirty="0">
              <a:solidFill>
                <a:schemeClr val="bg1"/>
              </a:solidFill>
              <a:effectLst/>
              <a:latin typeface="Arial"/>
              <a:ea typeface="Times New Roman"/>
              <a:cs typeface="Times New Roman"/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709660" y="1649561"/>
            <a:ext cx="1424622" cy="23368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pl-PL" sz="1000" b="1" dirty="0">
                <a:solidFill>
                  <a:schemeClr val="bg1"/>
                </a:solidFill>
                <a:effectLst/>
                <a:ea typeface="Times New Roman"/>
                <a:cs typeface="Times New Roman"/>
              </a:rPr>
              <a:t>KP PSP Chrzanów</a:t>
            </a:r>
            <a:endParaRPr lang="pl-PL" sz="1600" dirty="0">
              <a:solidFill>
                <a:schemeClr val="bg1"/>
              </a:solidFill>
              <a:effectLst/>
              <a:latin typeface="Arial"/>
              <a:ea typeface="Times New Roman"/>
              <a:cs typeface="Times New Roman"/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709660" y="2356951"/>
            <a:ext cx="1075055" cy="23368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pl-PL" sz="1000" b="1" dirty="0">
                <a:solidFill>
                  <a:schemeClr val="bg1"/>
                </a:solidFill>
                <a:effectLst/>
                <a:ea typeface="Times New Roman"/>
                <a:cs typeface="Times New Roman"/>
              </a:rPr>
              <a:t>OSP spoza KSRG</a:t>
            </a:r>
            <a:endParaRPr lang="pl-PL" sz="1600" dirty="0">
              <a:solidFill>
                <a:schemeClr val="bg1"/>
              </a:solidFill>
              <a:effectLst/>
              <a:latin typeface="Arial"/>
              <a:ea typeface="Times New Roman"/>
              <a:cs typeface="Times New Roman"/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709660" y="2739856"/>
            <a:ext cx="1075055" cy="23368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pl-PL" sz="1000" b="1" dirty="0">
                <a:solidFill>
                  <a:schemeClr val="bg1"/>
                </a:solidFill>
                <a:effectLst/>
                <a:ea typeface="Times New Roman"/>
                <a:cs typeface="Times New Roman"/>
              </a:rPr>
              <a:t>ZSP</a:t>
            </a:r>
            <a:endParaRPr lang="pl-PL" sz="1200" dirty="0">
              <a:solidFill>
                <a:schemeClr val="bg1"/>
              </a:solidFill>
              <a:effectLst/>
              <a:latin typeface="Arial"/>
              <a:ea typeface="Times New Roman"/>
              <a:cs typeface="Times New Roman"/>
            </a:endParaRPr>
          </a:p>
        </p:txBody>
      </p:sp>
      <p:sp>
        <p:nvSpPr>
          <p:cNvPr id="17" name="Trójkąt równoramienny 16"/>
          <p:cNvSpPr/>
          <p:nvPr/>
        </p:nvSpPr>
        <p:spPr>
          <a:xfrm>
            <a:off x="3804919" y="3211512"/>
            <a:ext cx="261620" cy="226060"/>
          </a:xfrm>
          <a:prstGeom prst="triangle">
            <a:avLst/>
          </a:prstGeom>
          <a:solidFill>
            <a:srgbClr val="FF00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sp>
        <p:nvSpPr>
          <p:cNvPr id="18" name="Trójkąt równoramienny 17"/>
          <p:cNvSpPr/>
          <p:nvPr/>
        </p:nvSpPr>
        <p:spPr>
          <a:xfrm>
            <a:off x="4617719" y="3012122"/>
            <a:ext cx="152400" cy="131445"/>
          </a:xfrm>
          <a:prstGeom prst="triangle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sp>
        <p:nvSpPr>
          <p:cNvPr id="19" name="Prostokąt 18"/>
          <p:cNvSpPr/>
          <p:nvPr/>
        </p:nvSpPr>
        <p:spPr>
          <a:xfrm>
            <a:off x="3538854" y="2872422"/>
            <a:ext cx="102235" cy="102235"/>
          </a:xfrm>
          <a:prstGeom prst="rect">
            <a:avLst/>
          </a:prstGeom>
          <a:solidFill>
            <a:srgbClr val="FF00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sp>
        <p:nvSpPr>
          <p:cNvPr id="20" name="Prostokąt 19"/>
          <p:cNvSpPr/>
          <p:nvPr/>
        </p:nvSpPr>
        <p:spPr>
          <a:xfrm>
            <a:off x="3896994" y="2511742"/>
            <a:ext cx="102235" cy="102235"/>
          </a:xfrm>
          <a:prstGeom prst="rect">
            <a:avLst/>
          </a:prstGeom>
          <a:solidFill>
            <a:srgbClr val="FF00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sp>
        <p:nvSpPr>
          <p:cNvPr id="21" name="Prostokąt 20"/>
          <p:cNvSpPr/>
          <p:nvPr/>
        </p:nvSpPr>
        <p:spPr>
          <a:xfrm>
            <a:off x="4897119" y="4397057"/>
            <a:ext cx="102235" cy="102235"/>
          </a:xfrm>
          <a:prstGeom prst="rect">
            <a:avLst/>
          </a:prstGeom>
          <a:solidFill>
            <a:srgbClr val="FF00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sp>
        <p:nvSpPr>
          <p:cNvPr id="22" name="Prostokąt 21"/>
          <p:cNvSpPr/>
          <p:nvPr/>
        </p:nvSpPr>
        <p:spPr>
          <a:xfrm>
            <a:off x="5673724" y="4666297"/>
            <a:ext cx="102235" cy="102235"/>
          </a:xfrm>
          <a:prstGeom prst="rect">
            <a:avLst/>
          </a:prstGeom>
          <a:solidFill>
            <a:srgbClr val="FF00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sp>
        <p:nvSpPr>
          <p:cNvPr id="23" name="Prostokąt 22"/>
          <p:cNvSpPr/>
          <p:nvPr/>
        </p:nvSpPr>
        <p:spPr>
          <a:xfrm>
            <a:off x="6210934" y="4565332"/>
            <a:ext cx="102235" cy="102235"/>
          </a:xfrm>
          <a:prstGeom prst="rect">
            <a:avLst/>
          </a:prstGeom>
          <a:solidFill>
            <a:srgbClr val="FF00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sp>
        <p:nvSpPr>
          <p:cNvPr id="24" name="Prostokąt 23"/>
          <p:cNvSpPr/>
          <p:nvPr/>
        </p:nvSpPr>
        <p:spPr>
          <a:xfrm>
            <a:off x="6557644" y="5593397"/>
            <a:ext cx="102235" cy="102235"/>
          </a:xfrm>
          <a:prstGeom prst="rect">
            <a:avLst/>
          </a:prstGeom>
          <a:solidFill>
            <a:srgbClr val="FF00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sp>
        <p:nvSpPr>
          <p:cNvPr id="25" name="Prostokąt 24"/>
          <p:cNvSpPr/>
          <p:nvPr/>
        </p:nvSpPr>
        <p:spPr>
          <a:xfrm>
            <a:off x="5775959" y="5042852"/>
            <a:ext cx="102235" cy="102235"/>
          </a:xfrm>
          <a:prstGeom prst="rect">
            <a:avLst/>
          </a:prstGeom>
          <a:solidFill>
            <a:srgbClr val="FF00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sp>
        <p:nvSpPr>
          <p:cNvPr id="26" name="Prostokąt 25"/>
          <p:cNvSpPr/>
          <p:nvPr/>
        </p:nvSpPr>
        <p:spPr>
          <a:xfrm>
            <a:off x="3999864" y="4414837"/>
            <a:ext cx="102235" cy="102235"/>
          </a:xfrm>
          <a:prstGeom prst="rect">
            <a:avLst/>
          </a:prstGeom>
          <a:solidFill>
            <a:srgbClr val="FF00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sp>
        <p:nvSpPr>
          <p:cNvPr id="27" name="Prostokąt 26"/>
          <p:cNvSpPr/>
          <p:nvPr/>
        </p:nvSpPr>
        <p:spPr>
          <a:xfrm>
            <a:off x="5196204" y="5489257"/>
            <a:ext cx="102235" cy="102235"/>
          </a:xfrm>
          <a:prstGeom prst="rect">
            <a:avLst/>
          </a:prstGeom>
          <a:solidFill>
            <a:srgbClr val="FF00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sp>
        <p:nvSpPr>
          <p:cNvPr id="28" name="Prostokąt 27"/>
          <p:cNvSpPr/>
          <p:nvPr/>
        </p:nvSpPr>
        <p:spPr>
          <a:xfrm>
            <a:off x="2562859" y="4453572"/>
            <a:ext cx="102235" cy="102235"/>
          </a:xfrm>
          <a:prstGeom prst="rect">
            <a:avLst/>
          </a:prstGeom>
          <a:solidFill>
            <a:srgbClr val="FF00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sp>
        <p:nvSpPr>
          <p:cNvPr id="29" name="Prostokąt 28"/>
          <p:cNvSpPr/>
          <p:nvPr/>
        </p:nvSpPr>
        <p:spPr>
          <a:xfrm>
            <a:off x="2944494" y="4556442"/>
            <a:ext cx="102235" cy="102235"/>
          </a:xfrm>
          <a:prstGeom prst="rect">
            <a:avLst/>
          </a:prstGeom>
          <a:solidFill>
            <a:srgbClr val="FF00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sp>
        <p:nvSpPr>
          <p:cNvPr id="30" name="Prostokąt 29"/>
          <p:cNvSpPr/>
          <p:nvPr/>
        </p:nvSpPr>
        <p:spPr>
          <a:xfrm>
            <a:off x="5757544" y="2683827"/>
            <a:ext cx="102235" cy="102235"/>
          </a:xfrm>
          <a:prstGeom prst="rect">
            <a:avLst/>
          </a:prstGeom>
          <a:solidFill>
            <a:srgbClr val="FF00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sp>
        <p:nvSpPr>
          <p:cNvPr id="31" name="Prostokąt 30"/>
          <p:cNvSpPr/>
          <p:nvPr/>
        </p:nvSpPr>
        <p:spPr>
          <a:xfrm>
            <a:off x="5052694" y="2412682"/>
            <a:ext cx="102235" cy="102235"/>
          </a:xfrm>
          <a:prstGeom prst="rect">
            <a:avLst/>
          </a:prstGeom>
          <a:solidFill>
            <a:srgbClr val="FF00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pl-PL" sz="1200">
                <a:effectLst/>
                <a:latin typeface="Arial"/>
                <a:ea typeface="Times New Roman"/>
                <a:cs typeface="Times New Roman"/>
              </a:rPr>
              <a:t> </a:t>
            </a:r>
          </a:p>
        </p:txBody>
      </p:sp>
      <p:sp>
        <p:nvSpPr>
          <p:cNvPr id="32" name="Prostokąt 31"/>
          <p:cNvSpPr/>
          <p:nvPr/>
        </p:nvSpPr>
        <p:spPr>
          <a:xfrm>
            <a:off x="4999354" y="3995102"/>
            <a:ext cx="102235" cy="102235"/>
          </a:xfrm>
          <a:prstGeom prst="rect">
            <a:avLst/>
          </a:prstGeom>
          <a:solidFill>
            <a:srgbClr val="FF00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sp>
        <p:nvSpPr>
          <p:cNvPr id="33" name="Prostokąt 32"/>
          <p:cNvSpPr/>
          <p:nvPr/>
        </p:nvSpPr>
        <p:spPr>
          <a:xfrm>
            <a:off x="4088764" y="3334702"/>
            <a:ext cx="102235" cy="10223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sp>
        <p:nvSpPr>
          <p:cNvPr id="34" name="Prostokąt 33"/>
          <p:cNvSpPr/>
          <p:nvPr/>
        </p:nvSpPr>
        <p:spPr>
          <a:xfrm>
            <a:off x="4263389" y="4308157"/>
            <a:ext cx="102235" cy="10223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sp>
        <p:nvSpPr>
          <p:cNvPr id="35" name="Prostokąt 34"/>
          <p:cNvSpPr/>
          <p:nvPr/>
        </p:nvSpPr>
        <p:spPr>
          <a:xfrm>
            <a:off x="3782059" y="5416867"/>
            <a:ext cx="102235" cy="10223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sp>
        <p:nvSpPr>
          <p:cNvPr id="36" name="Prostokąt 35"/>
          <p:cNvSpPr/>
          <p:nvPr/>
        </p:nvSpPr>
        <p:spPr>
          <a:xfrm>
            <a:off x="4617084" y="4956492"/>
            <a:ext cx="102235" cy="10223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sp>
        <p:nvSpPr>
          <p:cNvPr id="37" name="Prostokąt 36"/>
          <p:cNvSpPr/>
          <p:nvPr/>
        </p:nvSpPr>
        <p:spPr>
          <a:xfrm>
            <a:off x="4673599" y="5517832"/>
            <a:ext cx="102235" cy="10223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sp>
        <p:nvSpPr>
          <p:cNvPr id="38" name="Prostokąt 37"/>
          <p:cNvSpPr/>
          <p:nvPr/>
        </p:nvSpPr>
        <p:spPr>
          <a:xfrm>
            <a:off x="6033134" y="1930082"/>
            <a:ext cx="102235" cy="10223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sp>
        <p:nvSpPr>
          <p:cNvPr id="39" name="Prostokąt 38"/>
          <p:cNvSpPr/>
          <p:nvPr/>
        </p:nvSpPr>
        <p:spPr>
          <a:xfrm>
            <a:off x="5573394" y="2071687"/>
            <a:ext cx="102235" cy="10223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sp>
        <p:nvSpPr>
          <p:cNvPr id="40" name="Prostokąt 39"/>
          <p:cNvSpPr/>
          <p:nvPr/>
        </p:nvSpPr>
        <p:spPr>
          <a:xfrm>
            <a:off x="5726429" y="3331527"/>
            <a:ext cx="102235" cy="10223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sp>
        <p:nvSpPr>
          <p:cNvPr id="41" name="Prostokąt 40"/>
          <p:cNvSpPr/>
          <p:nvPr/>
        </p:nvSpPr>
        <p:spPr>
          <a:xfrm>
            <a:off x="5302249" y="3181667"/>
            <a:ext cx="102235" cy="10223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sp>
        <p:nvSpPr>
          <p:cNvPr id="42" name="Prostokąt 41"/>
          <p:cNvSpPr/>
          <p:nvPr/>
        </p:nvSpPr>
        <p:spPr>
          <a:xfrm>
            <a:off x="5053329" y="2909887"/>
            <a:ext cx="102235" cy="10223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sp>
        <p:nvSpPr>
          <p:cNvPr id="43" name="Prostokąt 42"/>
          <p:cNvSpPr/>
          <p:nvPr/>
        </p:nvSpPr>
        <p:spPr>
          <a:xfrm>
            <a:off x="4516119" y="2128837"/>
            <a:ext cx="102235" cy="10223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sp>
        <p:nvSpPr>
          <p:cNvPr id="44" name="Prostokąt 43"/>
          <p:cNvSpPr/>
          <p:nvPr/>
        </p:nvSpPr>
        <p:spPr>
          <a:xfrm>
            <a:off x="3345179" y="4769802"/>
            <a:ext cx="102235" cy="10223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sp>
        <p:nvSpPr>
          <p:cNvPr id="45" name="Prostokąt 44"/>
          <p:cNvSpPr/>
          <p:nvPr/>
        </p:nvSpPr>
        <p:spPr>
          <a:xfrm>
            <a:off x="2565399" y="5197157"/>
            <a:ext cx="102235" cy="10223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sp>
        <p:nvSpPr>
          <p:cNvPr id="2" name="Pole tekstowe 24"/>
          <p:cNvSpPr txBox="1">
            <a:spLocks noChangeArrowheads="1"/>
          </p:cNvSpPr>
          <p:nvPr/>
        </p:nvSpPr>
        <p:spPr bwMode="auto">
          <a:xfrm>
            <a:off x="323528" y="3437572"/>
            <a:ext cx="16732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l-PL" sz="1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Wozy bojowe PSP – 12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l-PL" sz="1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Wozy bojowe OSP – 54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l-PL" sz="1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Strażacy PSP – 78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pl-PL" sz="1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Strażacy OSP – 503 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41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logo psp duze"/>
          <p:cNvPicPr/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70" b="98326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772265" cy="97160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rostokąt 1"/>
          <p:cNvSpPr/>
          <p:nvPr/>
        </p:nvSpPr>
        <p:spPr>
          <a:xfrm>
            <a:off x="251520" y="2732727"/>
            <a:ext cx="8640960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smtClean="0">
                <a:solidFill>
                  <a:schemeClr val="bg1"/>
                </a:solidFill>
              </a:rPr>
              <a:t>30.11.2011</a:t>
            </a:r>
          </a:p>
          <a:p>
            <a:pPr algn="ctr"/>
            <a:r>
              <a:rPr lang="pl-PL" sz="2800" dirty="0" smtClean="0">
                <a:solidFill>
                  <a:schemeClr val="bg1"/>
                </a:solidFill>
              </a:rPr>
              <a:t/>
            </a:r>
            <a:br>
              <a:rPr lang="pl-PL" sz="2800" dirty="0" smtClean="0">
                <a:solidFill>
                  <a:schemeClr val="bg1"/>
                </a:solidFill>
              </a:rPr>
            </a:br>
            <a:r>
              <a:rPr lang="pl-PL" sz="2800" dirty="0" smtClean="0">
                <a:solidFill>
                  <a:schemeClr val="bg1"/>
                </a:solidFill>
              </a:rPr>
              <a:t>Pożar mieszkania w Chrzanowie</a:t>
            </a:r>
          </a:p>
          <a:p>
            <a:pPr lvl="0"/>
            <a:endParaRPr lang="pl-PL" sz="2000" dirty="0" smtClean="0">
              <a:solidFill>
                <a:prstClr val="white"/>
              </a:solidFill>
            </a:endParaRPr>
          </a:p>
          <a:p>
            <a:pPr lvl="0"/>
            <a:r>
              <a:rPr lang="pl-PL" sz="2000" dirty="0" smtClean="0">
                <a:solidFill>
                  <a:prstClr val="white"/>
                </a:solidFill>
              </a:rPr>
              <a:t>wozy </a:t>
            </a:r>
            <a:r>
              <a:rPr lang="pl-PL" sz="2000" dirty="0">
                <a:solidFill>
                  <a:prstClr val="white"/>
                </a:solidFill>
              </a:rPr>
              <a:t>bojowe: </a:t>
            </a:r>
            <a:r>
              <a:rPr lang="pl-PL" sz="2000" dirty="0" smtClean="0">
                <a:solidFill>
                  <a:prstClr val="white"/>
                </a:solidFill>
              </a:rPr>
              <a:t>5</a:t>
            </a:r>
            <a:endParaRPr lang="pl-PL" sz="2000" dirty="0">
              <a:solidFill>
                <a:prstClr val="white"/>
              </a:solidFill>
            </a:endParaRPr>
          </a:p>
          <a:p>
            <a:pPr lvl="0"/>
            <a:r>
              <a:rPr lang="pl-PL" sz="2000" dirty="0">
                <a:solidFill>
                  <a:prstClr val="white"/>
                </a:solidFill>
              </a:rPr>
              <a:t>ratownicy: </a:t>
            </a:r>
            <a:r>
              <a:rPr lang="pl-PL" sz="2000" dirty="0" smtClean="0">
                <a:solidFill>
                  <a:prstClr val="white"/>
                </a:solidFill>
              </a:rPr>
              <a:t>19</a:t>
            </a:r>
            <a:endParaRPr lang="pl-PL" sz="2000" dirty="0">
              <a:solidFill>
                <a:prstClr val="white"/>
              </a:solidFill>
            </a:endParaRPr>
          </a:p>
          <a:p>
            <a:pPr lvl="0"/>
            <a:r>
              <a:rPr lang="pl-PL" sz="2000" dirty="0">
                <a:solidFill>
                  <a:prstClr val="white"/>
                </a:solidFill>
              </a:rPr>
              <a:t>czas trwania: </a:t>
            </a:r>
            <a:r>
              <a:rPr lang="pl-PL" sz="2000" dirty="0" smtClean="0">
                <a:solidFill>
                  <a:prstClr val="white"/>
                </a:solidFill>
              </a:rPr>
              <a:t>3 godziny</a:t>
            </a:r>
            <a:endParaRPr lang="pl-PL" sz="2000" dirty="0">
              <a:solidFill>
                <a:prstClr val="white"/>
              </a:solidFill>
            </a:endParaRPr>
          </a:p>
          <a:p>
            <a:pPr lvl="0"/>
            <a:r>
              <a:rPr lang="pl-PL" sz="2000" dirty="0">
                <a:solidFill>
                  <a:prstClr val="white"/>
                </a:solidFill>
              </a:rPr>
              <a:t>ewakuowani: </a:t>
            </a:r>
            <a:r>
              <a:rPr lang="pl-PL" sz="2000" dirty="0" smtClean="0">
                <a:solidFill>
                  <a:prstClr val="white"/>
                </a:solidFill>
              </a:rPr>
              <a:t>9</a:t>
            </a:r>
            <a:endParaRPr lang="pl-PL" sz="2000" dirty="0">
              <a:solidFill>
                <a:prstClr val="white"/>
              </a:solidFill>
            </a:endParaRPr>
          </a:p>
          <a:p>
            <a:pPr lvl="0"/>
            <a:r>
              <a:rPr lang="pl-PL" sz="2000" dirty="0">
                <a:solidFill>
                  <a:prstClr val="white"/>
                </a:solidFill>
              </a:rPr>
              <a:t>ranni: </a:t>
            </a:r>
            <a:r>
              <a:rPr lang="pl-PL" sz="2000" dirty="0" smtClean="0">
                <a:solidFill>
                  <a:prstClr val="white"/>
                </a:solidFill>
              </a:rPr>
              <a:t>6</a:t>
            </a:r>
            <a:endParaRPr lang="pl-PL" sz="2000" dirty="0">
              <a:solidFill>
                <a:prstClr val="white"/>
              </a:solidFill>
            </a:endParaRPr>
          </a:p>
          <a:p>
            <a:pPr algn="ctr"/>
            <a:endParaRPr lang="pl-PL" sz="2800" dirty="0">
              <a:solidFill>
                <a:schemeClr val="bg1"/>
              </a:solidFill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l-PL" sz="4000" dirty="0" smtClean="0">
                <a:solidFill>
                  <a:schemeClr val="bg1"/>
                </a:solidFill>
              </a:rPr>
              <a:t>DZIAŁANIA RATOWNICZE</a:t>
            </a:r>
            <a:endParaRPr lang="fr-CA" sz="4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67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508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967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logo psp duze"/>
          <p:cNvPicPr/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70" b="98326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772265" cy="97160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rostokąt 1"/>
          <p:cNvSpPr/>
          <p:nvPr/>
        </p:nvSpPr>
        <p:spPr>
          <a:xfrm>
            <a:off x="251520" y="2732727"/>
            <a:ext cx="864096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smtClean="0">
                <a:solidFill>
                  <a:schemeClr val="bg1"/>
                </a:solidFill>
              </a:rPr>
              <a:t>01.12.2011</a:t>
            </a:r>
          </a:p>
          <a:p>
            <a:pPr algn="ctr"/>
            <a:r>
              <a:rPr lang="pl-PL" sz="2800" dirty="0" smtClean="0">
                <a:solidFill>
                  <a:schemeClr val="bg1"/>
                </a:solidFill>
              </a:rPr>
              <a:t/>
            </a:r>
            <a:br>
              <a:rPr lang="pl-PL" sz="2800" dirty="0" smtClean="0">
                <a:solidFill>
                  <a:schemeClr val="bg1"/>
                </a:solidFill>
              </a:rPr>
            </a:br>
            <a:r>
              <a:rPr lang="pl-PL" sz="2800" dirty="0" smtClean="0">
                <a:solidFill>
                  <a:schemeClr val="bg1"/>
                </a:solidFill>
              </a:rPr>
              <a:t>Wykolejenie wagonów w Chrzanowie</a:t>
            </a:r>
          </a:p>
          <a:p>
            <a:pPr lvl="0"/>
            <a:endParaRPr lang="pl-PL" sz="2000" dirty="0" smtClean="0">
              <a:solidFill>
                <a:prstClr val="white"/>
              </a:solidFill>
            </a:endParaRPr>
          </a:p>
          <a:p>
            <a:pPr lvl="0"/>
            <a:endParaRPr lang="pl-PL" sz="2000" dirty="0">
              <a:solidFill>
                <a:prstClr val="white"/>
              </a:solidFill>
            </a:endParaRPr>
          </a:p>
          <a:p>
            <a:pPr lvl="0"/>
            <a:r>
              <a:rPr lang="pl-PL" sz="2000" dirty="0" smtClean="0">
                <a:solidFill>
                  <a:prstClr val="white"/>
                </a:solidFill>
              </a:rPr>
              <a:t>wozy </a:t>
            </a:r>
            <a:r>
              <a:rPr lang="pl-PL" sz="2000" dirty="0">
                <a:solidFill>
                  <a:prstClr val="white"/>
                </a:solidFill>
              </a:rPr>
              <a:t>bojowe: </a:t>
            </a:r>
            <a:r>
              <a:rPr lang="pl-PL" sz="2000" dirty="0" smtClean="0">
                <a:solidFill>
                  <a:prstClr val="white"/>
                </a:solidFill>
              </a:rPr>
              <a:t>4</a:t>
            </a:r>
            <a:endParaRPr lang="pl-PL" sz="2000" dirty="0">
              <a:solidFill>
                <a:prstClr val="white"/>
              </a:solidFill>
            </a:endParaRPr>
          </a:p>
          <a:p>
            <a:pPr lvl="0"/>
            <a:r>
              <a:rPr lang="pl-PL" sz="2000" dirty="0">
                <a:solidFill>
                  <a:prstClr val="white"/>
                </a:solidFill>
              </a:rPr>
              <a:t>ratownicy: </a:t>
            </a:r>
            <a:r>
              <a:rPr lang="pl-PL" sz="2000" dirty="0" smtClean="0">
                <a:solidFill>
                  <a:prstClr val="white"/>
                </a:solidFill>
              </a:rPr>
              <a:t>14</a:t>
            </a:r>
            <a:endParaRPr lang="pl-PL" sz="2000" dirty="0">
              <a:solidFill>
                <a:prstClr val="white"/>
              </a:solidFill>
            </a:endParaRPr>
          </a:p>
          <a:p>
            <a:pPr lvl="0"/>
            <a:r>
              <a:rPr lang="pl-PL" sz="2000" dirty="0">
                <a:solidFill>
                  <a:prstClr val="white"/>
                </a:solidFill>
              </a:rPr>
              <a:t>czas trwania: </a:t>
            </a:r>
            <a:r>
              <a:rPr lang="pl-PL" sz="2000" dirty="0" smtClean="0">
                <a:solidFill>
                  <a:prstClr val="white"/>
                </a:solidFill>
              </a:rPr>
              <a:t>7 godzin</a:t>
            </a:r>
            <a:endParaRPr lang="pl-PL" sz="2000" dirty="0">
              <a:solidFill>
                <a:prstClr val="white"/>
              </a:solidFill>
            </a:endParaRPr>
          </a:p>
          <a:p>
            <a:pPr algn="ctr"/>
            <a:endParaRPr lang="pl-PL" sz="2800" dirty="0">
              <a:solidFill>
                <a:schemeClr val="bg1"/>
              </a:solidFill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l-PL" sz="4000" dirty="0" smtClean="0">
                <a:solidFill>
                  <a:schemeClr val="bg1"/>
                </a:solidFill>
              </a:rPr>
              <a:t>DZIAŁANIA RATOWNICZE</a:t>
            </a:r>
            <a:endParaRPr lang="fr-CA" sz="4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9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106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Wojtek\AppData\Local\Microsoft\Windows\Temporary Internet Files\Content.IE5\XON8HEW7\MP900433117[1]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6512" y="-27384"/>
            <a:ext cx="9361040" cy="693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uzzle2"/>
          <p:cNvSpPr>
            <a:spLocks noEditPoints="1" noChangeArrowheads="1"/>
          </p:cNvSpPr>
          <p:nvPr/>
        </p:nvSpPr>
        <p:spPr bwMode="auto">
          <a:xfrm rot="1323148">
            <a:off x="6962219" y="291271"/>
            <a:ext cx="1915707" cy="1868851"/>
          </a:xfrm>
          <a:custGeom>
            <a:avLst/>
            <a:gdLst>
              <a:gd name="T0" fmla="*/ 11 w 21600"/>
              <a:gd name="T1" fmla="*/ 13386 h 21600"/>
              <a:gd name="T2" fmla="*/ 4202 w 21600"/>
              <a:gd name="T3" fmla="*/ 21161 h 21600"/>
              <a:gd name="T4" fmla="*/ 10400 w 21600"/>
              <a:gd name="T5" fmla="*/ 13909 h 21600"/>
              <a:gd name="T6" fmla="*/ 16821 w 21600"/>
              <a:gd name="T7" fmla="*/ 21190 h 21600"/>
              <a:gd name="T8" fmla="*/ 21600 w 21600"/>
              <a:gd name="T9" fmla="*/ 15083 h 21600"/>
              <a:gd name="T10" fmla="*/ 16889 w 21600"/>
              <a:gd name="T11" fmla="*/ 5739 h 21600"/>
              <a:gd name="T12" fmla="*/ 10800 w 21600"/>
              <a:gd name="T13" fmla="*/ 28 h 21600"/>
              <a:gd name="T14" fmla="*/ 4202 w 21600"/>
              <a:gd name="T15" fmla="*/ 5894 h 21600"/>
              <a:gd name="T16" fmla="*/ 5388 w 21600"/>
              <a:gd name="T17" fmla="*/ 6742 h 21600"/>
              <a:gd name="T18" fmla="*/ 16177 w 21600"/>
              <a:gd name="T19" fmla="*/ 2044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accent1">
                <a:lumMod val="90000"/>
              </a:schemeClr>
            </a:solidFill>
            <a:miter lim="800000"/>
            <a:headEnd/>
            <a:tailEnd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7" name="Prostokąt 16"/>
          <p:cNvSpPr/>
          <p:nvPr/>
        </p:nvSpPr>
        <p:spPr>
          <a:xfrm>
            <a:off x="539552" y="3429000"/>
            <a:ext cx="7992888" cy="1938992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pl-PL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j-lt"/>
                <a:cs typeface="Calibri" pitchFamily="34" charset="0"/>
              </a:rPr>
              <a:t>EDUKACJA  </a:t>
            </a:r>
            <a:r>
              <a:rPr lang="pl-PL" sz="4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j-lt"/>
                <a:cs typeface="Calibri" pitchFamily="34" charset="0"/>
              </a:rPr>
              <a:t/>
            </a:r>
            <a:br>
              <a:rPr lang="pl-PL" sz="4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j-lt"/>
                <a:cs typeface="Calibri" pitchFamily="34" charset="0"/>
              </a:rPr>
            </a:br>
            <a:r>
              <a:rPr lang="pl-PL" sz="4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j-lt"/>
                <a:cs typeface="Calibri" pitchFamily="34" charset="0"/>
              </a:rPr>
              <a:t>DLA </a:t>
            </a:r>
            <a:r>
              <a:rPr lang="pl-PL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j-lt"/>
                <a:cs typeface="Calibri" pitchFamily="34" charset="0"/>
              </a:rPr>
              <a:t>BEZPIECZEŃSTWA</a:t>
            </a:r>
          </a:p>
          <a:p>
            <a:pPr algn="ctr"/>
            <a:r>
              <a:rPr lang="pl-PL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j-lt"/>
                <a:cs typeface="Calibri" pitchFamily="34" charset="0"/>
              </a:rPr>
              <a:t>I INTEGRACJA SŁUŻB</a:t>
            </a:r>
            <a:endParaRPr lang="pl-PL" sz="4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j-lt"/>
              <a:cs typeface="Calibri" pitchFamily="34" charset="0"/>
            </a:endParaRPr>
          </a:p>
        </p:txBody>
      </p:sp>
      <p:pic>
        <p:nvPicPr>
          <p:cNvPr id="5" name="Obraz 4" descr="logo psp duze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70" b="98326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333666"/>
            <a:ext cx="1440160" cy="17271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639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78977" y="2996952"/>
            <a:ext cx="864096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STOP WYPALANIU TRAW </a:t>
            </a:r>
          </a:p>
        </p:txBody>
      </p:sp>
    </p:spTree>
    <p:extLst>
      <p:ext uri="{BB962C8B-B14F-4D97-AF65-F5344CB8AC3E}">
        <p14:creationId xmlns:p14="http://schemas.microsoft.com/office/powerpoint/2010/main" val="169595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78977" y="2996952"/>
            <a:ext cx="8640960" cy="132343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OTWARTE STRAŻNICE</a:t>
            </a:r>
          </a:p>
          <a:p>
            <a:pPr algn="ctr"/>
            <a:r>
              <a:rPr lang="pl-PL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BEZPIECZNE WAKACJE  </a:t>
            </a:r>
          </a:p>
        </p:txBody>
      </p:sp>
    </p:spTree>
    <p:extLst>
      <p:ext uri="{BB962C8B-B14F-4D97-AF65-F5344CB8AC3E}">
        <p14:creationId xmlns:p14="http://schemas.microsoft.com/office/powerpoint/2010/main" val="262840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78977" y="2996952"/>
            <a:ext cx="864096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POMOCNA DŁOŃ </a:t>
            </a:r>
          </a:p>
        </p:txBody>
      </p:sp>
    </p:spTree>
    <p:extLst>
      <p:ext uri="{BB962C8B-B14F-4D97-AF65-F5344CB8AC3E}">
        <p14:creationId xmlns:p14="http://schemas.microsoft.com/office/powerpoint/2010/main" val="375632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78977" y="2996952"/>
            <a:ext cx="8640960" cy="132343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OGÓLNOPOLSKI TURNIEJ </a:t>
            </a:r>
            <a:br>
              <a:rPr lang="pl-PL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pl-PL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WIEDZY POŻARNICZEJ </a:t>
            </a:r>
          </a:p>
        </p:txBody>
      </p:sp>
    </p:spTree>
    <p:extLst>
      <p:ext uri="{BB962C8B-B14F-4D97-AF65-F5344CB8AC3E}">
        <p14:creationId xmlns:p14="http://schemas.microsoft.com/office/powerpoint/2010/main" val="380556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 smtClean="0">
                <a:solidFill>
                  <a:schemeClr val="bg1"/>
                </a:solidFill>
              </a:rPr>
              <a:t>SIEĆ JEDNOSTEK - ZAŁOŻENIA</a:t>
            </a:r>
            <a:endParaRPr lang="fr-CA" sz="4000" dirty="0" smtClean="0">
              <a:solidFill>
                <a:schemeClr val="bg1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323528" y="1663055"/>
            <a:ext cx="8352928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dirty="0" smtClean="0">
                <a:solidFill>
                  <a:schemeClr val="bg1"/>
                </a:solidFill>
              </a:rPr>
              <a:t>Założeniem budowy sieci jednostek </a:t>
            </a:r>
            <a:r>
              <a:rPr lang="pl-PL" dirty="0">
                <a:solidFill>
                  <a:schemeClr val="bg1"/>
                </a:solidFill>
              </a:rPr>
              <a:t>ochrony przeciwpożarowej w powiecie chrzanowskim </a:t>
            </a:r>
            <a:r>
              <a:rPr lang="pl-PL" dirty="0" smtClean="0">
                <a:solidFill>
                  <a:schemeClr val="bg1"/>
                </a:solidFill>
              </a:rPr>
              <a:t>jest kryterium czasu i wyposażenia. Dążymy do tego, aby czas </a:t>
            </a:r>
            <a:r>
              <a:rPr lang="pl-PL" dirty="0">
                <a:solidFill>
                  <a:schemeClr val="bg1"/>
                </a:solidFill>
              </a:rPr>
              <a:t>dojazdu pierwszego zastępu, zdolnego do podjęcia działań podczas pożaru wewnętrznego, wypadku drogowego i udzielenia kwalifikowanej pierwszej pomocy </a:t>
            </a:r>
            <a:r>
              <a:rPr lang="pl-PL" b="1" u="sng" dirty="0">
                <a:solidFill>
                  <a:schemeClr val="bg1"/>
                </a:solidFill>
              </a:rPr>
              <a:t>nie </a:t>
            </a:r>
            <a:r>
              <a:rPr lang="pl-PL" b="1" u="sng" dirty="0" smtClean="0">
                <a:solidFill>
                  <a:schemeClr val="bg1"/>
                </a:solidFill>
              </a:rPr>
              <a:t>przekraczał 15 minut.</a:t>
            </a:r>
            <a:r>
              <a:rPr lang="pl-PL" b="1" dirty="0" smtClean="0">
                <a:solidFill>
                  <a:schemeClr val="bg1"/>
                </a:solidFill>
              </a:rPr>
              <a:t> </a:t>
            </a:r>
            <a:r>
              <a:rPr lang="pl-PL" dirty="0">
                <a:solidFill>
                  <a:schemeClr val="bg1"/>
                </a:solidFill>
              </a:rPr>
              <a:t>Minimalnym standardem </a:t>
            </a:r>
            <a:r>
              <a:rPr lang="pl-PL" dirty="0" smtClean="0">
                <a:solidFill>
                  <a:schemeClr val="bg1"/>
                </a:solidFill>
              </a:rPr>
              <a:t>jednostek jest </a:t>
            </a:r>
            <a:r>
              <a:rPr lang="pl-PL" dirty="0">
                <a:solidFill>
                  <a:schemeClr val="bg1"/>
                </a:solidFill>
              </a:rPr>
              <a:t>realizowanie podstawowych czynności ratowniczych służących likwidacji lub ograniczeniu nagłych zagrożeń poprzez:</a:t>
            </a:r>
          </a:p>
          <a:p>
            <a:pPr marL="285750" lvl="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gaszenie pożarów, w tym pożarów wewnętrznych,</a:t>
            </a:r>
          </a:p>
          <a:p>
            <a:pPr marL="285750" lvl="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ratownictwo techniczne (szczególnie w komunikacji drogowej),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udzielanie kwalifikowanej pierwszej </a:t>
            </a:r>
            <a:r>
              <a:rPr lang="pl-PL" dirty="0" smtClean="0">
                <a:solidFill>
                  <a:schemeClr val="bg1"/>
                </a:solidFill>
              </a:rPr>
              <a:t>pomocy.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7" name="Obraz 6" descr="logo psp duze"/>
          <p:cNvPicPr/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70" b="98326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772265" cy="9716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537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78977" y="3284984"/>
            <a:ext cx="864096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WARSZTATY RATOWNICZE </a:t>
            </a:r>
          </a:p>
        </p:txBody>
      </p:sp>
    </p:spTree>
    <p:extLst>
      <p:ext uri="{BB962C8B-B14F-4D97-AF65-F5344CB8AC3E}">
        <p14:creationId xmlns:p14="http://schemas.microsoft.com/office/powerpoint/2010/main" val="197446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78977" y="2753633"/>
            <a:ext cx="8640960" cy="132343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ĆWICZENIA SZTABOWE </a:t>
            </a:r>
          </a:p>
          <a:p>
            <a:pPr algn="ctr"/>
            <a:r>
              <a:rPr lang="pl-PL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 RAFINERII TRZEBINIA </a:t>
            </a:r>
          </a:p>
        </p:txBody>
      </p:sp>
    </p:spTree>
    <p:extLst>
      <p:ext uri="{BB962C8B-B14F-4D97-AF65-F5344CB8AC3E}">
        <p14:creationId xmlns:p14="http://schemas.microsoft.com/office/powerpoint/2010/main" val="397204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78977" y="2924944"/>
            <a:ext cx="8640960" cy="132343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LICEUM SPOŁECZNE W TRZEBINI</a:t>
            </a:r>
          </a:p>
          <a:p>
            <a:pPr algn="ctr"/>
            <a:r>
              <a:rPr lang="pl-PL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PATRONAT NAD KLASĄ MUNDUROWĄ </a:t>
            </a:r>
          </a:p>
        </p:txBody>
      </p:sp>
    </p:spTree>
    <p:extLst>
      <p:ext uri="{BB962C8B-B14F-4D97-AF65-F5344CB8AC3E}">
        <p14:creationId xmlns:p14="http://schemas.microsoft.com/office/powerpoint/2010/main" val="212905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78977" y="2852936"/>
            <a:ext cx="8640960" cy="113877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MANEWRY RATOWNICZE </a:t>
            </a:r>
            <a:br>
              <a:rPr lang="pl-PL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pl-PL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im. </a:t>
            </a:r>
            <a:r>
              <a:rPr lang="pl-PL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dh</a:t>
            </a:r>
            <a:r>
              <a:rPr lang="pl-PL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 Stefana Skrzydlewskiego  </a:t>
            </a:r>
            <a:endParaRPr lang="pl-PL" sz="4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269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2"/>
          <p:cNvSpPr txBox="1">
            <a:spLocks/>
          </p:cNvSpPr>
          <p:nvPr/>
        </p:nvSpPr>
        <p:spPr bwMode="auto">
          <a:xfrm>
            <a:off x="364409" y="4679776"/>
            <a:ext cx="8229600" cy="134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pl-PL" sz="4000" b="1" kern="12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j-lt"/>
                <a:cs typeface="Calibri" pitchFamily="34" charset="0"/>
              </a:rPr>
              <a:t>III BARBÓRKOWY BIEG STRAŻAKÓW</a:t>
            </a:r>
          </a:p>
          <a:p>
            <a:pPr marL="0" indent="0" algn="just">
              <a:buNone/>
            </a:pPr>
            <a:r>
              <a:rPr lang="pl-PL" sz="1500" dirty="0" smtClean="0">
                <a:solidFill>
                  <a:schemeClr val="bg1"/>
                </a:solidFill>
              </a:rPr>
              <a:t>17.12.2011</a:t>
            </a:r>
            <a:r>
              <a:rPr lang="pl-PL" sz="1500" dirty="0">
                <a:solidFill>
                  <a:schemeClr val="bg1"/>
                </a:solidFill>
              </a:rPr>
              <a:t>. W Kopalni Soli w Wieliczce odbył się III Barbórkowy Turniej Strażaków i Ratowników. Zadaniem trzyosobowych zespołów strażaków, reprezentujących jednostki organizacyjne PSP oraz OSP, było pokonanie w pełnym wyposażeniu (ubrania specjalne, hełmy, aparaty powietrzne) 110 metrów po schodach. Głębokość 110 metrów to różnica poziomów szybu im. Daniłowicza Kopalni Soli. W biegu wzięło udziału aż 88 drużyn z całego kraju oraz zagranicy. Strażacy KP PSP w Chrzanowie zajęli 4. miejsce z czasem 5 minut i 14 sekund. </a:t>
            </a:r>
          </a:p>
          <a:p>
            <a:pPr marL="0" indent="0" algn="ctr">
              <a:buNone/>
            </a:pPr>
            <a:endParaRPr lang="pl-PL" sz="4000" b="1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+mj-lt"/>
              <a:cs typeface="Calibri" pitchFamily="34" charset="0"/>
            </a:endParaRPr>
          </a:p>
          <a:p>
            <a:pPr marL="0" indent="0" algn="ctr">
              <a:buNone/>
            </a:pPr>
            <a:endParaRPr lang="pl-PL" sz="4000" b="1" kern="120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+mj-lt"/>
              <a:cs typeface="Calibri" pitchFamily="34" charset="0"/>
            </a:endParaRPr>
          </a:p>
          <a:p>
            <a:pPr marL="0" indent="0">
              <a:buFontTx/>
              <a:buNone/>
            </a:pPr>
            <a:endParaRPr lang="pl-PL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pl-PL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7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2"/>
          <p:cNvSpPr txBox="1">
            <a:spLocks/>
          </p:cNvSpPr>
          <p:nvPr/>
        </p:nvSpPr>
        <p:spPr bwMode="auto">
          <a:xfrm>
            <a:off x="395536" y="764704"/>
            <a:ext cx="8229600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pl-PL" sz="4000" b="1" kern="12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j-lt"/>
                <a:cs typeface="Calibri" pitchFamily="34" charset="0"/>
              </a:rPr>
              <a:t>PIŁKA HALOWA </a:t>
            </a:r>
            <a:br>
              <a:rPr lang="pl-PL" sz="4000" b="1" kern="12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j-lt"/>
                <a:cs typeface="Calibri" pitchFamily="34" charset="0"/>
              </a:rPr>
            </a:br>
            <a:endParaRPr lang="pl-PL" sz="4000" b="1" kern="1200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+mj-lt"/>
              <a:cs typeface="Calibri" pitchFamily="34" charset="0"/>
            </a:endParaRPr>
          </a:p>
          <a:p>
            <a:pPr algn="just"/>
            <a:r>
              <a:rPr lang="pl-PL" sz="2400" dirty="0">
                <a:solidFill>
                  <a:schemeClr val="bg1"/>
                </a:solidFill>
              </a:rPr>
              <a:t>17.11.2011. W Krakowie rozegrano mecze finałowe </a:t>
            </a:r>
            <a:r>
              <a:rPr lang="pl-PL" sz="2400" dirty="0" smtClean="0">
                <a:solidFill>
                  <a:schemeClr val="bg1"/>
                </a:solidFill>
              </a:rPr>
              <a:t/>
            </a:r>
            <a:br>
              <a:rPr lang="pl-PL" sz="2400" dirty="0" smtClean="0">
                <a:solidFill>
                  <a:schemeClr val="bg1"/>
                </a:solidFill>
              </a:rPr>
            </a:br>
            <a:r>
              <a:rPr lang="pl-PL" sz="2400" dirty="0" smtClean="0">
                <a:solidFill>
                  <a:schemeClr val="bg1"/>
                </a:solidFill>
              </a:rPr>
              <a:t>V </a:t>
            </a:r>
            <a:r>
              <a:rPr lang="pl-PL" sz="2400" dirty="0">
                <a:solidFill>
                  <a:schemeClr val="bg1"/>
                </a:solidFill>
              </a:rPr>
              <a:t>Mistrzostw Województwa Małopolskiego PSP w Piłce Nożnej Halowej. Łącznie uczestniczyło 8 reprezentacji Komend Powiatowych/Miejskich oraz Szkoły Aspirantów PSP </a:t>
            </a:r>
            <a:r>
              <a:rPr lang="pl-PL" sz="2400" dirty="0" smtClean="0">
                <a:solidFill>
                  <a:schemeClr val="bg1"/>
                </a:solidFill>
              </a:rPr>
              <a:t/>
            </a:r>
            <a:br>
              <a:rPr lang="pl-PL" sz="2400" dirty="0" smtClean="0">
                <a:solidFill>
                  <a:schemeClr val="bg1"/>
                </a:solidFill>
              </a:rPr>
            </a:br>
            <a:r>
              <a:rPr lang="pl-PL" sz="2400" dirty="0" smtClean="0">
                <a:solidFill>
                  <a:schemeClr val="bg1"/>
                </a:solidFill>
              </a:rPr>
              <a:t>w </a:t>
            </a:r>
            <a:r>
              <a:rPr lang="pl-PL" sz="2400" dirty="0">
                <a:solidFill>
                  <a:schemeClr val="bg1"/>
                </a:solidFill>
              </a:rPr>
              <a:t>Krakowie. KP PSP w Chrzanowie zajęła 5 miejsce. </a:t>
            </a:r>
          </a:p>
          <a:p>
            <a:pPr marL="0" indent="0" algn="ctr">
              <a:buNone/>
            </a:pPr>
            <a:r>
              <a:rPr lang="pl-PL" sz="4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j-lt"/>
                <a:cs typeface="Calibri" pitchFamily="34" charset="0"/>
              </a:rPr>
              <a:t/>
            </a:r>
            <a:br>
              <a:rPr lang="pl-PL" sz="4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j-lt"/>
                <a:cs typeface="Calibri" pitchFamily="34" charset="0"/>
              </a:rPr>
            </a:br>
            <a:r>
              <a:rPr lang="pl-PL" sz="4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j-lt"/>
                <a:cs typeface="Calibri" pitchFamily="34" charset="0"/>
              </a:rPr>
              <a:t>PIŁKA SIATKOWA </a:t>
            </a:r>
          </a:p>
          <a:p>
            <a:pPr marL="0" lvl="0" indent="0" algn="ctr" fontAlgn="auto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pl-PL" sz="28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9BBB59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cs typeface="Calibri" pitchFamily="34" charset="0"/>
              </a:rPr>
              <a:t>Turniej Służb Mundurowych  „Prawo i piłka” </a:t>
            </a:r>
            <a:br>
              <a:rPr lang="pl-PL" sz="28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9BBB59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cs typeface="Calibri" pitchFamily="34" charset="0"/>
              </a:rPr>
            </a:br>
            <a:r>
              <a:rPr lang="pl-PL" sz="28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9BBB59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cs typeface="Calibri" pitchFamily="34" charset="0"/>
              </a:rPr>
              <a:t>III miejsce </a:t>
            </a:r>
            <a:endParaRPr lang="pl-PL" sz="2800" b="1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9BBB59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cs typeface="Calibri" pitchFamily="34" charset="0"/>
            </a:endParaRPr>
          </a:p>
          <a:p>
            <a:pPr marL="0" indent="0" algn="ctr">
              <a:buNone/>
            </a:pPr>
            <a:endParaRPr lang="pl-PL" sz="4000" b="1" kern="1200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+mj-lt"/>
              <a:cs typeface="Calibri" pitchFamily="34" charset="0"/>
            </a:endParaRPr>
          </a:p>
          <a:p>
            <a:pPr marL="0" indent="0">
              <a:buFontTx/>
              <a:buNone/>
            </a:pPr>
            <a:endParaRPr lang="pl-PL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pl-PL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1746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logo psp duze"/>
          <p:cNvPicPr/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70" b="98326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772265" cy="97160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rostokąt 1"/>
          <p:cNvSpPr/>
          <p:nvPr/>
        </p:nvSpPr>
        <p:spPr>
          <a:xfrm>
            <a:off x="251520" y="1506571"/>
            <a:ext cx="8640960" cy="3290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l-PL" sz="1400" dirty="0">
                <a:solidFill>
                  <a:schemeClr val="bg1"/>
                </a:solidFill>
              </a:rPr>
              <a:t>Zwiększenie ilości etatów w Jednostce Ratowniczo-Gaśniczej Państwowej Straży Pożarnej w Chrzanowie o 6-8 etatów celem zapewnienia minimalnego stanu zmiany służbowej w ilości 13 strażaków na </a:t>
            </a:r>
            <a:r>
              <a:rPr lang="pl-PL" sz="1400" dirty="0" smtClean="0">
                <a:solidFill>
                  <a:schemeClr val="bg1"/>
                </a:solidFill>
              </a:rPr>
              <a:t>służbie. </a:t>
            </a:r>
          </a:p>
          <a:p>
            <a:pPr marL="285750" lvl="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l-PL" sz="1400" dirty="0" smtClean="0">
                <a:solidFill>
                  <a:schemeClr val="bg1"/>
                </a:solidFill>
              </a:rPr>
              <a:t>Sukcesywna </a:t>
            </a:r>
            <a:r>
              <a:rPr lang="pl-PL" sz="1400" dirty="0">
                <a:solidFill>
                  <a:schemeClr val="bg1"/>
                </a:solidFill>
              </a:rPr>
              <a:t>rozbudowa bazy teleinformatycznej w zakresie monitoringu pożarowego obiektów ma niewątpliwy wpływ na wczesne wykrycie zagrożenia, a tym samym na skuteczność i powodzenie działań ratowniczych. Zasadnym jest dalsza rozbudowa tego systemu. </a:t>
            </a:r>
          </a:p>
          <a:p>
            <a:pPr marL="285750" lvl="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l-PL" sz="1400" dirty="0">
                <a:solidFill>
                  <a:schemeClr val="bg1"/>
                </a:solidFill>
              </a:rPr>
              <a:t>Kontynuacji wymagają podjęte w 2009 roku działania związane z wyznaczeniem tras transportu drogowego materiałów niebezpiecznych. </a:t>
            </a:r>
          </a:p>
          <a:p>
            <a:pPr marL="285750" lvl="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l-PL" sz="1400" dirty="0">
                <a:solidFill>
                  <a:schemeClr val="bg1"/>
                </a:solidFill>
              </a:rPr>
              <a:t>W celu lepszego skoordynowania pracy należy kontynuować organizowanie gier sztabowych i ćwiczeń dla służb i instytucji dbających o bezpieczeństwo w powiecie. </a:t>
            </a: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endParaRPr lang="pl-PL" sz="1400" dirty="0">
              <a:solidFill>
                <a:schemeClr val="bg1"/>
              </a:solidFill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l-PL" sz="4000" dirty="0" smtClean="0">
                <a:solidFill>
                  <a:schemeClr val="bg1"/>
                </a:solidFill>
              </a:rPr>
              <a:t>WNIOSKI</a:t>
            </a:r>
            <a:endParaRPr lang="fr-CA" sz="4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63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logo psp duze"/>
          <p:cNvPicPr/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70" b="98326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772265" cy="97160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rostokąt 1"/>
          <p:cNvSpPr/>
          <p:nvPr/>
        </p:nvSpPr>
        <p:spPr>
          <a:xfrm>
            <a:off x="251520" y="1412776"/>
            <a:ext cx="8640960" cy="5552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l-PL" sz="1400" dirty="0" smtClean="0">
                <a:solidFill>
                  <a:schemeClr val="bg1"/>
                </a:solidFill>
              </a:rPr>
              <a:t>W </a:t>
            </a:r>
            <a:r>
              <a:rPr lang="pl-PL" sz="1400" dirty="0">
                <a:solidFill>
                  <a:schemeClr val="bg1"/>
                </a:solidFill>
              </a:rPr>
              <a:t>przypadku działań prowadzonych w warunkach zimowych należy zapewnić bezwarunkowy udział, poprzez służby Burmistrza/Wójta, Starosty sprzętu utrzymania zimowego dróg, zapewniające bezpieczny dojazd sił ratowniczych do zdarzeń. </a:t>
            </a:r>
          </a:p>
          <a:p>
            <a:pPr marL="285750" lvl="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l-PL" sz="1400" dirty="0">
                <a:solidFill>
                  <a:schemeClr val="bg1"/>
                </a:solidFill>
              </a:rPr>
              <a:t>Należy dokonać weryfikacji (Główny Konserwator Zabytków) obiektów zabytkowych na terenie Powiatu Chrzanowskiego, dla których wymagane są dodatkowe zabezpieczenia przeciwpożarowe.</a:t>
            </a:r>
          </a:p>
          <a:p>
            <a:pPr marL="285750" lvl="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l-PL" sz="1400" dirty="0">
                <a:solidFill>
                  <a:schemeClr val="bg1"/>
                </a:solidFill>
              </a:rPr>
              <a:t>Należy rozważyć zakup urządzeń gaśniczych typu „</a:t>
            </a:r>
            <a:r>
              <a:rPr lang="pl-PL" sz="1400" dirty="0" err="1">
                <a:solidFill>
                  <a:schemeClr val="bg1"/>
                </a:solidFill>
              </a:rPr>
              <a:t>Cobra</a:t>
            </a:r>
            <a:r>
              <a:rPr lang="pl-PL" sz="1400" dirty="0">
                <a:solidFill>
                  <a:schemeClr val="bg1"/>
                </a:solidFill>
              </a:rPr>
              <a:t> ”, umożliwiających szybsze wykonanie otworów do zamkniętych pomieszczeń, przestrzeni oraz wprowadzenia </a:t>
            </a:r>
            <a:r>
              <a:rPr lang="pl-PL" sz="1400" dirty="0" smtClean="0">
                <a:solidFill>
                  <a:schemeClr val="bg1"/>
                </a:solidFill>
              </a:rPr>
              <a:t>w </a:t>
            </a:r>
            <a:r>
              <a:rPr lang="pl-PL" sz="1400" dirty="0">
                <a:solidFill>
                  <a:schemeClr val="bg1"/>
                </a:solidFill>
              </a:rPr>
              <a:t>sposób bezpieczny prądów gaśniczych pod rozgrzane pokrycie dachowe.</a:t>
            </a:r>
          </a:p>
          <a:p>
            <a:pPr marL="285750" lvl="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l-PL" sz="1400" dirty="0">
                <a:solidFill>
                  <a:schemeClr val="bg1"/>
                </a:solidFill>
              </a:rPr>
              <a:t>Zaostrzyć wymagania prowadzenia dokumentacji techniczno-budowlanej obrazującej cały zakres zastosowanych rozwiązań technicznych i materiałowych w obiektach zabytkowych, aby zawierała rzeczywiste informacje dotyczące warunków techniczno-budowlanych obrazujące wprowadzane zmiany na przestrzeni poszczególnych lat. Pełna dokumentacja techniczna obiektów zabytkowych, nie tylko w zakresie walorów historycznych, jest niezbędna do prawidłowego prowadzenia działań ratowniczo gaśniczych. </a:t>
            </a:r>
          </a:p>
          <a:p>
            <a:pPr marL="285750" lvl="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l-PL" sz="1400" dirty="0">
                <a:solidFill>
                  <a:schemeClr val="bg1"/>
                </a:solidFill>
              </a:rPr>
              <a:t>Wyposażenie przynajmniej jednej jednostki w obrębie powiatu w kamerę termowizyjną pozwalającą na szybszą lokalizację pożarów ukrytych, a także wyposażenie grupy operacyjnej Komendy Powiatowej PSP w Chrzanowie </a:t>
            </a:r>
            <a:r>
              <a:rPr lang="pl-PL" sz="1400" dirty="0" smtClean="0">
                <a:solidFill>
                  <a:schemeClr val="bg1"/>
                </a:solidFill>
              </a:rPr>
              <a:t/>
            </a:r>
            <a:br>
              <a:rPr lang="pl-PL" sz="1400" dirty="0" smtClean="0">
                <a:solidFill>
                  <a:schemeClr val="bg1"/>
                </a:solidFill>
              </a:rPr>
            </a:br>
            <a:r>
              <a:rPr lang="pl-PL" sz="1400" dirty="0" smtClean="0">
                <a:solidFill>
                  <a:schemeClr val="bg1"/>
                </a:solidFill>
              </a:rPr>
              <a:t>w pirometr</a:t>
            </a:r>
            <a:r>
              <a:rPr lang="pl-PL" sz="1400" dirty="0">
                <a:solidFill>
                  <a:schemeClr val="bg1"/>
                </a:solidFill>
              </a:rPr>
              <a:t>. </a:t>
            </a: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endParaRPr lang="pl-PL" sz="1400" dirty="0">
              <a:solidFill>
                <a:schemeClr val="bg1"/>
              </a:solidFill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l-PL" sz="4000" dirty="0" smtClean="0">
                <a:solidFill>
                  <a:schemeClr val="bg1"/>
                </a:solidFill>
              </a:rPr>
              <a:t>WNIOSKI</a:t>
            </a:r>
            <a:endParaRPr lang="fr-CA" sz="4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18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logo psp duze"/>
          <p:cNvPicPr/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70" b="98326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772265" cy="97160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rostokąt 1"/>
          <p:cNvSpPr/>
          <p:nvPr/>
        </p:nvSpPr>
        <p:spPr>
          <a:xfrm>
            <a:off x="251520" y="1412776"/>
            <a:ext cx="8640960" cy="5229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lnSpc>
                <a:spcPct val="150000"/>
              </a:lnSpc>
              <a:buFont typeface="Arial" pitchFamily="34" charset="0"/>
              <a:buChar char="•"/>
            </a:pPr>
            <a:r>
              <a:rPr lang="pl-PL" sz="1400" dirty="0">
                <a:solidFill>
                  <a:schemeClr val="bg1"/>
                </a:solidFill>
              </a:rPr>
              <a:t>Doposażyć jednostki OSP w brakujące aparaty ODO. Każda jednostka OSP powinna posiadać na wyposażeniu 4 szt. kompletnych aparatów ODO wraz z czujnikami bezruchu</a:t>
            </a:r>
            <a:r>
              <a:rPr lang="pl-PL" sz="1400" dirty="0" smtClean="0">
                <a:solidFill>
                  <a:schemeClr val="bg1"/>
                </a:solidFill>
              </a:rPr>
              <a:t>. </a:t>
            </a:r>
            <a:endParaRPr lang="pl-PL" sz="1400" dirty="0">
              <a:solidFill>
                <a:schemeClr val="bg1"/>
              </a:solidFill>
            </a:endParaRPr>
          </a:p>
          <a:p>
            <a:pPr marL="171450" lvl="0" indent="-171450">
              <a:lnSpc>
                <a:spcPct val="150000"/>
              </a:lnSpc>
              <a:buFont typeface="Arial" pitchFamily="34" charset="0"/>
              <a:buChar char="•"/>
            </a:pPr>
            <a:r>
              <a:rPr lang="pl-PL" sz="1400" dirty="0">
                <a:solidFill>
                  <a:schemeClr val="bg1"/>
                </a:solidFill>
              </a:rPr>
              <a:t>Doposażyć jednostki KSRG (w przypadku braku) w jedną motopompę pożarniczą i po dwie motopompy szlamowe dla OSP z KSRG i spoza KSRG.  </a:t>
            </a:r>
          </a:p>
          <a:p>
            <a:pPr marL="171450" lvl="0" indent="-171450">
              <a:lnSpc>
                <a:spcPct val="150000"/>
              </a:lnSpc>
              <a:buFont typeface="Arial" pitchFamily="34" charset="0"/>
              <a:buChar char="•"/>
            </a:pPr>
            <a:r>
              <a:rPr lang="pl-PL" sz="1400" dirty="0">
                <a:solidFill>
                  <a:schemeClr val="bg1"/>
                </a:solidFill>
              </a:rPr>
              <a:t>Zorganizować szkolenie z zakresu kwalifikowanej pierwszej pomocy dla druhów OSP biorących bezpośredni udział w działaniach ratowniczych</a:t>
            </a:r>
            <a:r>
              <a:rPr lang="pl-PL" sz="1400" dirty="0" smtClean="0">
                <a:solidFill>
                  <a:schemeClr val="bg1"/>
                </a:solidFill>
              </a:rPr>
              <a:t>. </a:t>
            </a:r>
            <a:endParaRPr lang="pl-PL" sz="1400" dirty="0">
              <a:solidFill>
                <a:schemeClr val="bg1"/>
              </a:solidFill>
            </a:endParaRPr>
          </a:p>
          <a:p>
            <a:pPr marL="171450" lvl="0" indent="-171450">
              <a:lnSpc>
                <a:spcPct val="150000"/>
              </a:lnSpc>
              <a:buFont typeface="Arial" pitchFamily="34" charset="0"/>
              <a:buChar char="•"/>
            </a:pPr>
            <a:r>
              <a:rPr lang="pl-PL" sz="1400" dirty="0">
                <a:solidFill>
                  <a:schemeClr val="bg1"/>
                </a:solidFill>
              </a:rPr>
              <a:t>Doposażyć jednostki OSP w brakujące zestawy R-1. Każda jednostka OSP powinna posiadać jeden taki zestaw. </a:t>
            </a:r>
          </a:p>
          <a:p>
            <a:pPr marL="171450" lvl="0" indent="-171450">
              <a:lnSpc>
                <a:spcPct val="150000"/>
              </a:lnSpc>
              <a:buFont typeface="Arial" pitchFamily="34" charset="0"/>
              <a:buChar char="•"/>
            </a:pPr>
            <a:r>
              <a:rPr lang="pl-PL" sz="1400" dirty="0">
                <a:solidFill>
                  <a:schemeClr val="bg1"/>
                </a:solidFill>
              </a:rPr>
              <a:t>Doposażyć jednostki OSP Babice, Mętków oraz Jankowice w system zdalnego alarmowania. Jednostki te jako jedyne w Powiecie Chrzanowskim nie posiadają </a:t>
            </a:r>
            <a:r>
              <a:rPr lang="pl-PL" sz="1400" dirty="0" smtClean="0">
                <a:solidFill>
                  <a:schemeClr val="bg1"/>
                </a:solidFill>
              </a:rPr>
              <a:t>w/w </a:t>
            </a:r>
            <a:r>
              <a:rPr lang="pl-PL" sz="1400" dirty="0">
                <a:solidFill>
                  <a:schemeClr val="bg1"/>
                </a:solidFill>
              </a:rPr>
              <a:t>systemu, co powoduje trudności z dysponowanie i alarmowaniem do zdarzeń.</a:t>
            </a:r>
          </a:p>
          <a:p>
            <a:pPr marL="171450" lvl="0" indent="-171450">
              <a:lnSpc>
                <a:spcPct val="150000"/>
              </a:lnSpc>
              <a:buFont typeface="Arial" pitchFamily="34" charset="0"/>
              <a:buChar char="•"/>
            </a:pPr>
            <a:r>
              <a:rPr lang="pl-PL" sz="1400" dirty="0">
                <a:solidFill>
                  <a:schemeClr val="bg1"/>
                </a:solidFill>
              </a:rPr>
              <a:t>W celu poprawy stanu zabezpieczenia operacyjnego w zakresie ratownictwa technicznego konieczne jest wyposażenie w sprzęt do ratownictwa technicznego jednostek:</a:t>
            </a:r>
          </a:p>
          <a:p>
            <a:pPr marL="628650" lvl="1" indent="-171450">
              <a:lnSpc>
                <a:spcPct val="150000"/>
              </a:lnSpc>
              <a:buFont typeface="Arial" pitchFamily="34" charset="0"/>
              <a:buChar char="•"/>
            </a:pPr>
            <a:r>
              <a:rPr lang="pl-PL" sz="1400" dirty="0">
                <a:solidFill>
                  <a:schemeClr val="bg1"/>
                </a:solidFill>
              </a:rPr>
              <a:t>OSP Libiąż lub Moczydło w gminie Libiąż,</a:t>
            </a:r>
          </a:p>
          <a:p>
            <a:pPr marL="628650" lvl="1" indent="-171450">
              <a:lnSpc>
                <a:spcPct val="150000"/>
              </a:lnSpc>
              <a:buFont typeface="Arial" pitchFamily="34" charset="0"/>
              <a:buChar char="•"/>
            </a:pPr>
            <a:r>
              <a:rPr lang="pl-PL" sz="1400" dirty="0">
                <a:solidFill>
                  <a:schemeClr val="bg1"/>
                </a:solidFill>
              </a:rPr>
              <a:t>OSP Zagórze lub OSP Jankowice w gminie Babice,</a:t>
            </a:r>
          </a:p>
          <a:p>
            <a:pPr marL="628650" lvl="1" indent="-171450">
              <a:lnSpc>
                <a:spcPct val="150000"/>
              </a:lnSpc>
              <a:buFont typeface="Arial" pitchFamily="34" charset="0"/>
              <a:buChar char="•"/>
            </a:pPr>
            <a:r>
              <a:rPr lang="pl-PL" sz="1400" dirty="0">
                <a:solidFill>
                  <a:schemeClr val="bg1"/>
                </a:solidFill>
              </a:rPr>
              <a:t>OSP Brodła w gminie Alwernia,</a:t>
            </a:r>
          </a:p>
          <a:p>
            <a:pPr marL="628650" lvl="1" indent="-171450">
              <a:lnSpc>
                <a:spcPct val="150000"/>
              </a:lnSpc>
              <a:buFont typeface="Arial" pitchFamily="34" charset="0"/>
              <a:buChar char="•"/>
            </a:pPr>
            <a:r>
              <a:rPr lang="pl-PL" sz="1400" dirty="0">
                <a:solidFill>
                  <a:schemeClr val="bg1"/>
                </a:solidFill>
              </a:rPr>
              <a:t>OSP Dulowa w gminie Trzebinia</a:t>
            </a:r>
            <a:r>
              <a:rPr lang="pl-PL" sz="1400" dirty="0" smtClean="0">
                <a:solidFill>
                  <a:schemeClr val="bg1"/>
                </a:solidFill>
              </a:rPr>
              <a:t>.</a:t>
            </a:r>
            <a:endParaRPr lang="pl-PL" sz="1400" dirty="0">
              <a:solidFill>
                <a:schemeClr val="bg1"/>
              </a:solidFill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l-PL" sz="4000" dirty="0" smtClean="0">
                <a:solidFill>
                  <a:schemeClr val="bg1"/>
                </a:solidFill>
              </a:rPr>
              <a:t>WNIOSKI</a:t>
            </a:r>
            <a:endParaRPr lang="fr-CA" sz="4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40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logo psp duze"/>
          <p:cNvPicPr/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70" b="98326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772265" cy="97160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rostokąt 1"/>
          <p:cNvSpPr/>
          <p:nvPr/>
        </p:nvSpPr>
        <p:spPr>
          <a:xfrm>
            <a:off x="251520" y="1412776"/>
            <a:ext cx="8640960" cy="3290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lnSpc>
                <a:spcPct val="150000"/>
              </a:lnSpc>
              <a:buFont typeface="Arial" pitchFamily="34" charset="0"/>
              <a:buChar char="•"/>
            </a:pPr>
            <a:r>
              <a:rPr lang="pl-PL" sz="1400" dirty="0" smtClean="0">
                <a:solidFill>
                  <a:schemeClr val="bg1"/>
                </a:solidFill>
              </a:rPr>
              <a:t>Z </a:t>
            </a:r>
            <a:r>
              <a:rPr lang="pl-PL" sz="1400" dirty="0">
                <a:solidFill>
                  <a:schemeClr val="bg1"/>
                </a:solidFill>
              </a:rPr>
              <a:t>uwagi na przepływającą przez Powiat Chrzanowski Wisłę, zasadnym wydaje się wyposażenie wybranej jednostki OSP mającej swoją siedzibę w rejonie Wisły, w łódź </a:t>
            </a:r>
            <a:r>
              <a:rPr lang="pl-PL" sz="1400" dirty="0" smtClean="0">
                <a:solidFill>
                  <a:schemeClr val="bg1"/>
                </a:solidFill>
              </a:rPr>
              <a:t>z </a:t>
            </a:r>
            <a:r>
              <a:rPr lang="pl-PL" sz="1400" dirty="0">
                <a:solidFill>
                  <a:schemeClr val="bg1"/>
                </a:solidFill>
              </a:rPr>
              <a:t>silnikiem spalinowym oraz przeszkolenie druhów tej jednostki w zakresie </a:t>
            </a:r>
            <a:r>
              <a:rPr lang="pl-PL" sz="1400" dirty="0" err="1">
                <a:solidFill>
                  <a:schemeClr val="bg1"/>
                </a:solidFill>
              </a:rPr>
              <a:t>stermotorzystów</a:t>
            </a:r>
            <a:r>
              <a:rPr lang="pl-PL" sz="1400" dirty="0">
                <a:solidFill>
                  <a:schemeClr val="bg1"/>
                </a:solidFill>
              </a:rPr>
              <a:t>.</a:t>
            </a:r>
          </a:p>
          <a:p>
            <a:pPr marL="171450" lvl="0" indent="-171450">
              <a:lnSpc>
                <a:spcPct val="150000"/>
              </a:lnSpc>
              <a:buFont typeface="Arial" pitchFamily="34" charset="0"/>
              <a:buChar char="•"/>
            </a:pPr>
            <a:r>
              <a:rPr lang="pl-PL" sz="1400" dirty="0">
                <a:solidFill>
                  <a:schemeClr val="bg1"/>
                </a:solidFill>
              </a:rPr>
              <a:t>Należy wyposażyć (w przypadku braku) każdą jednostkę OSP w dwa komplety szelek bezpieczeństwa i linek ratowniczych w każdej OSP.</a:t>
            </a:r>
          </a:p>
          <a:p>
            <a:pPr marL="171450" lvl="0" indent="-171450">
              <a:lnSpc>
                <a:spcPct val="150000"/>
              </a:lnSpc>
              <a:buFont typeface="Arial" pitchFamily="34" charset="0"/>
              <a:buChar char="•"/>
            </a:pPr>
            <a:r>
              <a:rPr lang="pl-PL" sz="1400" dirty="0">
                <a:solidFill>
                  <a:schemeClr val="bg1"/>
                </a:solidFill>
              </a:rPr>
              <a:t>Należy wyposażyć (w przypadku braku) jednostki OSP z KSRG w drabiny wysuwne 10 metrowe i drabiny przystawne (3 przęsła) oraz jednostki OSP spoza KSRG w drabiny nasadkowe (3 przęsła). Należy doposażyć JRG w 4 komplety lekkich ubrań ochrony przeciwchemicznej. </a:t>
            </a:r>
          </a:p>
          <a:p>
            <a:pPr marL="171450" lvl="0" indent="-171450">
              <a:lnSpc>
                <a:spcPct val="150000"/>
              </a:lnSpc>
              <a:buFont typeface="Arial" pitchFamily="34" charset="0"/>
              <a:buChar char="•"/>
            </a:pPr>
            <a:r>
              <a:rPr lang="pl-PL" sz="1400" dirty="0">
                <a:solidFill>
                  <a:schemeClr val="bg1"/>
                </a:solidFill>
              </a:rPr>
              <a:t>W przypadku jednostek OSP z KSRG koniecznym jest zakup urządzeń kontrolno-pomiarowych (CO, H</a:t>
            </a:r>
            <a:r>
              <a:rPr lang="pl-PL" sz="1400" baseline="-25000" dirty="0">
                <a:solidFill>
                  <a:schemeClr val="bg1"/>
                </a:solidFill>
              </a:rPr>
              <a:t>2</a:t>
            </a:r>
            <a:r>
              <a:rPr lang="pl-PL" sz="1400" dirty="0">
                <a:solidFill>
                  <a:schemeClr val="bg1"/>
                </a:solidFill>
              </a:rPr>
              <a:t>S, LEL, O</a:t>
            </a:r>
            <a:r>
              <a:rPr lang="pl-PL" sz="1400" baseline="-25000" dirty="0">
                <a:solidFill>
                  <a:schemeClr val="bg1"/>
                </a:solidFill>
              </a:rPr>
              <a:t>2</a:t>
            </a:r>
            <a:r>
              <a:rPr lang="pl-PL" sz="1400" dirty="0">
                <a:solidFill>
                  <a:schemeClr val="bg1"/>
                </a:solidFill>
              </a:rPr>
              <a:t>) i wyposażenie jednej jednostki w gminie. </a:t>
            </a: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l-PL" sz="4000" dirty="0" smtClean="0">
                <a:solidFill>
                  <a:schemeClr val="bg1"/>
                </a:solidFill>
              </a:rPr>
              <a:t>WNIOSKI</a:t>
            </a:r>
            <a:endParaRPr lang="fr-CA" sz="4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63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 smtClean="0">
                <a:solidFill>
                  <a:schemeClr val="bg1"/>
                </a:solidFill>
              </a:rPr>
              <a:t>SIEĆ JEDNOSTEK </a:t>
            </a:r>
            <a:endParaRPr lang="fr-CA" sz="4000" dirty="0" smtClean="0">
              <a:solidFill>
                <a:schemeClr val="bg1"/>
              </a:solidFill>
            </a:endParaRPr>
          </a:p>
        </p:txBody>
      </p:sp>
      <p:pic>
        <p:nvPicPr>
          <p:cNvPr id="7" name="Obraz 6" descr="logo psp duze"/>
          <p:cNvPicPr/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70" b="98326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772265" cy="971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18" name="Picture 2" descr="H:\Wydział operacyjny\Operacyjna\Analiza zabezpieczenia operacyjnego\Nowy folder\Zal.3_Ratownictwo techniczne_mapa czasu dojazdu do 15 min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1304259"/>
            <a:ext cx="5904656" cy="544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aśnienie liniowe 2 (obramowanie i kreska) 1"/>
          <p:cNvSpPr/>
          <p:nvPr/>
        </p:nvSpPr>
        <p:spPr>
          <a:xfrm>
            <a:off x="8028384" y="5211651"/>
            <a:ext cx="936104" cy="468052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48983"/>
              <a:gd name="adj6" fmla="val -124865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900" b="1" dirty="0" smtClean="0">
                <a:solidFill>
                  <a:schemeClr val="tx2">
                    <a:lumMod val="50000"/>
                  </a:schemeClr>
                </a:solidFill>
              </a:rPr>
              <a:t>Ratownictwo techniczne</a:t>
            </a:r>
            <a:endParaRPr lang="pl-PL" sz="9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Objaśnienie liniowe 2 (obramowanie i kreska) 7"/>
          <p:cNvSpPr/>
          <p:nvPr/>
        </p:nvSpPr>
        <p:spPr>
          <a:xfrm>
            <a:off x="8027725" y="4617132"/>
            <a:ext cx="936104" cy="468052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90209"/>
              <a:gd name="adj6" fmla="val -360242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900" b="1" dirty="0" smtClean="0">
                <a:solidFill>
                  <a:schemeClr val="tx2">
                    <a:lumMod val="50000"/>
                  </a:schemeClr>
                </a:solidFill>
              </a:rPr>
              <a:t>Ratownictwo techniczne</a:t>
            </a:r>
            <a:endParaRPr lang="pl-PL" sz="9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Objaśnienie liniowe 2 (obramowanie i kreska) 8"/>
          <p:cNvSpPr/>
          <p:nvPr/>
        </p:nvSpPr>
        <p:spPr>
          <a:xfrm flipH="1">
            <a:off x="287813" y="3588147"/>
            <a:ext cx="1008112" cy="468052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93124"/>
              <a:gd name="adj6" fmla="val -104034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900" b="1" dirty="0" smtClean="0">
                <a:solidFill>
                  <a:schemeClr val="tx2">
                    <a:lumMod val="50000"/>
                  </a:schemeClr>
                </a:solidFill>
              </a:rPr>
              <a:t>Ratownictwo techniczne</a:t>
            </a:r>
            <a:endParaRPr lang="pl-PL" sz="9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" name="Objaśnienie liniowe 2 (obramowanie i kreska) 9"/>
          <p:cNvSpPr/>
          <p:nvPr/>
        </p:nvSpPr>
        <p:spPr>
          <a:xfrm>
            <a:off x="8027725" y="4041068"/>
            <a:ext cx="936104" cy="468052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33469"/>
              <a:gd name="adj6" fmla="val -215485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900" b="1" dirty="0" smtClean="0">
                <a:solidFill>
                  <a:schemeClr val="tx2">
                    <a:lumMod val="50000"/>
                  </a:schemeClr>
                </a:solidFill>
              </a:rPr>
              <a:t>Ratownictwo techniczne</a:t>
            </a:r>
            <a:endParaRPr lang="pl-PL" sz="9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64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 smtClean="0">
                <a:solidFill>
                  <a:schemeClr val="bg1"/>
                </a:solidFill>
              </a:rPr>
              <a:t>SIEĆ JEDNOSTEK - WYPOSAŻENIE</a:t>
            </a:r>
            <a:endParaRPr lang="fr-CA" sz="4000" dirty="0" smtClean="0">
              <a:solidFill>
                <a:schemeClr val="bg1"/>
              </a:solidFill>
            </a:endParaRPr>
          </a:p>
        </p:txBody>
      </p:sp>
      <p:pic>
        <p:nvPicPr>
          <p:cNvPr id="7" name="Obraz 6" descr="logo psp duze"/>
          <p:cNvPicPr/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70" b="98326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772265" cy="971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01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8" y="4869160"/>
            <a:ext cx="2479745" cy="1872208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5856" y="4609931"/>
            <a:ext cx="2376264" cy="205942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0" b="100000" l="0" r="98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6395" y="2338908"/>
            <a:ext cx="4762500" cy="476250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40" b="89703" l="3817" r="955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265" y="2923773"/>
            <a:ext cx="2160348" cy="1441331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298" b="89685" l="2800" r="94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832" y="2847007"/>
            <a:ext cx="2381251" cy="1662113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323528" y="1412776"/>
            <a:ext cx="8352928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</a:rPr>
              <a:t>Gaszenie </a:t>
            </a:r>
            <a:r>
              <a:rPr lang="pl-PL" dirty="0">
                <a:solidFill>
                  <a:schemeClr val="bg1"/>
                </a:solidFill>
              </a:rPr>
              <a:t>pożarów, w tym pożarów wewnętrznych,</a:t>
            </a:r>
          </a:p>
          <a:p>
            <a:pPr marL="285750" lvl="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</a:rPr>
              <a:t>Ratownictwo </a:t>
            </a:r>
            <a:r>
              <a:rPr lang="pl-PL" dirty="0">
                <a:solidFill>
                  <a:schemeClr val="bg1"/>
                </a:solidFill>
              </a:rPr>
              <a:t>techniczne (szczególnie w komunikacji drogowej),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</a:rPr>
              <a:t>Udzielanie </a:t>
            </a:r>
            <a:r>
              <a:rPr lang="pl-PL" dirty="0">
                <a:solidFill>
                  <a:schemeClr val="bg1"/>
                </a:solidFill>
              </a:rPr>
              <a:t>kwalifikowanej pierwszej </a:t>
            </a:r>
            <a:r>
              <a:rPr lang="pl-PL" dirty="0" smtClean="0">
                <a:solidFill>
                  <a:schemeClr val="bg1"/>
                </a:solidFill>
              </a:rPr>
              <a:t>pomocy.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09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logo psp duze"/>
          <p:cNvPicPr/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70" b="98326" l="0" r="100000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772265" cy="97160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rostokąt 5"/>
          <p:cNvSpPr/>
          <p:nvPr/>
        </p:nvSpPr>
        <p:spPr>
          <a:xfrm>
            <a:off x="178977" y="2852936"/>
            <a:ext cx="8640960" cy="132343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GOTOWOŚĆ BOJOWA </a:t>
            </a:r>
          </a:p>
          <a:p>
            <a:pPr algn="ctr"/>
            <a:r>
              <a:rPr lang="pl-PL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wyszkolenie </a:t>
            </a:r>
          </a:p>
        </p:txBody>
      </p:sp>
    </p:spTree>
    <p:extLst>
      <p:ext uri="{BB962C8B-B14F-4D97-AF65-F5344CB8AC3E}">
        <p14:creationId xmlns:p14="http://schemas.microsoft.com/office/powerpoint/2010/main" val="335699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zecha">
  <a:themeElements>
    <a:clrScheme name="Strzecha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Średni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trzecha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021TGp_bizmedical_light_v2">
  <a:themeElements>
    <a:clrScheme name="Default Design 1">
      <a:dk1>
        <a:srgbClr val="000066"/>
      </a:dk1>
      <a:lt1>
        <a:srgbClr val="FFFFFF"/>
      </a:lt1>
      <a:dk2>
        <a:srgbClr val="FFFFE7"/>
      </a:dk2>
      <a:lt2>
        <a:srgbClr val="DDDDDD"/>
      </a:lt2>
      <a:accent1>
        <a:srgbClr val="B2B2B2"/>
      </a:accent1>
      <a:accent2>
        <a:srgbClr val="FF9933"/>
      </a:accent2>
      <a:accent3>
        <a:srgbClr val="FFFFFF"/>
      </a:accent3>
      <a:accent4>
        <a:srgbClr val="000056"/>
      </a:accent4>
      <a:accent5>
        <a:srgbClr val="D5D5D5"/>
      </a:accent5>
      <a:accent6>
        <a:srgbClr val="E78A2D"/>
      </a:accent6>
      <a:hlink>
        <a:srgbClr val="6A9EB0"/>
      </a:hlink>
      <a:folHlink>
        <a:srgbClr val="336699"/>
      </a:folHlink>
    </a:clrScheme>
    <a:fontScheme name="Default Design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66"/>
        </a:dk1>
        <a:lt1>
          <a:srgbClr val="FFFFFF"/>
        </a:lt1>
        <a:dk2>
          <a:srgbClr val="FFFFE7"/>
        </a:dk2>
        <a:lt2>
          <a:srgbClr val="DDDDDD"/>
        </a:lt2>
        <a:accent1>
          <a:srgbClr val="B2B2B2"/>
        </a:accent1>
        <a:accent2>
          <a:srgbClr val="FF9933"/>
        </a:accent2>
        <a:accent3>
          <a:srgbClr val="FFFFFF"/>
        </a:accent3>
        <a:accent4>
          <a:srgbClr val="000056"/>
        </a:accent4>
        <a:accent5>
          <a:srgbClr val="D5D5D5"/>
        </a:accent5>
        <a:accent6>
          <a:srgbClr val="E78A2D"/>
        </a:accent6>
        <a:hlink>
          <a:srgbClr val="6A9EB0"/>
        </a:hlink>
        <a:folHlink>
          <a:srgbClr val="33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66"/>
        </a:dk1>
        <a:lt1>
          <a:srgbClr val="FFFFFF"/>
        </a:lt1>
        <a:dk2>
          <a:srgbClr val="FFFFFF"/>
        </a:dk2>
        <a:lt2>
          <a:srgbClr val="B2B2B2"/>
        </a:lt2>
        <a:accent1>
          <a:srgbClr val="C0D070"/>
        </a:accent1>
        <a:accent2>
          <a:srgbClr val="0099CC"/>
        </a:accent2>
        <a:accent3>
          <a:srgbClr val="FFFFFF"/>
        </a:accent3>
        <a:accent4>
          <a:srgbClr val="000056"/>
        </a:accent4>
        <a:accent5>
          <a:srgbClr val="DCE4BB"/>
        </a:accent5>
        <a:accent6>
          <a:srgbClr val="008AB9"/>
        </a:accent6>
        <a:hlink>
          <a:srgbClr val="CA9938"/>
        </a:hlink>
        <a:folHlink>
          <a:srgbClr val="166A8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66"/>
        </a:dk1>
        <a:lt1>
          <a:srgbClr val="FFFFFF"/>
        </a:lt1>
        <a:dk2>
          <a:srgbClr val="FFFFE7"/>
        </a:dk2>
        <a:lt2>
          <a:srgbClr val="B2B2B2"/>
        </a:lt2>
        <a:accent1>
          <a:srgbClr val="6D77BF"/>
        </a:accent1>
        <a:accent2>
          <a:srgbClr val="FF9966"/>
        </a:accent2>
        <a:accent3>
          <a:srgbClr val="FFFFFF"/>
        </a:accent3>
        <a:accent4>
          <a:srgbClr val="000056"/>
        </a:accent4>
        <a:accent5>
          <a:srgbClr val="BABDDC"/>
        </a:accent5>
        <a:accent6>
          <a:srgbClr val="E78A5C"/>
        </a:accent6>
        <a:hlink>
          <a:srgbClr val="A959A1"/>
        </a:hlink>
        <a:folHlink>
          <a:srgbClr val="3AABC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38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1552</TotalTime>
  <Words>1066</Words>
  <Application>Microsoft Office PowerPoint</Application>
  <PresentationFormat>Pokaz na ekranie (4:3)</PresentationFormat>
  <Paragraphs>305</Paragraphs>
  <Slides>69</Slides>
  <Notes>1</Notes>
  <HiddenSlides>0</HiddenSlides>
  <MMClips>0</MMClips>
  <ScaleCrop>false</ScaleCrop>
  <HeadingPairs>
    <vt:vector size="6" baseType="variant">
      <vt:variant>
        <vt:lpstr>Motyw</vt:lpstr>
      </vt:variant>
      <vt:variant>
        <vt:i4>3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69</vt:i4>
      </vt:variant>
    </vt:vector>
  </HeadingPairs>
  <TitlesOfParts>
    <vt:vector size="73" baseType="lpstr">
      <vt:lpstr>Strzecha</vt:lpstr>
      <vt:lpstr>021TGp_bizmedical_light_v2</vt:lpstr>
      <vt:lpstr>138</vt:lpstr>
      <vt:lpstr>Image</vt:lpstr>
      <vt:lpstr>Prezentacja programu PowerPoint</vt:lpstr>
      <vt:lpstr>Prezentacja programu PowerPoint</vt:lpstr>
      <vt:lpstr>ZAGROŻENIA </vt:lpstr>
      <vt:lpstr>ZAGROŻENIA </vt:lpstr>
      <vt:lpstr>SIEĆ JEDNOSTEK </vt:lpstr>
      <vt:lpstr>SIEĆ JEDNOSTEK - ZAŁOŻENIA</vt:lpstr>
      <vt:lpstr>SIEĆ JEDNOSTEK </vt:lpstr>
      <vt:lpstr>SIEĆ JEDNOSTEK - WYPOSAŻENIE</vt:lpstr>
      <vt:lpstr>Prezentacja programu PowerPoint</vt:lpstr>
      <vt:lpstr>SZKOLENIA DLA OSP</vt:lpstr>
      <vt:lpstr>Prezentacja programu PowerPoint</vt:lpstr>
      <vt:lpstr>Prezentacja programu PowerPoint</vt:lpstr>
      <vt:lpstr>Prezentacja programu PowerPoint</vt:lpstr>
      <vt:lpstr>Prezentacja programu PowerPoint</vt:lpstr>
      <vt:lpstr>PLANOWANIE OPERACYJNE </vt:lpstr>
      <vt:lpstr>Prezentacja programu PowerPoint</vt:lpstr>
      <vt:lpstr>STATYSTYKA Zdarzenia w latach 2000 - 2011</vt:lpstr>
      <vt:lpstr>STATYSTYKA Pożary i Mz w latach 2000 - 2011</vt:lpstr>
      <vt:lpstr>STATYSTYKA Pożary i Mz w rozbiciu na miesiące w 2011 roku</vt:lpstr>
      <vt:lpstr>PRZYCZYNY POŻARÓW</vt:lpstr>
      <vt:lpstr>PRZYCZYNY MZ</vt:lpstr>
      <vt:lpstr>STATYSTYKA Wartość mienia uratowanego i strat w 2011 roku </vt:lpstr>
      <vt:lpstr>Prezentacja programu PowerPoint</vt:lpstr>
      <vt:lpstr>CZYNNOŚCI KONTROLNO-ROZPOZNAWCZE </vt:lpstr>
      <vt:lpstr>NIEPRAWIDŁOWOŚCI PODCZAS KONTROLI </vt:lpstr>
      <vt:lpstr>DECYZJE ADMINISTRACYJNE </vt:lpstr>
      <vt:lpstr>Prezentacja programu PowerPoint</vt:lpstr>
      <vt:lpstr>DZIAŁANIA RATOWNICZE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DZIAŁANIA RATOWNICZE</vt:lpstr>
      <vt:lpstr>Prezentacja programu PowerPoint</vt:lpstr>
      <vt:lpstr>Prezentacja programu PowerPoint</vt:lpstr>
      <vt:lpstr>DZIAŁANIA RATOWNICZE</vt:lpstr>
      <vt:lpstr>Prezentacja programu PowerPoint</vt:lpstr>
      <vt:lpstr>Prezentacja programu PowerPoint</vt:lpstr>
      <vt:lpstr>Prezentacja programu PowerPoint</vt:lpstr>
      <vt:lpstr>Prezentacja programu PowerPoint</vt:lpstr>
      <vt:lpstr>DZIAŁANIA RATOWNICZE</vt:lpstr>
      <vt:lpstr>Prezentacja programu PowerPoint</vt:lpstr>
      <vt:lpstr>Prezentacja programu PowerPoint</vt:lpstr>
      <vt:lpstr>DZIAŁANIA RATOWNICZE</vt:lpstr>
      <vt:lpstr>Prezentacja programu PowerPoint</vt:lpstr>
      <vt:lpstr>Prezentacja programu PowerPoint</vt:lpstr>
      <vt:lpstr>DZIAŁANIA RATOWNICZE</vt:lpstr>
      <vt:lpstr>Prezentacja programu PowerPoint</vt:lpstr>
      <vt:lpstr>DZIAŁANIA RATOWNICZE</vt:lpstr>
      <vt:lpstr>Prezentacja programu PowerPoint</vt:lpstr>
      <vt:lpstr>Prezentacja programu PowerPoint</vt:lpstr>
      <vt:lpstr>DZIAŁANIA RATOWNICZE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WNIOSKI</vt:lpstr>
      <vt:lpstr>WNIOSKI</vt:lpstr>
      <vt:lpstr>WNIOSKI</vt:lpstr>
      <vt:lpstr>WNIOSKI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W</dc:creator>
  <cp:lastModifiedBy>WOJTEK</cp:lastModifiedBy>
  <cp:revision>157</cp:revision>
  <cp:lastPrinted>2012-02-07T09:56:52Z</cp:lastPrinted>
  <dcterms:created xsi:type="dcterms:W3CDTF">2011-02-16T18:03:06Z</dcterms:created>
  <dcterms:modified xsi:type="dcterms:W3CDTF">2012-02-08T08:19:45Z</dcterms:modified>
</cp:coreProperties>
</file>