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80" r:id="rId2"/>
    <p:sldId id="280" r:id="rId3"/>
    <p:sldId id="320" r:id="rId4"/>
    <p:sldId id="321" r:id="rId5"/>
    <p:sldId id="322" r:id="rId6"/>
    <p:sldId id="323" r:id="rId7"/>
    <p:sldId id="324" r:id="rId8"/>
    <p:sldId id="365" r:id="rId9"/>
    <p:sldId id="455" r:id="rId10"/>
    <p:sldId id="451" r:id="rId11"/>
    <p:sldId id="456" r:id="rId12"/>
    <p:sldId id="332" r:id="rId13"/>
    <p:sldId id="405" r:id="rId14"/>
    <p:sldId id="457" r:id="rId15"/>
    <p:sldId id="426" r:id="rId16"/>
    <p:sldId id="453" r:id="rId17"/>
    <p:sldId id="458" r:id="rId18"/>
    <p:sldId id="434" r:id="rId19"/>
    <p:sldId id="382" r:id="rId20"/>
    <p:sldId id="436" r:id="rId21"/>
    <p:sldId id="334" r:id="rId22"/>
    <p:sldId id="336" r:id="rId23"/>
    <p:sldId id="338" r:id="rId24"/>
    <p:sldId id="417" r:id="rId25"/>
    <p:sldId id="428" r:id="rId26"/>
    <p:sldId id="383" r:id="rId27"/>
    <p:sldId id="443" r:id="rId28"/>
    <p:sldId id="444" r:id="rId29"/>
    <p:sldId id="445" r:id="rId30"/>
    <p:sldId id="446" r:id="rId31"/>
    <p:sldId id="447" r:id="rId32"/>
    <p:sldId id="391" r:id="rId33"/>
    <p:sldId id="392" r:id="rId34"/>
    <p:sldId id="395" r:id="rId35"/>
    <p:sldId id="393" r:id="rId36"/>
    <p:sldId id="394" r:id="rId37"/>
    <p:sldId id="396" r:id="rId38"/>
    <p:sldId id="397" r:id="rId39"/>
    <p:sldId id="398" r:id="rId40"/>
    <p:sldId id="410" r:id="rId41"/>
    <p:sldId id="418" r:id="rId42"/>
    <p:sldId id="431" r:id="rId43"/>
    <p:sldId id="448" r:id="rId44"/>
    <p:sldId id="412" r:id="rId45"/>
    <p:sldId id="406" r:id="rId46"/>
    <p:sldId id="416" r:id="rId47"/>
    <p:sldId id="402" r:id="rId48"/>
    <p:sldId id="424" r:id="rId49"/>
    <p:sldId id="425" r:id="rId50"/>
    <p:sldId id="429" r:id="rId51"/>
    <p:sldId id="435" r:id="rId52"/>
    <p:sldId id="441" r:id="rId53"/>
    <p:sldId id="361" r:id="rId54"/>
  </p:sldIdLst>
  <p:sldSz cx="9144000" cy="6858000" type="screen4x3"/>
  <p:notesSz cx="9144000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9CB"/>
    <a:srgbClr val="46F729"/>
    <a:srgbClr val="3EFB25"/>
    <a:srgbClr val="1DE3E3"/>
    <a:srgbClr val="CCCCFF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>
        <p:scale>
          <a:sx n="75" d="100"/>
          <a:sy n="75" d="100"/>
        </p:scale>
        <p:origin x="-32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elina.NTTCELINA\Pulpit\PREZENTACJE\10-%20warto&#347;&#263;%20kontraktu%20do%202010r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lina.NTTCELINA\Pulpit\biuletyn%202011\WPISANE%20DANE%20NA%202012\56,57,58,59,60,61,62,63,64,65,66,67,68%20-pogotowie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lina.NTTCELINA\Pulpit\biuletyn%202011\WPISANE%20DANE%20NA%202012\1%20-%20liczba%20przebadanych%20w%20PR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uletyn%202011%20-%202-02-2012\WPISANE%20DANE%20NA%202012\dzia&#322;alno&#347;&#263;%20PAKSU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uletyn%202011\WPISANE%20DANE%20NA%202012\dzia&#322;alno&#347;&#263;%20PAKSU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lina.NTTCELINA\Pulpit\biuletyn%202011\WPISANE%20DANE%20NA%202012\dzia&#322;alno&#347;&#263;%20PAKSU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lina.NTTCELINA\Pulpit\biuletyn%202011\WPISANE%20DANE%20NA%202012\dzia&#322;alno&#347;&#263;%20PAKSU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uletyn%202011%20-%202-02-2012\WPISANE%20DANE%20NA%202012\4,5,6,%20hospitalizowani%20w%20latach%201999%20-20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uletyn%202011%20-%202-02-2012\WPISANE%20DANE%20NA%202012\15,%20...%20,23%20-%20%20ob&#322;o&#380;enie%20%20i%20&#347;rednia.xlk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uletyn%202011%20-%202-02-2012\WPISANE%20DANE%20NA%202012\7,%20dzia&#322;alno&#347;&#263;%20SOR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lina.NTTCELINA\Pulpit\biuletyn%202011\WPISANE%20DANE%20NA%202012\27%20-dializy%20od%201999-2008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tandard\Pulpit\BIULETYNY\biuletyn%202011\zrobione\Kopia%20zapasowa%2053,54,55%20-poradnie%20og&#243;&#322;em.xlk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uletyn%202011\WPISANE%20DANE%20NA%202012\poz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lina.NTTCELINA\Pulpit\prezentacja%202-02-2012\biuletyn%202011%20-%202-02-2012\WPISANE%20DANE%20NA%202012\29%20-zd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lina.NTTCELINA\Pulpit\biuletyn%202011\WPISANE%20DANE%20NA%202012\dzia&#322;alno&#347;&#263;%20PAKS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5"/>
      <c:hPercent val="27"/>
      <c:rotY val="20"/>
      <c:depthPercent val="5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194830282402901"/>
          <c:y val="7.8444374019811358E-2"/>
          <c:w val="0.94843504889783659"/>
          <c:h val="0.865325731458718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'10 - kontrakt w latach'!$A$4:$M$4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'10 - kontrakt w latach'!$A$5:$M$5</c:f>
              <c:numCache>
                <c:formatCode>#,##0</c:formatCode>
                <c:ptCount val="13"/>
                <c:pt idx="0">
                  <c:v>20131067</c:v>
                </c:pt>
                <c:pt idx="1">
                  <c:v>21895986</c:v>
                </c:pt>
                <c:pt idx="2">
                  <c:v>30051663</c:v>
                </c:pt>
                <c:pt idx="3">
                  <c:v>33458189</c:v>
                </c:pt>
                <c:pt idx="4">
                  <c:v>32805931</c:v>
                </c:pt>
                <c:pt idx="5">
                  <c:v>34741909</c:v>
                </c:pt>
                <c:pt idx="6">
                  <c:v>36752886</c:v>
                </c:pt>
                <c:pt idx="7">
                  <c:v>39774410</c:v>
                </c:pt>
                <c:pt idx="8">
                  <c:v>43048917</c:v>
                </c:pt>
                <c:pt idx="9">
                  <c:v>52550491</c:v>
                </c:pt>
                <c:pt idx="10">
                  <c:v>62774894.140000001</c:v>
                </c:pt>
                <c:pt idx="11">
                  <c:v>72125085.989999995</c:v>
                </c:pt>
                <c:pt idx="12">
                  <c:v>77321605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5365120"/>
        <c:axId val="45366656"/>
        <c:axId val="0"/>
      </c:bar3DChart>
      <c:catAx>
        <c:axId val="453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6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666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65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pl-PL" sz="2000">
                <a:solidFill>
                  <a:schemeClr val="tx1"/>
                </a:solidFill>
              </a:rPr>
              <a:t>Ogólna liczba wyjazdów S,P1,P2,P3 w latach 2002 - 2011</a:t>
            </a:r>
          </a:p>
        </c:rich>
      </c:tx>
      <c:layout>
        <c:manualLayout>
          <c:xMode val="edge"/>
          <c:yMode val="edge"/>
          <c:x val="0.17284033245844327"/>
          <c:y val="5.09367162438029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661870503597097E-2"/>
          <c:y val="0.12840466926070038"/>
          <c:w val="0.94334532374100721"/>
          <c:h val="0.73929961089494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 wykresów'!$N$26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razem: R, W1, W2</c:v>
              </c:pt>
            </c:strLit>
          </c:cat>
          <c:val>
            <c:numRef>
              <c:f>'do wykresów'!$M$26</c:f>
              <c:numCache>
                <c:formatCode>#,##0</c:formatCode>
                <c:ptCount val="1"/>
                <c:pt idx="0">
                  <c:v>5638</c:v>
                </c:pt>
              </c:numCache>
            </c:numRef>
          </c:val>
        </c:ser>
        <c:ser>
          <c:idx val="1"/>
          <c:order val="1"/>
          <c:tx>
            <c:strRef>
              <c:f>'do wykresów'!$N$27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razem: R, W1, W2</c:v>
              </c:pt>
            </c:strLit>
          </c:cat>
          <c:val>
            <c:numRef>
              <c:f>'do wykresów'!$M$27</c:f>
              <c:numCache>
                <c:formatCode>#,##0</c:formatCode>
                <c:ptCount val="1"/>
                <c:pt idx="0">
                  <c:v>7315</c:v>
                </c:pt>
              </c:numCache>
            </c:numRef>
          </c:val>
        </c:ser>
        <c:ser>
          <c:idx val="2"/>
          <c:order val="2"/>
          <c:tx>
            <c:strRef>
              <c:f>'do wykresów'!$N$28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razem: R, W1, W2</c:v>
              </c:pt>
            </c:strLit>
          </c:cat>
          <c:val>
            <c:numRef>
              <c:f>'do wykresów'!$M$28</c:f>
              <c:numCache>
                <c:formatCode>#,##0</c:formatCode>
                <c:ptCount val="1"/>
                <c:pt idx="0">
                  <c:v>7066</c:v>
                </c:pt>
              </c:numCache>
            </c:numRef>
          </c:val>
        </c:ser>
        <c:ser>
          <c:idx val="3"/>
          <c:order val="3"/>
          <c:tx>
            <c:strRef>
              <c:f>'do wykresów'!$N$29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razem: R, W1, W2</c:v>
              </c:pt>
            </c:strLit>
          </c:cat>
          <c:val>
            <c:numRef>
              <c:f>'do wykresów'!$M$29</c:f>
              <c:numCache>
                <c:formatCode>#,##0</c:formatCode>
                <c:ptCount val="1"/>
                <c:pt idx="0">
                  <c:v>7491</c:v>
                </c:pt>
              </c:numCache>
            </c:numRef>
          </c:val>
        </c:ser>
        <c:ser>
          <c:idx val="4"/>
          <c:order val="4"/>
          <c:tx>
            <c:strRef>
              <c:f>'do wykresów'!$N$30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razem: R, W1, W2</c:v>
              </c:pt>
            </c:strLit>
          </c:cat>
          <c:val>
            <c:numRef>
              <c:f>'do wykresów'!$M$30</c:f>
              <c:numCache>
                <c:formatCode>#,##0</c:formatCode>
                <c:ptCount val="1"/>
                <c:pt idx="0">
                  <c:v>7433</c:v>
                </c:pt>
              </c:numCache>
            </c:numRef>
          </c:val>
        </c:ser>
        <c:ser>
          <c:idx val="6"/>
          <c:order val="5"/>
          <c:tx>
            <c:strRef>
              <c:f>'do wykresów'!$N$31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razem: R, W1, W2</c:v>
              </c:pt>
            </c:strLit>
          </c:cat>
          <c:val>
            <c:numRef>
              <c:f>'do wykresów'!$M$31</c:f>
              <c:numCache>
                <c:formatCode>#,##0</c:formatCode>
                <c:ptCount val="1"/>
                <c:pt idx="0">
                  <c:v>7560</c:v>
                </c:pt>
              </c:numCache>
            </c:numRef>
          </c:val>
        </c:ser>
        <c:ser>
          <c:idx val="5"/>
          <c:order val="6"/>
          <c:tx>
            <c:strRef>
              <c:f>'do wykresów'!$N$32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'do wykresów'!$M$32</c:f>
              <c:numCache>
                <c:formatCode>#,##0</c:formatCode>
                <c:ptCount val="1"/>
                <c:pt idx="0">
                  <c:v>7284</c:v>
                </c:pt>
              </c:numCache>
            </c:numRef>
          </c:val>
        </c:ser>
        <c:ser>
          <c:idx val="7"/>
          <c:order val="7"/>
          <c:tx>
            <c:strRef>
              <c:f>'do wykresów'!$N$33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'do wykresów'!$M$33</c:f>
              <c:numCache>
                <c:formatCode>#,##0</c:formatCode>
                <c:ptCount val="1"/>
                <c:pt idx="0">
                  <c:v>7321</c:v>
                </c:pt>
              </c:numCache>
            </c:numRef>
          </c:val>
        </c:ser>
        <c:ser>
          <c:idx val="8"/>
          <c:order val="8"/>
          <c:tx>
            <c:strRef>
              <c:f>'do wykresów'!$N$66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'do wykresów'!$M$66</c:f>
              <c:numCache>
                <c:formatCode>#,##0</c:formatCode>
                <c:ptCount val="1"/>
                <c:pt idx="0">
                  <c:v>7177</c:v>
                </c:pt>
              </c:numCache>
            </c:numRef>
          </c:val>
        </c:ser>
        <c:ser>
          <c:idx val="9"/>
          <c:order val="9"/>
          <c:tx>
            <c:strRef>
              <c:f>'do wykresów'!$N$67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'do wykresów'!$M$67</c:f>
              <c:numCache>
                <c:formatCode>#,##0</c:formatCode>
                <c:ptCount val="1"/>
                <c:pt idx="0">
                  <c:v>7600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171776"/>
        <c:axId val="190185856"/>
      </c:barChart>
      <c:catAx>
        <c:axId val="19017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0185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1858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17177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708628608923914"/>
          <c:y val="0.9063553514144066"/>
          <c:w val="0.78867902449693783"/>
          <c:h val="5.965558471857688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Liczba osób przebadanych w ramach programów profilaktycznych w latach 2004 - 2011</a:t>
            </a:r>
          </a:p>
        </c:rich>
      </c:tx>
      <c:layout>
        <c:manualLayout>
          <c:xMode val="edge"/>
          <c:yMode val="edge"/>
          <c:x val="0.10284623797025406"/>
          <c:y val="1.83146203946729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888888888888894E-2"/>
          <c:y val="0.10391926703606494"/>
          <c:w val="0.82108989501312479"/>
          <c:h val="0.58355327111888788"/>
        </c:manualLayout>
      </c:layout>
      <c:barChart>
        <c:barDir val="col"/>
        <c:grouping val="clustered"/>
        <c:varyColors val="0"/>
        <c:ser>
          <c:idx val="0"/>
          <c:order val="0"/>
          <c:tx>
            <c:v>2004</c:v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'wykres 8'!$A$5:$A$14</c:f>
              <c:strCache>
                <c:ptCount val="10"/>
                <c:pt idx="0">
                  <c:v>PROFILAKTYKI RAKA PIERSI  </c:v>
                </c:pt>
                <c:pt idx="1">
                  <c:v>PROFILAKTYKI RAKA SZYJKI MACICY  </c:v>
                </c:pt>
                <c:pt idx="2">
                  <c:v>PROFILAKTYKI RAKA JELITA GRUBEGO</c:v>
                </c:pt>
                <c:pt idx="3">
                  <c:v>PROFILAKTYKI RAKA JAJNIKA</c:v>
                </c:pt>
                <c:pt idx="4">
                  <c:v>PROFILAKTYKI RAKA JAJNIKA I PIERSI</c:v>
                </c:pt>
                <c:pt idx="5">
                  <c:v>PROFILAKTYKI  GRUCZOŁU KROKOWEGO</c:v>
                </c:pt>
                <c:pt idx="6">
                  <c:v>PROFILAKTYKI  WYKRYWANIA HCV</c:v>
                </c:pt>
                <c:pt idx="7">
                  <c:v>PROFILAKTYKI  WCZESNEGO WYKRYWANIA, NIEWYDOLNOŚCI,SERCA I OSTRYCH ZESPOŁÓW WIŃCOWYCH OZNACZENIE BNP</c:v>
                </c:pt>
                <c:pt idx="8">
                  <c:v>SZKOŁA RODZENIA</c:v>
                </c:pt>
                <c:pt idx="9">
                  <c:v>PROGRAM PROMOCJA ZDROWIA PSYCHICZNEGO (Ilość przebadanych = ilość rozdanych broszur)</c:v>
                </c:pt>
              </c:strCache>
            </c:strRef>
          </c:cat>
          <c:val>
            <c:numRef>
              <c:f>'wykres 8'!$B$5:$B$11</c:f>
              <c:numCache>
                <c:formatCode>#,##0</c:formatCode>
                <c:ptCount val="7"/>
                <c:pt idx="0">
                  <c:v>1547</c:v>
                </c:pt>
                <c:pt idx="1">
                  <c:v>133</c:v>
                </c:pt>
                <c:pt idx="2" formatCode="General">
                  <c:v>0</c:v>
                </c:pt>
                <c:pt idx="3" formatCode="General">
                  <c:v>625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</c:ser>
        <c:ser>
          <c:idx val="1"/>
          <c:order val="1"/>
          <c:tx>
            <c:v>2005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'wykres 8'!$A$5:$A$14</c:f>
              <c:strCache>
                <c:ptCount val="10"/>
                <c:pt idx="0">
                  <c:v>PROFILAKTYKI RAKA PIERSI  </c:v>
                </c:pt>
                <c:pt idx="1">
                  <c:v>PROFILAKTYKI RAKA SZYJKI MACICY  </c:v>
                </c:pt>
                <c:pt idx="2">
                  <c:v>PROFILAKTYKI RAKA JELITA GRUBEGO</c:v>
                </c:pt>
                <c:pt idx="3">
                  <c:v>PROFILAKTYKI RAKA JAJNIKA</c:v>
                </c:pt>
                <c:pt idx="4">
                  <c:v>PROFILAKTYKI RAKA JAJNIKA I PIERSI</c:v>
                </c:pt>
                <c:pt idx="5">
                  <c:v>PROFILAKTYKI  GRUCZOŁU KROKOWEGO</c:v>
                </c:pt>
                <c:pt idx="6">
                  <c:v>PROFILAKTYKI  WYKRYWANIA HCV</c:v>
                </c:pt>
                <c:pt idx="7">
                  <c:v>PROFILAKTYKI  WCZESNEGO WYKRYWANIA, NIEWYDOLNOŚCI,SERCA I OSTRYCH ZESPOŁÓW WIŃCOWYCH OZNACZENIE BNP</c:v>
                </c:pt>
                <c:pt idx="8">
                  <c:v>SZKOŁA RODZENIA</c:v>
                </c:pt>
                <c:pt idx="9">
                  <c:v>PROGRAM PROMOCJA ZDROWIA PSYCHICZNEGO (Ilość przebadanych = ilość rozdanych broszur)</c:v>
                </c:pt>
              </c:strCache>
            </c:strRef>
          </c:cat>
          <c:val>
            <c:numRef>
              <c:f>'wykres 8'!$C$5:$C$11</c:f>
              <c:numCache>
                <c:formatCode>#,##0</c:formatCode>
                <c:ptCount val="7"/>
                <c:pt idx="0">
                  <c:v>2209</c:v>
                </c:pt>
                <c:pt idx="1">
                  <c:v>77</c:v>
                </c:pt>
                <c:pt idx="2" formatCode="General">
                  <c:v>200</c:v>
                </c:pt>
                <c:pt idx="3" formatCode="General">
                  <c:v>675</c:v>
                </c:pt>
                <c:pt idx="4" formatCode="General">
                  <c:v>0</c:v>
                </c:pt>
                <c:pt idx="5" formatCode="General">
                  <c:v>372</c:v>
                </c:pt>
                <c:pt idx="6" formatCode="General">
                  <c:v>0</c:v>
                </c:pt>
              </c:numCache>
            </c:numRef>
          </c:val>
        </c:ser>
        <c:ser>
          <c:idx val="2"/>
          <c:order val="2"/>
          <c:tx>
            <c:v>2006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'wykres 8'!$A$5:$A$14</c:f>
              <c:strCache>
                <c:ptCount val="10"/>
                <c:pt idx="0">
                  <c:v>PROFILAKTYKI RAKA PIERSI  </c:v>
                </c:pt>
                <c:pt idx="1">
                  <c:v>PROFILAKTYKI RAKA SZYJKI MACICY  </c:v>
                </c:pt>
                <c:pt idx="2">
                  <c:v>PROFILAKTYKI RAKA JELITA GRUBEGO</c:v>
                </c:pt>
                <c:pt idx="3">
                  <c:v>PROFILAKTYKI RAKA JAJNIKA</c:v>
                </c:pt>
                <c:pt idx="4">
                  <c:v>PROFILAKTYKI RAKA JAJNIKA I PIERSI</c:v>
                </c:pt>
                <c:pt idx="5">
                  <c:v>PROFILAKTYKI  GRUCZOŁU KROKOWEGO</c:v>
                </c:pt>
                <c:pt idx="6">
                  <c:v>PROFILAKTYKI  WYKRYWANIA HCV</c:v>
                </c:pt>
                <c:pt idx="7">
                  <c:v>PROFILAKTYKI  WCZESNEGO WYKRYWANIA, NIEWYDOLNOŚCI,SERCA I OSTRYCH ZESPOŁÓW WIŃCOWYCH OZNACZENIE BNP</c:v>
                </c:pt>
                <c:pt idx="8">
                  <c:v>SZKOŁA RODZENIA</c:v>
                </c:pt>
                <c:pt idx="9">
                  <c:v>PROGRAM PROMOCJA ZDROWIA PSYCHICZNEGO (Ilość przebadanych = ilość rozdanych broszur)</c:v>
                </c:pt>
              </c:strCache>
            </c:strRef>
          </c:cat>
          <c:val>
            <c:numRef>
              <c:f>'wykres 8'!$D$5:$D$11</c:f>
              <c:numCache>
                <c:formatCode>#,##0</c:formatCode>
                <c:ptCount val="7"/>
                <c:pt idx="0">
                  <c:v>1602</c:v>
                </c:pt>
                <c:pt idx="1">
                  <c:v>138</c:v>
                </c:pt>
                <c:pt idx="2">
                  <c:v>200</c:v>
                </c:pt>
                <c:pt idx="3" formatCode="General">
                  <c:v>479</c:v>
                </c:pt>
                <c:pt idx="4" formatCode="General">
                  <c:v>0</c:v>
                </c:pt>
                <c:pt idx="5" formatCode="General">
                  <c:v>130</c:v>
                </c:pt>
                <c:pt idx="6" formatCode="General">
                  <c:v>491</c:v>
                </c:pt>
              </c:numCache>
            </c:numRef>
          </c:val>
        </c:ser>
        <c:ser>
          <c:idx val="3"/>
          <c:order val="3"/>
          <c:tx>
            <c:v>2007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'wykres 8'!$A$5:$A$14</c:f>
              <c:strCache>
                <c:ptCount val="10"/>
                <c:pt idx="0">
                  <c:v>PROFILAKTYKI RAKA PIERSI  </c:v>
                </c:pt>
                <c:pt idx="1">
                  <c:v>PROFILAKTYKI RAKA SZYJKI MACICY  </c:v>
                </c:pt>
                <c:pt idx="2">
                  <c:v>PROFILAKTYKI RAKA JELITA GRUBEGO</c:v>
                </c:pt>
                <c:pt idx="3">
                  <c:v>PROFILAKTYKI RAKA JAJNIKA</c:v>
                </c:pt>
                <c:pt idx="4">
                  <c:v>PROFILAKTYKI RAKA JAJNIKA I PIERSI</c:v>
                </c:pt>
                <c:pt idx="5">
                  <c:v>PROFILAKTYKI  GRUCZOŁU KROKOWEGO</c:v>
                </c:pt>
                <c:pt idx="6">
                  <c:v>PROFILAKTYKI  WYKRYWANIA HCV</c:v>
                </c:pt>
                <c:pt idx="7">
                  <c:v>PROFILAKTYKI  WCZESNEGO WYKRYWANIA, NIEWYDOLNOŚCI,SERCA I OSTRYCH ZESPOŁÓW WIŃCOWYCH OZNACZENIE BNP</c:v>
                </c:pt>
                <c:pt idx="8">
                  <c:v>SZKOŁA RODZENIA</c:v>
                </c:pt>
                <c:pt idx="9">
                  <c:v>PROGRAM PROMOCJA ZDROWIA PSYCHICZNEGO (Ilość przebadanych = ilość rozdanych broszur)</c:v>
                </c:pt>
              </c:strCache>
            </c:strRef>
          </c:cat>
          <c:val>
            <c:numRef>
              <c:f>'wykres 8'!$E$5:$E$11</c:f>
              <c:numCache>
                <c:formatCode>#,##0</c:formatCode>
                <c:ptCount val="7"/>
                <c:pt idx="0">
                  <c:v>2214</c:v>
                </c:pt>
                <c:pt idx="1">
                  <c:v>276</c:v>
                </c:pt>
                <c:pt idx="2">
                  <c:v>230</c:v>
                </c:pt>
                <c:pt idx="3" formatCode="General">
                  <c:v>668</c:v>
                </c:pt>
                <c:pt idx="4" formatCode="General">
                  <c:v>0</c:v>
                </c:pt>
                <c:pt idx="5" formatCode="General">
                  <c:v>287</c:v>
                </c:pt>
                <c:pt idx="6" formatCode="General">
                  <c:v>0</c:v>
                </c:pt>
              </c:numCache>
            </c:numRef>
          </c:val>
        </c:ser>
        <c:ser>
          <c:idx val="4"/>
          <c:order val="4"/>
          <c:tx>
            <c:strRef>
              <c:f>'wykres 8'!$F$4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'wykres 8'!$A$5:$A$14</c:f>
              <c:strCache>
                <c:ptCount val="10"/>
                <c:pt idx="0">
                  <c:v>PROFILAKTYKI RAKA PIERSI  </c:v>
                </c:pt>
                <c:pt idx="1">
                  <c:v>PROFILAKTYKI RAKA SZYJKI MACICY  </c:v>
                </c:pt>
                <c:pt idx="2">
                  <c:v>PROFILAKTYKI RAKA JELITA GRUBEGO</c:v>
                </c:pt>
                <c:pt idx="3">
                  <c:v>PROFILAKTYKI RAKA JAJNIKA</c:v>
                </c:pt>
                <c:pt idx="4">
                  <c:v>PROFILAKTYKI RAKA JAJNIKA I PIERSI</c:v>
                </c:pt>
                <c:pt idx="5">
                  <c:v>PROFILAKTYKI  GRUCZOŁU KROKOWEGO</c:v>
                </c:pt>
                <c:pt idx="6">
                  <c:v>PROFILAKTYKI  WYKRYWANIA HCV</c:v>
                </c:pt>
                <c:pt idx="7">
                  <c:v>PROFILAKTYKI  WCZESNEGO WYKRYWANIA, NIEWYDOLNOŚCI,SERCA I OSTRYCH ZESPOŁÓW WIŃCOWYCH OZNACZENIE BNP</c:v>
                </c:pt>
                <c:pt idx="8">
                  <c:v>SZKOŁA RODZENIA</c:v>
                </c:pt>
                <c:pt idx="9">
                  <c:v>PROGRAM PROMOCJA ZDROWIA PSYCHICZNEGO (Ilość przebadanych = ilość rozdanych broszur)</c:v>
                </c:pt>
              </c:strCache>
            </c:strRef>
          </c:cat>
          <c:val>
            <c:numRef>
              <c:f>'wykres 8'!$F$5:$F$11</c:f>
              <c:numCache>
                <c:formatCode>#,##0</c:formatCode>
                <c:ptCount val="7"/>
                <c:pt idx="0">
                  <c:v>1764</c:v>
                </c:pt>
                <c:pt idx="1">
                  <c:v>169</c:v>
                </c:pt>
                <c:pt idx="2">
                  <c:v>200</c:v>
                </c:pt>
                <c:pt idx="3" formatCode="General">
                  <c:v>1000</c:v>
                </c:pt>
                <c:pt idx="4" formatCode="General">
                  <c:v>0</c:v>
                </c:pt>
                <c:pt idx="5" formatCode="General">
                  <c:v>740</c:v>
                </c:pt>
                <c:pt idx="6" formatCode="General">
                  <c:v>0</c:v>
                </c:pt>
              </c:numCache>
            </c:numRef>
          </c:val>
        </c:ser>
        <c:ser>
          <c:idx val="5"/>
          <c:order val="5"/>
          <c:tx>
            <c:strRef>
              <c:f>'wykres 8'!$G$4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'wykres 8'!$A$5:$A$14</c:f>
              <c:strCache>
                <c:ptCount val="10"/>
                <c:pt idx="0">
                  <c:v>PROFILAKTYKI RAKA PIERSI  </c:v>
                </c:pt>
                <c:pt idx="1">
                  <c:v>PROFILAKTYKI RAKA SZYJKI MACICY  </c:v>
                </c:pt>
                <c:pt idx="2">
                  <c:v>PROFILAKTYKI RAKA JELITA GRUBEGO</c:v>
                </c:pt>
                <c:pt idx="3">
                  <c:v>PROFILAKTYKI RAKA JAJNIKA</c:v>
                </c:pt>
                <c:pt idx="4">
                  <c:v>PROFILAKTYKI RAKA JAJNIKA I PIERSI</c:v>
                </c:pt>
                <c:pt idx="5">
                  <c:v>PROFILAKTYKI  GRUCZOŁU KROKOWEGO</c:v>
                </c:pt>
                <c:pt idx="6">
                  <c:v>PROFILAKTYKI  WYKRYWANIA HCV</c:v>
                </c:pt>
                <c:pt idx="7">
                  <c:v>PROFILAKTYKI  WCZESNEGO WYKRYWANIA, NIEWYDOLNOŚCI,SERCA I OSTRYCH ZESPOŁÓW WIŃCOWYCH OZNACZENIE BNP</c:v>
                </c:pt>
                <c:pt idx="8">
                  <c:v>SZKOŁA RODZENIA</c:v>
                </c:pt>
                <c:pt idx="9">
                  <c:v>PROGRAM PROMOCJA ZDROWIA PSYCHICZNEGO (Ilość przebadanych = ilość rozdanych broszur)</c:v>
                </c:pt>
              </c:strCache>
            </c:strRef>
          </c:cat>
          <c:val>
            <c:numRef>
              <c:f>'wykres 8'!$G$5:$G$12</c:f>
              <c:numCache>
                <c:formatCode>#,##0</c:formatCode>
                <c:ptCount val="8"/>
                <c:pt idx="0">
                  <c:v>1006</c:v>
                </c:pt>
                <c:pt idx="1">
                  <c:v>156</c:v>
                </c:pt>
                <c:pt idx="2">
                  <c:v>0</c:v>
                </c:pt>
                <c:pt idx="3" formatCode="General">
                  <c:v>668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666</c:v>
                </c:pt>
              </c:numCache>
            </c:numRef>
          </c:val>
        </c:ser>
        <c:ser>
          <c:idx val="7"/>
          <c:order val="6"/>
          <c:tx>
            <c:strRef>
              <c:f>'wykres 8'!$H$4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val>
            <c:numRef>
              <c:f>'wykres 8'!$H$5:$H$13</c:f>
              <c:numCache>
                <c:formatCode>#,##0</c:formatCode>
                <c:ptCount val="9"/>
                <c:pt idx="0">
                  <c:v>1290</c:v>
                </c:pt>
                <c:pt idx="1">
                  <c:v>169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1132</c:v>
                </c:pt>
                <c:pt idx="5" formatCode="General">
                  <c:v>220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76</c:v>
                </c:pt>
              </c:numCache>
            </c:numRef>
          </c:val>
        </c:ser>
        <c:ser>
          <c:idx val="6"/>
          <c:order val="7"/>
          <c:tx>
            <c:strRef>
              <c:f>'wykres 8'!$I$4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val>
            <c:numRef>
              <c:f>'wykres 8'!$I$5:$I$13</c:f>
              <c:numCache>
                <c:formatCode>#,##0</c:formatCode>
                <c:ptCount val="9"/>
                <c:pt idx="0">
                  <c:v>1736</c:v>
                </c:pt>
                <c:pt idx="1">
                  <c:v>198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1474</c:v>
                </c:pt>
                <c:pt idx="5" formatCode="General">
                  <c:v>450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98560"/>
        <c:axId val="192900096"/>
      </c:barChart>
      <c:catAx>
        <c:axId val="1928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800000" vert="horz"/>
          <a:lstStyle/>
          <a:p>
            <a:pPr rtl="0"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2900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9000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289856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2895209973753257"/>
          <c:y val="0.1746449402158064"/>
          <c:w val="6.945953630796152E-2"/>
          <c:h val="0.5530883639545056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Zestawienie hospitalizacji z </a:t>
            </a:r>
            <a:r>
              <a:rPr lang="pl-PL" dirty="0"/>
              <a:t>zakresu kardiologii w PAKS 
w latach  2009 - 2011
</a:t>
            </a:r>
          </a:p>
        </c:rich>
      </c:tx>
      <c:layout>
        <c:manualLayout>
          <c:xMode val="edge"/>
          <c:yMode val="edge"/>
          <c:x val="0.43744236657917784"/>
          <c:y val="8.2539600010398697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44452544794749"/>
          <c:y val="0.16065305574548938"/>
          <c:w val="0.81458388575838558"/>
          <c:h val="0.62543007798244032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'E11-E14 i E23-E26'!$C$5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'[działalność PAKSU.xls]E11-E14 i E23-E26'!$A$6:$A$9,'[działalność PAKSU.xls]E11-E14 i E23-E26'!$A$11:$A$14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'[działalność PAKSU.xls]E11-E14 i E23-E26'!$C$6:$C$9,'[działalność PAKSU.xls]E11-E14 i E23-E26'!$C$11:$C$14</c:f>
              <c:numCache>
                <c:formatCode>#,##0</c:formatCode>
                <c:ptCount val="8"/>
                <c:pt idx="0" formatCode="General">
                  <c:v>4</c:v>
                </c:pt>
                <c:pt idx="1">
                  <c:v>38</c:v>
                </c:pt>
                <c:pt idx="2">
                  <c:v>61</c:v>
                </c:pt>
                <c:pt idx="3">
                  <c:v>16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1"/>
          <c:tx>
            <c:strRef>
              <c:f>'E11-E14 i E23-E26'!$E$5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'[działalność PAKSU.xls]E11-E14 i E23-E26'!$A$6:$A$9,'[działalność PAKSU.xls]E11-E14 i E23-E26'!$A$11:$A$14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'[działalność PAKSU.xls]E11-E14 i E23-E26'!$E$6:$E$9,'[działalność PAKSU.xls]E11-E14 i E23-E26'!$E$11:$E$14</c:f>
              <c:numCache>
                <c:formatCode>#,##0</c:formatCode>
                <c:ptCount val="8"/>
                <c:pt idx="0" formatCode="General">
                  <c:v>10</c:v>
                </c:pt>
                <c:pt idx="1">
                  <c:v>355</c:v>
                </c:pt>
                <c:pt idx="2">
                  <c:v>294</c:v>
                </c:pt>
                <c:pt idx="3">
                  <c:v>152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8"/>
          <c:order val="2"/>
          <c:tx>
            <c:strRef>
              <c:f>'E11-E14 i E23-E26'!$G$5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'[działalność PAKSU.xls]E11-E14 i E23-E26'!$A$6:$A$9,'[działalność PAKSU.xls]E11-E14 i E23-E26'!$A$11:$A$14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'[działalność PAKSU.xls]E11-E14 i E23-E26'!$G$6:$G$9,'[działalność PAKSU.xls]E11-E14 i E23-E26'!$G$11:$G$14</c:f>
              <c:numCache>
                <c:formatCode>#,##0</c:formatCode>
                <c:ptCount val="8"/>
                <c:pt idx="0" formatCode="General">
                  <c:v>7</c:v>
                </c:pt>
                <c:pt idx="1">
                  <c:v>424</c:v>
                </c:pt>
                <c:pt idx="2">
                  <c:v>313</c:v>
                </c:pt>
                <c:pt idx="3">
                  <c:v>134</c:v>
                </c:pt>
                <c:pt idx="4">
                  <c:v>114</c:v>
                </c:pt>
                <c:pt idx="5">
                  <c:v>9</c:v>
                </c:pt>
                <c:pt idx="6">
                  <c:v>25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997440"/>
        <c:axId val="193999232"/>
      </c:barChart>
      <c:catAx>
        <c:axId val="193997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3999232"/>
        <c:crosses val="autoZero"/>
        <c:auto val="1"/>
        <c:lblAlgn val="ctr"/>
        <c:lblOffset val="100"/>
        <c:noMultiLvlLbl val="0"/>
      </c:catAx>
      <c:valAx>
        <c:axId val="193999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93997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dirty="0" smtClean="0"/>
              <a:t>Zestawienie badań wysokospecjalistycznych</a:t>
            </a:r>
            <a:r>
              <a:rPr lang="pl-PL" dirty="0"/>
              <a:t>
w latach  2010 - 2011
</a:t>
            </a:r>
          </a:p>
        </c:rich>
      </c:tx>
      <c:layout>
        <c:manualLayout>
          <c:xMode val="edge"/>
          <c:yMode val="edge"/>
          <c:x val="0.18405909742560059"/>
          <c:y val="1.20370487334851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94091291153929"/>
          <c:y val="0.11569546378990214"/>
          <c:w val="0.79346721542166665"/>
          <c:h val="0.67955383473092068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'rm i koronarografia'!$C$3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'rm i koronarografia'!$A$4:$A$5</c:f>
              <c:strCache>
                <c:ptCount val="2"/>
                <c:pt idx="0">
                  <c:v>KORONAROGRAFIA</c:v>
                </c:pt>
                <c:pt idx="1">
                  <c:v>REZONANAS MAGNETYCZNY</c:v>
                </c:pt>
              </c:strCache>
            </c:strRef>
          </c:cat>
          <c:val>
            <c:numRef>
              <c:f>'[działalność PAKSU.xls]rm i koronarografia'!$C$3,'[działalność PAKSU.xls]rm i koronarografia'!$C$6:$C$15</c:f>
            </c:numRef>
          </c:val>
        </c:ser>
        <c:ser>
          <c:idx val="7"/>
          <c:order val="1"/>
          <c:tx>
            <c:strRef>
              <c:f>'rm i koronarografia'!$E$3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EFB25"/>
            </a:solidFill>
            <a:ln w="12700">
              <a:solidFill>
                <a:srgbClr val="46F729"/>
              </a:solidFill>
              <a:prstDash val="solid"/>
            </a:ln>
          </c:spPr>
          <c:invertIfNegative val="0"/>
          <c:cat>
            <c:strRef>
              <c:f>'rm i koronarografia'!$A$4:$A$5</c:f>
              <c:strCache>
                <c:ptCount val="2"/>
                <c:pt idx="0">
                  <c:v>KORONAROGRAFIA</c:v>
                </c:pt>
                <c:pt idx="1">
                  <c:v>REZONANAS MAGNETYCZNY</c:v>
                </c:pt>
              </c:strCache>
            </c:strRef>
          </c:cat>
          <c:val>
            <c:numRef>
              <c:f>'rm i koronarografia'!$E$4:$G$4</c:f>
              <c:numCache>
                <c:formatCode>General</c:formatCode>
                <c:ptCount val="2"/>
                <c:pt idx="0">
                  <c:v>155</c:v>
                </c:pt>
                <c:pt idx="1">
                  <c:v>304</c:v>
                </c:pt>
              </c:numCache>
            </c:numRef>
          </c:val>
        </c:ser>
        <c:ser>
          <c:idx val="8"/>
          <c:order val="2"/>
          <c:tx>
            <c:strRef>
              <c:f>'rm i koronarografia'!$G$3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'rm i koronarografia'!$A$4:$A$5</c:f>
              <c:strCache>
                <c:ptCount val="2"/>
                <c:pt idx="0">
                  <c:v>KORONAROGRAFIA</c:v>
                </c:pt>
                <c:pt idx="1">
                  <c:v>REZONANAS MAGNETYCZNY</c:v>
                </c:pt>
              </c:strCache>
            </c:strRef>
          </c:cat>
          <c:val>
            <c:numRef>
              <c:f>'rm i koronarografia'!$G$4:$G$5</c:f>
              <c:numCache>
                <c:formatCode>#,##0</c:formatCode>
                <c:ptCount val="2"/>
                <c:pt idx="0" formatCode="General">
                  <c:v>304</c:v>
                </c:pt>
                <c:pt idx="1">
                  <c:v>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134016"/>
        <c:axId val="194135552"/>
      </c:barChart>
      <c:catAx>
        <c:axId val="19413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4135552"/>
        <c:crosses val="autoZero"/>
        <c:auto val="1"/>
        <c:lblAlgn val="ctr"/>
        <c:lblOffset val="100"/>
        <c:noMultiLvlLbl val="0"/>
      </c:catAx>
      <c:valAx>
        <c:axId val="194135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6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94134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75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6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2055048867702"/>
          <c:y val="0.29811021574163032"/>
          <c:w val="0.83549127071706797"/>
          <c:h val="0.42353987423810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rozruszniki!$C$5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1DE3E3"/>
            </a:solidFill>
          </c:spPr>
          <c:invertIfNegative val="0"/>
          <c:val>
            <c:numRef>
              <c:f>rozruszniki!$C$6:$C$9</c:f>
              <c:numCache>
                <c:formatCode>#,##0</c:formatCode>
                <c:ptCount val="4"/>
                <c:pt idx="0" formatCode="General">
                  <c:v>57</c:v>
                </c:pt>
                <c:pt idx="1">
                  <c:v>81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6"/>
          <c:order val="1"/>
          <c:tx>
            <c:strRef>
              <c:f>rozruszniki!$E$5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rozruszniki!$A$6:$A$9</c:f>
              <c:strCache>
                <c:ptCount val="4"/>
                <c:pt idx="0">
                  <c:v>E31</c:v>
                </c:pt>
                <c:pt idx="1">
                  <c:v>E32</c:v>
                </c:pt>
                <c:pt idx="2">
                  <c:v>E33</c:v>
                </c:pt>
                <c:pt idx="3">
                  <c:v>E34</c:v>
                </c:pt>
              </c:strCache>
            </c:strRef>
          </c:cat>
          <c:val>
            <c:numRef>
              <c:f>'[działalność PAKSU.xls]rozruszniki'!$E$6:$E$9,'[działalność PAKSU.xls]rozruszniki'!$E$11:$E$14</c:f>
              <c:numCache>
                <c:formatCode>#,##0</c:formatCode>
                <c:ptCount val="4"/>
                <c:pt idx="0" formatCode="General">
                  <c:v>64</c:v>
                </c:pt>
                <c:pt idx="1">
                  <c:v>85</c:v>
                </c:pt>
                <c:pt idx="2">
                  <c:v>0</c:v>
                </c:pt>
                <c:pt idx="3">
                  <c:v>12</c:v>
                </c:pt>
              </c:numCache>
            </c:numRef>
          </c:val>
        </c:ser>
        <c:ser>
          <c:idx val="7"/>
          <c:order val="2"/>
          <c:tx>
            <c:strRef>
              <c:f>rozruszniki!$G$5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rozruszniki!$A$6:$A$9</c:f>
              <c:strCache>
                <c:ptCount val="4"/>
                <c:pt idx="0">
                  <c:v>E31</c:v>
                </c:pt>
                <c:pt idx="1">
                  <c:v>E32</c:v>
                </c:pt>
                <c:pt idx="2">
                  <c:v>E33</c:v>
                </c:pt>
                <c:pt idx="3">
                  <c:v>E34</c:v>
                </c:pt>
              </c:strCache>
            </c:strRef>
          </c:cat>
          <c:val>
            <c:numRef>
              <c:f>'[działalność PAKSU.xls]rozruszniki'!$G$6:$G$9,'[działalność PAKSU.xls]rozruszniki'!$G$11:$G$14</c:f>
              <c:numCache>
                <c:formatCode>#,##0</c:formatCode>
                <c:ptCount val="4"/>
                <c:pt idx="0" formatCode="General">
                  <c:v>47</c:v>
                </c:pt>
                <c:pt idx="1">
                  <c:v>73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</c:ser>
        <c:ser>
          <c:idx val="8"/>
          <c:order val="3"/>
          <c:tx>
            <c:strRef>
              <c:f>rozruszniki!$I$5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729CB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rozruszniki!$A$6:$A$9</c:f>
              <c:strCache>
                <c:ptCount val="4"/>
                <c:pt idx="0">
                  <c:v>E31</c:v>
                </c:pt>
                <c:pt idx="1">
                  <c:v>E32</c:v>
                </c:pt>
                <c:pt idx="2">
                  <c:v>E33</c:v>
                </c:pt>
                <c:pt idx="3">
                  <c:v>E34</c:v>
                </c:pt>
              </c:strCache>
            </c:strRef>
          </c:cat>
          <c:val>
            <c:numRef>
              <c:f>'[działalność PAKSU.xls]rozruszniki'!$I$6:$I$9,'[działalność PAKSU.xls]rozruszniki'!$I$11:$I$14</c:f>
              <c:numCache>
                <c:formatCode>#,##0</c:formatCode>
                <c:ptCount val="4"/>
                <c:pt idx="0" formatCode="General">
                  <c:v>59</c:v>
                </c:pt>
                <c:pt idx="1">
                  <c:v>77</c:v>
                </c:pt>
                <c:pt idx="2">
                  <c:v>0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192896"/>
        <c:axId val="194194432"/>
      </c:barChart>
      <c:catAx>
        <c:axId val="194192896"/>
        <c:scaling>
          <c:orientation val="minMax"/>
        </c:scaling>
        <c:delete val="1"/>
        <c:axPos val="b"/>
        <c:majorTickMark val="out"/>
        <c:minorTickMark val="none"/>
        <c:tickLblPos val="none"/>
        <c:crossAx val="194194432"/>
        <c:crosses val="autoZero"/>
        <c:auto val="1"/>
        <c:lblAlgn val="ctr"/>
        <c:lblOffset val="100"/>
        <c:noMultiLvlLbl val="0"/>
      </c:catAx>
      <c:valAx>
        <c:axId val="194194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9419289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2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sz="1500" b="1" i="0" u="none" strike="noStrike" baseline="0" dirty="0" smtClean="0"/>
              <a:t>Zestawienie zabiegów </a:t>
            </a:r>
            <a:r>
              <a:rPr lang="pl-PL" sz="1500" b="1" i="0" u="none" strike="noStrike" baseline="0" dirty="0"/>
              <a:t>operacyjnych w zakresie okulistyki w latach  2009 - 2011 </a:t>
            </a:r>
            <a:r>
              <a:rPr lang="pl-PL" sz="1500" dirty="0"/>
              <a:t>
</a:t>
            </a:r>
          </a:p>
        </c:rich>
      </c:tx>
      <c:layout>
        <c:manualLayout>
          <c:xMode val="edge"/>
          <c:yMode val="edge"/>
          <c:x val="0.14714590627446042"/>
          <c:y val="2.396394768636274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55644127681753"/>
          <c:y val="0.16323037749541724"/>
          <c:w val="0.79346721542166676"/>
          <c:h val="0.67955383473092068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okulistyka!$D$5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okulistyka!$B$6</c:f>
              <c:strCache>
                <c:ptCount val="1"/>
                <c:pt idx="0">
                  <c:v> WSZCZEPIENIE SOCZEWEK W PRZEBIEGU ZAĆMY</c:v>
                </c:pt>
              </c:strCache>
            </c:strRef>
          </c:cat>
          <c:val>
            <c:numRef>
              <c:f>okulistyka!$D$6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</c:ser>
        <c:ser>
          <c:idx val="1"/>
          <c:order val="2"/>
          <c:tx>
            <c:strRef>
              <c:f>okulistyka!$F$5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okulistyka!$B$6</c:f>
              <c:strCache>
                <c:ptCount val="1"/>
                <c:pt idx="0">
                  <c:v> WSZCZEPIENIE SOCZEWEK W PRZEBIEGU ZAĆMY</c:v>
                </c:pt>
              </c:strCache>
            </c:strRef>
          </c:cat>
          <c:val>
            <c:numRef>
              <c:f>okulistyka!$F$6</c:f>
              <c:numCache>
                <c:formatCode>General</c:formatCode>
                <c:ptCount val="1"/>
                <c:pt idx="0">
                  <c:v>404</c:v>
                </c:pt>
              </c:numCache>
            </c:numRef>
          </c:val>
        </c:ser>
        <c:ser>
          <c:idx val="2"/>
          <c:order val="3"/>
          <c:tx>
            <c:strRef>
              <c:f>okulistyka!$H$5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okulistyka!$B$6</c:f>
              <c:strCache>
                <c:ptCount val="1"/>
                <c:pt idx="0">
                  <c:v> WSZCZEPIENIE SOCZEWEK W PRZEBIEGU ZAĆMY</c:v>
                </c:pt>
              </c:strCache>
            </c:strRef>
          </c:cat>
          <c:val>
            <c:numRef>
              <c:f>okulistyka!$H$6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</c:ser>
        <c:ser>
          <c:idx val="6"/>
          <c:order val="0"/>
          <c:tx>
            <c:strRef>
              <c:f>'rm i koronarografia'!$C$3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okulistyka!$B$6</c:f>
              <c:strCache>
                <c:ptCount val="1"/>
                <c:pt idx="0">
                  <c:v> WSZCZEPIENIE SOCZEWEK W PRZEBIEGU ZAĆMY</c:v>
                </c:pt>
              </c:strCache>
            </c:strRef>
          </c:cat>
          <c:val>
            <c:numRef>
              <c:f>'[działalność PAKSU.xls]rm i koronarografia'!$C$3,'[działalność PAKSU.xls]rm i koronarografia'!$C$6:$C$15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929408"/>
        <c:axId val="194930944"/>
      </c:barChart>
      <c:catAx>
        <c:axId val="19492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4930944"/>
        <c:crosses val="autoZero"/>
        <c:auto val="1"/>
        <c:lblAlgn val="ctr"/>
        <c:lblOffset val="100"/>
        <c:noMultiLvlLbl val="0"/>
      </c:catAx>
      <c:valAx>
        <c:axId val="1949309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6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94929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75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6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Liczba  leczonych w latach</a:t>
            </a:r>
          </a:p>
        </c:rich>
      </c:tx>
      <c:layout>
        <c:manualLayout>
          <c:xMode val="edge"/>
          <c:yMode val="edge"/>
          <c:x val="0.38302780890718341"/>
          <c:y val="3.086424404454217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38"/>
      <c:rotY val="20"/>
      <c:depthPercent val="5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5016175261742"/>
          <c:y val="0.19135831307616144"/>
          <c:w val="0.87003123061152676"/>
          <c:h val="0.6466059127331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'4, '!$A$4:$M$4</c:f>
              <c:strCache>
                <c:ptCount val="1"/>
                <c:pt idx="0">
                  <c:v>1999 2000 2001 2002 2003 2004 2005 2006 2007 2008 2009 2010 2011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078938863615815E-2"/>
                  <c:y val="0.17349583120045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70222461900066E-3"/>
                  <c:y val="0.23029356305733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906394956812682E-3"/>
                  <c:y val="0.297522679078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5400293527054527E-3"/>
                  <c:y val="0.37448102936730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959198218016324E-3"/>
                  <c:y val="0.33253727189659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226768554008452E-3"/>
                  <c:y val="0.35767686057057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430938891820402E-3"/>
                  <c:y val="0.37088317958816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924837462062458E-3"/>
                  <c:y val="0.38652044934201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129007799873831E-3"/>
                  <c:y val="0.38640525997893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6762492358324327E-5"/>
                  <c:y val="0.39111766067209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753985879472097E-3"/>
                  <c:y val="0.37904581542077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4260087309228872E-3"/>
                  <c:y val="0.36557474467108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8410651324567932E-3"/>
                  <c:y val="0.37770256598709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'4, '!$A$4:$M$4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'4, '!$A$5:$M$5</c:f>
              <c:numCache>
                <c:formatCode>#,##0</c:formatCode>
                <c:ptCount val="13"/>
                <c:pt idx="0">
                  <c:v>11775</c:v>
                </c:pt>
                <c:pt idx="1">
                  <c:v>13743</c:v>
                </c:pt>
                <c:pt idx="2">
                  <c:v>16130</c:v>
                </c:pt>
                <c:pt idx="3">
                  <c:v>18694</c:v>
                </c:pt>
                <c:pt idx="4">
                  <c:v>17506</c:v>
                </c:pt>
                <c:pt idx="5">
                  <c:v>18325</c:v>
                </c:pt>
                <c:pt idx="6">
                  <c:v>18462</c:v>
                </c:pt>
                <c:pt idx="7">
                  <c:v>19219</c:v>
                </c:pt>
                <c:pt idx="8">
                  <c:v>19215</c:v>
                </c:pt>
                <c:pt idx="9">
                  <c:v>19325</c:v>
                </c:pt>
                <c:pt idx="10">
                  <c:v>18906</c:v>
                </c:pt>
                <c:pt idx="11">
                  <c:v>18492</c:v>
                </c:pt>
                <c:pt idx="12">
                  <c:v>18548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4566272"/>
        <c:axId val="114567808"/>
        <c:axId val="0"/>
      </c:bar3DChart>
      <c:catAx>
        <c:axId val="1145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56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5678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566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495427399467369"/>
          <c:y val="0.93364338234740063"/>
          <c:w val="0.70976074915127418"/>
          <c:h val="3.858030505567774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sz="1800"/>
              <a:t>Wykres: średnie wykorzystanie łóżek na wszystkich oddziałach </a:t>
            </a:r>
          </a:p>
        </c:rich>
      </c:tx>
      <c:layout>
        <c:manualLayout>
          <c:xMode val="edge"/>
          <c:yMode val="edge"/>
          <c:x val="0.11746522309711305"/>
          <c:y val="0.1037037037037038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3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084461564606591E-2"/>
          <c:y val="8.4812222986745137E-2"/>
          <c:w val="0.90273088615721597"/>
          <c:h val="0.84058712719078288"/>
        </c:manualLayout>
      </c:layout>
      <c:bar3DChart>
        <c:barDir val="col"/>
        <c:grouping val="clustered"/>
        <c:varyColors val="0"/>
        <c:ser>
          <c:idx val="0"/>
          <c:order val="0"/>
          <c:tx>
            <c:v>ŚREDNIA:</c:v>
          </c:tx>
          <c:spPr>
            <a:solidFill>
              <a:srgbClr val="D729CB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'15 -Obłożenie 99-08'!$C$10:$O$10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'15 -Obłożenie 99-08'!$C$31:$O$31</c:f>
              <c:numCache>
                <c:formatCode>0.0%</c:formatCode>
                <c:ptCount val="13"/>
                <c:pt idx="0">
                  <c:v>0.81899000000000088</c:v>
                </c:pt>
                <c:pt idx="1">
                  <c:v>0.83772727272727365</c:v>
                </c:pt>
                <c:pt idx="2">
                  <c:v>0.79998571428571463</c:v>
                </c:pt>
                <c:pt idx="3">
                  <c:v>0.80781702813569267</c:v>
                </c:pt>
                <c:pt idx="4">
                  <c:v>0.76141428571428549</c:v>
                </c:pt>
                <c:pt idx="5">
                  <c:v>0.743900000000001</c:v>
                </c:pt>
                <c:pt idx="6">
                  <c:v>0.7586142857142858</c:v>
                </c:pt>
                <c:pt idx="7">
                  <c:v>0.79128666666666658</c:v>
                </c:pt>
                <c:pt idx="8">
                  <c:v>0.79188000000000003</c:v>
                </c:pt>
                <c:pt idx="9">
                  <c:v>0.78206666666666658</c:v>
                </c:pt>
                <c:pt idx="10">
                  <c:v>0.78870000000000062</c:v>
                </c:pt>
                <c:pt idx="11">
                  <c:v>0.77100000000000102</c:v>
                </c:pt>
                <c:pt idx="12">
                  <c:v>0.75196428571428586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059584"/>
        <c:axId val="117061120"/>
        <c:axId val="0"/>
      </c:bar3DChart>
      <c:catAx>
        <c:axId val="1170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1706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061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17059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75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/>
              <a:t>Działalność Izby Przyjęć/SOR</a:t>
            </a:r>
          </a:p>
        </c:rich>
      </c:tx>
      <c:layout>
        <c:manualLayout>
          <c:xMode val="edge"/>
          <c:yMode val="edge"/>
          <c:x val="0.37893614123706354"/>
          <c:y val="6.6801619433198414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3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489721965828991E-2"/>
          <c:y val="0.18319847110564624"/>
          <c:w val="0.90445216246149018"/>
          <c:h val="0.564777607054977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'7, Izba Przyjęć - SOR'!$A$5</c:f>
              <c:strCache>
                <c:ptCount val="1"/>
                <c:pt idx="0">
                  <c:v> porady ambulatoryjne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'7, Izba Przyjęć - SOR'!$B$4:$N$4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'7, Izba Przyjęć - SOR'!$B$5:$N$5</c:f>
              <c:numCache>
                <c:formatCode>#,##0</c:formatCode>
                <c:ptCount val="13"/>
                <c:pt idx="0">
                  <c:v>984</c:v>
                </c:pt>
                <c:pt idx="1">
                  <c:v>1153</c:v>
                </c:pt>
                <c:pt idx="2">
                  <c:v>2946</c:v>
                </c:pt>
                <c:pt idx="3">
                  <c:v>7088</c:v>
                </c:pt>
                <c:pt idx="4">
                  <c:v>7900</c:v>
                </c:pt>
                <c:pt idx="5">
                  <c:v>9658.909090909081</c:v>
                </c:pt>
                <c:pt idx="6">
                  <c:v>10914</c:v>
                </c:pt>
                <c:pt idx="7">
                  <c:v>11829</c:v>
                </c:pt>
                <c:pt idx="8">
                  <c:v>13193</c:v>
                </c:pt>
                <c:pt idx="9">
                  <c:v>13460</c:v>
                </c:pt>
                <c:pt idx="10">
                  <c:v>12674</c:v>
                </c:pt>
                <c:pt idx="11">
                  <c:v>13117</c:v>
                </c:pt>
                <c:pt idx="12">
                  <c:v>14187</c:v>
                </c:pt>
              </c:numCache>
            </c:numRef>
          </c:val>
        </c:ser>
        <c:ser>
          <c:idx val="1"/>
          <c:order val="1"/>
          <c:tx>
            <c:strRef>
              <c:f>'7, Izba Przyjęć - SOR'!$A$7</c:f>
              <c:strCache>
                <c:ptCount val="1"/>
                <c:pt idx="0">
                  <c:v>przyjęcia pacjentów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45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'7, Izba Przyjęć - SOR'!$B$4:$N$4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'7, Izba Przyjęć - SOR'!$B$7:$N$7</c:f>
              <c:numCache>
                <c:formatCode>#,##0</c:formatCode>
                <c:ptCount val="13"/>
                <c:pt idx="0">
                  <c:v>10909</c:v>
                </c:pt>
                <c:pt idx="1">
                  <c:v>12364</c:v>
                </c:pt>
                <c:pt idx="2">
                  <c:v>15671</c:v>
                </c:pt>
                <c:pt idx="3">
                  <c:v>18385</c:v>
                </c:pt>
                <c:pt idx="4">
                  <c:v>17228</c:v>
                </c:pt>
                <c:pt idx="5">
                  <c:v>18101.454545454544</c:v>
                </c:pt>
                <c:pt idx="6">
                  <c:v>18189</c:v>
                </c:pt>
                <c:pt idx="7">
                  <c:v>18924</c:v>
                </c:pt>
                <c:pt idx="8">
                  <c:v>17984</c:v>
                </c:pt>
                <c:pt idx="9">
                  <c:v>18052</c:v>
                </c:pt>
                <c:pt idx="10">
                  <c:v>18706</c:v>
                </c:pt>
                <c:pt idx="11">
                  <c:v>18995</c:v>
                </c:pt>
                <c:pt idx="12">
                  <c:v>18997</c:v>
                </c:pt>
              </c:numCache>
            </c:numRef>
          </c:val>
        </c:ser>
        <c:ser>
          <c:idx val="2"/>
          <c:order val="2"/>
          <c:tx>
            <c:strRef>
              <c:f>'7, Izba Przyjęć - SOR'!$A$6</c:f>
              <c:strCache>
                <c:ptCount val="1"/>
                <c:pt idx="0">
                  <c:v>leżący w SOR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629483814523209E-3"/>
                  <c:y val="-3.98405117144889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7567804024506E-3"/>
                  <c:y val="-5.16135386883294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43919510061353E-4"/>
                  <c:y val="-3.88708156085950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01312335958005E-2"/>
                  <c:y val="-3.22913893530930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54680664916892E-3"/>
                  <c:y val="-4.43387817868165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00218722659671E-3"/>
                  <c:y val="-3.1275880832747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886920384951881E-3"/>
                  <c:y val="-6.036549144249563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222222222222224E-3"/>
                  <c:y val="-4.84848052946934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1666666666666683E-3"/>
                  <c:y val="-4.84848052946934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777777777777887E-3"/>
                  <c:y val="-5.49494460006525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888888888888928E-3"/>
                  <c:y val="-2.90908831768160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888888888888928E-3"/>
                  <c:y val="-4.20204191021479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5554461942258389E-3"/>
                  <c:y val="-6.46464070595914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 CE"/>
                      <a:ea typeface="Arial CE"/>
                      <a:cs typeface="Arial CE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'7, Izba Przyjęć - SOR'!$B$4:$N$4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'7, Izba Przyjęć - SOR'!$B$6:$N$6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917</c:v>
                </c:pt>
                <c:pt idx="7">
                  <c:v>1135</c:v>
                </c:pt>
                <c:pt idx="8">
                  <c:v>1298</c:v>
                </c:pt>
                <c:pt idx="9">
                  <c:v>1375</c:v>
                </c:pt>
                <c:pt idx="10">
                  <c:v>1397</c:v>
                </c:pt>
                <c:pt idx="11">
                  <c:v>1487</c:v>
                </c:pt>
                <c:pt idx="12">
                  <c:v>1630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720320"/>
        <c:axId val="133726208"/>
        <c:axId val="0"/>
      </c:bar3DChart>
      <c:catAx>
        <c:axId val="13372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3372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7262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33720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409809711286136"/>
          <c:y val="0.85581891472426252"/>
          <c:w val="0.68811996937882769"/>
          <c:h val="6.915231253432749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25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dirty="0"/>
              <a:t>Ogólna liczba dializ w latach 1999 - 2011
</a:t>
            </a:r>
          </a:p>
        </c:rich>
      </c:tx>
      <c:layout>
        <c:manualLayout>
          <c:xMode val="edge"/>
          <c:yMode val="edge"/>
          <c:x val="0.25135181539807538"/>
          <c:y val="5.55515375486633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240658746411981E-2"/>
          <c:y val="0.18096020773354871"/>
          <c:w val="0.91229970345392564"/>
          <c:h val="0.6881257397669141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'27 -dializy'!$A$4:$M$4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'27 -dializy'!$A$5:$M$5</c:f>
              <c:numCache>
                <c:formatCode>#,##0_ ;\-#,##0\ </c:formatCode>
                <c:ptCount val="13"/>
                <c:pt idx="0" formatCode="#,##0">
                  <c:v>3196</c:v>
                </c:pt>
                <c:pt idx="1">
                  <c:v>5354</c:v>
                </c:pt>
                <c:pt idx="2">
                  <c:v>5593</c:v>
                </c:pt>
                <c:pt idx="3" formatCode="#,##0">
                  <c:v>5427</c:v>
                </c:pt>
                <c:pt idx="4">
                  <c:v>5853</c:v>
                </c:pt>
                <c:pt idx="5" formatCode="#,##0">
                  <c:v>6582</c:v>
                </c:pt>
                <c:pt idx="6" formatCode="#,##0">
                  <c:v>6997</c:v>
                </c:pt>
                <c:pt idx="7" formatCode="#,##0">
                  <c:v>7472</c:v>
                </c:pt>
                <c:pt idx="8" formatCode="#,##0">
                  <c:v>8582</c:v>
                </c:pt>
                <c:pt idx="9" formatCode="#,##0">
                  <c:v>9066</c:v>
                </c:pt>
                <c:pt idx="10" formatCode="#,##0">
                  <c:v>9290</c:v>
                </c:pt>
                <c:pt idx="11" formatCode="#,##0">
                  <c:v>7768</c:v>
                </c:pt>
                <c:pt idx="12" formatCode="#,##0">
                  <c:v>7255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60448"/>
        <c:axId val="133961984"/>
      </c:barChart>
      <c:catAx>
        <c:axId val="13396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33961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619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339604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3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25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sz="2000" dirty="0"/>
              <a:t>Ogólna liczba porad specjalistycznych w latach 1999 - 2011</a:t>
            </a:r>
          </a:p>
        </c:rich>
      </c:tx>
      <c:layout>
        <c:manualLayout>
          <c:xMode val="edge"/>
          <c:yMode val="edge"/>
          <c:x val="0.10173611111111153"/>
          <c:y val="1.3577391308212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46152324099886E-2"/>
          <c:y val="0.22598894993484059"/>
          <c:w val="0.89279607029827912"/>
          <c:h val="0.611300109573743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'53 - ogólem poradnie'!$A$6:$M$6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'53 - ogólem poradnie'!$A$7:$M$7</c:f>
              <c:numCache>
                <c:formatCode>#,##0_ ;\-#,##0\ </c:formatCode>
                <c:ptCount val="13"/>
                <c:pt idx="0" formatCode="#,##0">
                  <c:v>47682</c:v>
                </c:pt>
                <c:pt idx="1">
                  <c:v>51622</c:v>
                </c:pt>
                <c:pt idx="2">
                  <c:v>52330</c:v>
                </c:pt>
                <c:pt idx="3" formatCode="#,##0">
                  <c:v>68643</c:v>
                </c:pt>
                <c:pt idx="4">
                  <c:v>52101</c:v>
                </c:pt>
                <c:pt idx="5" formatCode="#,##0">
                  <c:v>59957</c:v>
                </c:pt>
                <c:pt idx="6" formatCode="#,##0">
                  <c:v>61302</c:v>
                </c:pt>
                <c:pt idx="7" formatCode="#,##0">
                  <c:v>62669</c:v>
                </c:pt>
                <c:pt idx="8" formatCode="#,##0">
                  <c:v>54005</c:v>
                </c:pt>
                <c:pt idx="9" formatCode="#,##0">
                  <c:v>58996</c:v>
                </c:pt>
                <c:pt idx="10" formatCode="#,##0">
                  <c:v>57267</c:v>
                </c:pt>
                <c:pt idx="11" formatCode="#,##0">
                  <c:v>56806</c:v>
                </c:pt>
                <c:pt idx="12" formatCode="#,##0">
                  <c:v>59814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49792"/>
        <c:axId val="134451584"/>
      </c:barChart>
      <c:catAx>
        <c:axId val="1344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3445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451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344497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Liczba zadeklarowanych w latach</a:t>
            </a:r>
          </a:p>
        </c:rich>
      </c:tx>
      <c:layout>
        <c:manualLayout>
          <c:xMode val="edge"/>
          <c:yMode val="edge"/>
          <c:x val="0.11380597014925373"/>
          <c:y val="3.086424404454217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88"/>
      <c:rotY val="20"/>
      <c:depthPercent val="5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391294838145693E-2"/>
          <c:y val="0.11316957056969623"/>
          <c:w val="0.92659623797025359"/>
          <c:h val="0.69084409846198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'4, '!$A$6:$E$6</c:f>
              <c:strCache>
                <c:ptCount val="1"/>
                <c:pt idx="0">
                  <c:v>2007 2008 2009 2010 2011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201707995455821E-3"/>
                  <c:y val="0.14391554387187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92893798722925E-2"/>
                  <c:y val="0.20114105458085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245739804912944E-3"/>
                  <c:y val="0.24539063577212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82700669878709E-3"/>
                  <c:y val="0.31448069834018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250632042093552E-3"/>
                  <c:y val="0.34141188964029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52057717487149957"/>
                  <c:y val="5.362652715571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1455223880597096"/>
                  <c:y val="0.34876595770332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23694029850746437"/>
                  <c:y val="0.34413632109664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25932835820895622"/>
                  <c:y val="0.34413632109664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28171641791044955"/>
                  <c:y val="0.34567953329887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30597014925373245"/>
                  <c:y val="0.34567953329887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33022388059701613"/>
                  <c:y val="0.34567953329887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35261194029850745"/>
                  <c:y val="0.35030916990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'4, '!$A$6:$E$6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'4, '!$A$7:$E$7</c:f>
              <c:numCache>
                <c:formatCode>#,##0</c:formatCode>
                <c:ptCount val="5"/>
                <c:pt idx="0">
                  <c:v>1773</c:v>
                </c:pt>
                <c:pt idx="1">
                  <c:v>1921</c:v>
                </c:pt>
                <c:pt idx="2">
                  <c:v>2346</c:v>
                </c:pt>
                <c:pt idx="3">
                  <c:v>2666</c:v>
                </c:pt>
                <c:pt idx="4">
                  <c:v>3121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4608384"/>
        <c:axId val="134609920"/>
        <c:axId val="0"/>
      </c:bar3DChart>
      <c:catAx>
        <c:axId val="13460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6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609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608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296664479440229"/>
          <c:y val="0.89908556425619734"/>
          <c:w val="0.29517771216097988"/>
          <c:h val="8.534522477792934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dirty="0"/>
              <a:t>Wykonanie badań tomografii komputerowej w Zakładzie </a:t>
            </a:r>
            <a:r>
              <a:rPr lang="pl-PL" dirty="0" smtClean="0"/>
              <a:t>Diagnostyki </a:t>
            </a:r>
            <a:r>
              <a:rPr lang="pl-PL" dirty="0"/>
              <a:t>Obrazowej w latach.
</a:t>
            </a:r>
          </a:p>
        </c:rich>
      </c:tx>
      <c:layout>
        <c:manualLayout>
          <c:xMode val="edge"/>
          <c:yMode val="edge"/>
          <c:x val="7.9409667541557358E-2"/>
          <c:y val="1.45913659756774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5646396105259964E-2"/>
          <c:y val="0.18305084745762734"/>
          <c:w val="0.95674927146517774"/>
          <c:h val="0.6322033898305085"/>
        </c:manualLayout>
      </c:layout>
      <c:barChart>
        <c:barDir val="col"/>
        <c:grouping val="clustered"/>
        <c:varyColors val="0"/>
        <c:ser>
          <c:idx val="0"/>
          <c:order val="0"/>
          <c:tx>
            <c:v>1999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TK!$B$5</c:f>
              <c:numCache>
                <c:formatCode>#,##0</c:formatCode>
                <c:ptCount val="1"/>
                <c:pt idx="0">
                  <c:v>2319</c:v>
                </c:pt>
              </c:numCache>
            </c:numRef>
          </c:val>
        </c:ser>
        <c:ser>
          <c:idx val="1"/>
          <c:order val="1"/>
          <c:tx>
            <c:v>2000</c:v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238255274747893E-3"/>
                  <c:y val="-1.5739619086075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TK!$C$5</c:f>
              <c:numCache>
                <c:formatCode>#,##0</c:formatCode>
                <c:ptCount val="1"/>
                <c:pt idx="0">
                  <c:v>3445</c:v>
                </c:pt>
              </c:numCache>
            </c:numRef>
          </c:val>
        </c:ser>
        <c:ser>
          <c:idx val="2"/>
          <c:order val="2"/>
          <c:tx>
            <c:v>2001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TK!$D$5</c:f>
              <c:numCache>
                <c:formatCode>#,##0</c:formatCode>
                <c:ptCount val="1"/>
                <c:pt idx="0">
                  <c:v>3397</c:v>
                </c:pt>
              </c:numCache>
            </c:numRef>
          </c:val>
        </c:ser>
        <c:ser>
          <c:idx val="3"/>
          <c:order val="3"/>
          <c:tx>
            <c:v>2002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TK!$E$5</c:f>
              <c:numCache>
                <c:formatCode>#,##0</c:formatCode>
                <c:ptCount val="1"/>
                <c:pt idx="0">
                  <c:v>2589</c:v>
                </c:pt>
              </c:numCache>
            </c:numRef>
          </c:val>
        </c:ser>
        <c:ser>
          <c:idx val="4"/>
          <c:order val="4"/>
          <c:tx>
            <c:v>2003</c:v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TK!$F$5</c:f>
              <c:numCache>
                <c:formatCode>#,##0</c:formatCode>
                <c:ptCount val="1"/>
                <c:pt idx="0">
                  <c:v>2941</c:v>
                </c:pt>
              </c:numCache>
            </c:numRef>
          </c:val>
        </c:ser>
        <c:ser>
          <c:idx val="5"/>
          <c:order val="5"/>
          <c:tx>
            <c:v>2004</c:v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TK!$G$5</c:f>
              <c:numCache>
                <c:formatCode>#,##0</c:formatCode>
                <c:ptCount val="1"/>
                <c:pt idx="0">
                  <c:v>2919</c:v>
                </c:pt>
              </c:numCache>
            </c:numRef>
          </c:val>
        </c:ser>
        <c:ser>
          <c:idx val="6"/>
          <c:order val="6"/>
          <c:tx>
            <c:strRef>
              <c:f>TK!$H$4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TK!$H$5</c:f>
              <c:numCache>
                <c:formatCode>#,##0</c:formatCode>
                <c:ptCount val="1"/>
                <c:pt idx="0">
                  <c:v>2479</c:v>
                </c:pt>
              </c:numCache>
            </c:numRef>
          </c:val>
        </c:ser>
        <c:ser>
          <c:idx val="7"/>
          <c:order val="7"/>
          <c:tx>
            <c:strRef>
              <c:f>TK!$I$4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TK!$I$5</c:f>
              <c:numCache>
                <c:formatCode>#,##0</c:formatCode>
                <c:ptCount val="1"/>
                <c:pt idx="0">
                  <c:v>3355</c:v>
                </c:pt>
              </c:numCache>
            </c:numRef>
          </c:val>
        </c:ser>
        <c:ser>
          <c:idx val="8"/>
          <c:order val="8"/>
          <c:tx>
            <c:strRef>
              <c:f>TK!$J$4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TK!$J$5</c:f>
              <c:numCache>
                <c:formatCode>#,##0</c:formatCode>
                <c:ptCount val="1"/>
                <c:pt idx="0">
                  <c:v>4910</c:v>
                </c:pt>
              </c:numCache>
            </c:numRef>
          </c:val>
        </c:ser>
        <c:ser>
          <c:idx val="9"/>
          <c:order val="9"/>
          <c:tx>
            <c:strRef>
              <c:f>TK!$K$4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TK!$K$5</c:f>
              <c:numCache>
                <c:formatCode>#,##0</c:formatCode>
                <c:ptCount val="1"/>
                <c:pt idx="0">
                  <c:v>6148</c:v>
                </c:pt>
              </c:numCache>
            </c:numRef>
          </c:val>
        </c:ser>
        <c:ser>
          <c:idx val="10"/>
          <c:order val="10"/>
          <c:tx>
            <c:strRef>
              <c:f>TK!$L$4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TK!$L$5</c:f>
              <c:numCache>
                <c:formatCode>#,##0</c:formatCode>
                <c:ptCount val="1"/>
                <c:pt idx="0">
                  <c:v>5370</c:v>
                </c:pt>
              </c:numCache>
            </c:numRef>
          </c:val>
        </c:ser>
        <c:ser>
          <c:idx val="11"/>
          <c:order val="11"/>
          <c:tx>
            <c:strRef>
              <c:f>TK!$N$4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TK!$A$5</c:f>
              <c:strCache>
                <c:ptCount val="1"/>
                <c:pt idx="0">
                  <c:v>Tom. Komputerowy</c:v>
                </c:pt>
              </c:strCache>
            </c:strRef>
          </c:cat>
          <c:val>
            <c:numRef>
              <c:f>TK!$N$5</c:f>
              <c:numCache>
                <c:formatCode>#,##0</c:formatCode>
                <c:ptCount val="1"/>
                <c:pt idx="0">
                  <c:v>5591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02432"/>
        <c:axId val="189616512"/>
      </c:barChart>
      <c:catAx>
        <c:axId val="18960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8961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6165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896024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4.2255829919277087E-2"/>
          <c:y val="0.89491525423728813"/>
          <c:w val="0.94728816121780757"/>
          <c:h val="9.491525423728813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sz="1400" b="1" i="0" u="none" strike="noStrike" baseline="0" dirty="0"/>
              <a:t>Zestawienie liczby </a:t>
            </a:r>
            <a:r>
              <a:rPr lang="pl-PL" sz="1400" b="1" i="0" u="none" strike="noStrike" baseline="0" dirty="0" smtClean="0"/>
              <a:t>badań </a:t>
            </a:r>
            <a:r>
              <a:rPr lang="pl-PL" sz="1400" b="1" i="0" u="none" strike="noStrike" baseline="0" dirty="0"/>
              <a:t>w kierunku </a:t>
            </a:r>
            <a:r>
              <a:rPr lang="pl-PL" sz="1400" b="1" i="0" u="none" strike="noStrike" baseline="0" dirty="0" err="1"/>
              <a:t>sepsy</a:t>
            </a:r>
            <a:r>
              <a:rPr lang="pl-PL" sz="1400" b="1" i="0" u="none" strike="noStrike" baseline="0" dirty="0"/>
              <a:t> w latach  </a:t>
            </a:r>
            <a:r>
              <a:rPr lang="pl-PL" sz="1400" b="1" i="0" u="none" strike="noStrike" baseline="0" dirty="0" smtClean="0"/>
              <a:t>2010 </a:t>
            </a:r>
            <a:r>
              <a:rPr lang="pl-PL" sz="1400" b="1" i="0" u="none" strike="noStrike" baseline="0" dirty="0"/>
              <a:t>- 2011</a:t>
            </a:r>
            <a:r>
              <a:rPr lang="pl-PL" sz="1400" dirty="0"/>
              <a:t>
</a:t>
            </a:r>
          </a:p>
        </c:rich>
      </c:tx>
      <c:layout>
        <c:manualLayout>
          <c:xMode val="edge"/>
          <c:yMode val="edge"/>
          <c:x val="0.14024715660542514"/>
          <c:y val="2.53404677582165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55644127681753"/>
          <c:y val="0.16323037749541724"/>
          <c:w val="0.79346721542166621"/>
          <c:h val="0.67955383473092068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'rm i koronarografia'!$C$3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sepsa!$B$6</c:f>
              <c:strCache>
                <c:ptCount val="1"/>
                <c:pt idx="0">
                  <c:v>PROCALCYTONINA</c:v>
                </c:pt>
              </c:strCache>
            </c:strRef>
          </c:cat>
          <c:val>
            <c:numRef>
              <c:f>'[działalność PAKSU.xls]rm i koronarografia'!$C$3,'[działalność PAKSU.xls]rm i koronarografia'!$C$6:$C$15</c:f>
            </c:numRef>
          </c:val>
        </c:ser>
        <c:ser>
          <c:idx val="0"/>
          <c:order val="1"/>
          <c:tx>
            <c:strRef>
              <c:f>sepsa!$E$5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sepsa!$B$6</c:f>
              <c:strCache>
                <c:ptCount val="1"/>
                <c:pt idx="0">
                  <c:v>PROCALCYTONINA</c:v>
                </c:pt>
              </c:strCache>
            </c:strRef>
          </c:cat>
          <c:val>
            <c:numRef>
              <c:f>sepsa!$E$6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2"/>
          <c:tx>
            <c:strRef>
              <c:f>sepsa!$G$5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729C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sepsa!$B$6</c:f>
              <c:strCache>
                <c:ptCount val="1"/>
                <c:pt idx="0">
                  <c:v>PROCALCYTONINA</c:v>
                </c:pt>
              </c:strCache>
            </c:strRef>
          </c:cat>
          <c:val>
            <c:numRef>
              <c:f>sepsa!$G$6</c:f>
              <c:numCache>
                <c:formatCode>General</c:formatCode>
                <c:ptCount val="1"/>
                <c:pt idx="0">
                  <c:v>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60160"/>
        <c:axId val="190071552"/>
      </c:barChart>
      <c:catAx>
        <c:axId val="18966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0071552"/>
        <c:crosses val="autoZero"/>
        <c:auto val="1"/>
        <c:lblAlgn val="ctr"/>
        <c:lblOffset val="100"/>
        <c:noMultiLvlLbl val="0"/>
      </c:catAx>
      <c:valAx>
        <c:axId val="190071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6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89660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75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6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B43EF-E1C0-4F10-BA49-7F0150397C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8F5A-B066-437E-BF76-7A57E386C9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B516-8527-4863-BA8F-CD14314158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5A10-E6CA-4823-B704-13CB16A422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EEE8-C6CC-4F7A-A77C-0F550A6B01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C37D-E44F-43BC-AF2F-A20D303941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4BF8-A764-4A96-BD28-6920DBBBDE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E4C3-1F36-445B-8B35-5A33415235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212B-3FE7-496A-8673-8F1417AE9D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E72-A6CF-4703-87E8-4A306707C8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BB46-6866-4A3F-9A0C-083EDFC083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EFAF-657A-4B32-B47A-9CA30812E5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2">
                <a:tint val="80000"/>
                <a:satMod val="300000"/>
                <a:alpha val="86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F2C75DC8-8124-4D7B-8E12-DAEE9D1F3F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1044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>
                  <a:latin typeface="Arial" charset="0"/>
                </a:endParaRPr>
              </a:p>
            </p:txBody>
          </p:sp>
        </p:grp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1044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Arkusz_programu_Microsoft_Excel_97_2003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Arkusz_programu_Microsoft_Excel_97_20032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ymbol zastępczy zawartości 4" descr="Szpital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763" y="1857364"/>
            <a:ext cx="9148763" cy="4929198"/>
          </a:xfrm>
        </p:spPr>
      </p:pic>
      <p:sp>
        <p:nvSpPr>
          <p:cNvPr id="8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-214313" y="285750"/>
            <a:ext cx="9644063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Szpital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Powiatowy  w  Chrzanowie – sprawozdanie za rok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"/>
          <a:ext cx="9143996" cy="2919599"/>
        </p:xfrm>
        <a:graphic>
          <a:graphicData uri="http://schemas.openxmlformats.org/drawingml/2006/table">
            <a:tbl>
              <a:tblPr/>
              <a:tblGrid>
                <a:gridCol w="1015252"/>
                <a:gridCol w="625288"/>
                <a:gridCol w="625288"/>
                <a:gridCol w="625288"/>
                <a:gridCol w="625288"/>
                <a:gridCol w="625288"/>
                <a:gridCol w="625288"/>
                <a:gridCol w="625288"/>
                <a:gridCol w="625288"/>
                <a:gridCol w="625288"/>
                <a:gridCol w="625288"/>
                <a:gridCol w="625288"/>
                <a:gridCol w="625288"/>
                <a:gridCol w="625288"/>
              </a:tblGrid>
              <a:tr h="291312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pl-PL" sz="1400" b="1" i="1" u="none" strike="noStrike" dirty="0">
                          <a:latin typeface="Arial CE"/>
                        </a:rPr>
                        <a:t>Działalność Izby Przyjęć / SOR  w latach 1999 - 2011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NAZWA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 porady ambulatoryjne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984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1 153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2 946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7 088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7 900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9 659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10 914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11 829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13 193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13 460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12 674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13 117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14 187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leżący w SOR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1 135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1 298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1 375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1 397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1 487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1 630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przyjęcia pacjentów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10 909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12 364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15 671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17 228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17 984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 CE"/>
                        </a:rPr>
                        <a:t>18 997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 Ogólna ilość udzielonych świadczeń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11 893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13 517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18 617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25 473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25 128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27 760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30 020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31 888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32 475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32 887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32 777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33 599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latin typeface="Arial CE"/>
                        </a:rPr>
                        <a:t>34 814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235"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14 %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37 %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37 %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spadek 1,4 %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spadek 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latin typeface="Arial CE"/>
                        </a:rPr>
                        <a:t>wzrost 2,5%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latin typeface="Arial CE"/>
                        </a:rPr>
                        <a:t>wzrost 3,6%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0" y="2928934"/>
          <a:ext cx="9144000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3999" cy="1609077"/>
        </p:xfrm>
        <a:graphic>
          <a:graphicData uri="http://schemas.openxmlformats.org/drawingml/2006/table">
            <a:tbl>
              <a:tblPr/>
              <a:tblGrid>
                <a:gridCol w="697112"/>
                <a:gridCol w="697112"/>
                <a:gridCol w="697112"/>
                <a:gridCol w="697112"/>
                <a:gridCol w="697112"/>
                <a:gridCol w="697112"/>
                <a:gridCol w="697112"/>
                <a:gridCol w="697112"/>
                <a:gridCol w="697112"/>
                <a:gridCol w="697112"/>
                <a:gridCol w="724293"/>
                <a:gridCol w="724293"/>
                <a:gridCol w="724293"/>
              </a:tblGrid>
              <a:tr h="24896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1800" b="1" i="1" u="none" strike="noStrike" dirty="0">
                          <a:latin typeface="Arial CE"/>
                        </a:rPr>
                        <a:t>Zestawienie ogółem wykonanych dializ w latach 1999 - 2011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55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3 196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5 354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5 593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latin typeface="Arial CE"/>
                        </a:rPr>
                        <a:t>5 427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5 853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6 582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6 997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7 472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8 582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latin typeface="Arial CE"/>
                        </a:rPr>
                        <a:t>9 066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latin typeface="Arial CE"/>
                        </a:rPr>
                        <a:t>9 290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7 866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latin typeface="Arial CE"/>
                        </a:rPr>
                        <a:t>7 255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48">
                <a:tc>
                  <a:txBody>
                    <a:bodyPr/>
                    <a:lstStyle/>
                    <a:p>
                      <a:pPr algn="ctr" fontAlgn="ctr"/>
                      <a:endParaRPr lang="pl-PL" sz="1200" b="1" i="1" u="none" strike="noStrike">
                        <a:latin typeface="Arial C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60 %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4 %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spadek 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8 %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12 %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6 %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7 %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15 %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latin typeface="Arial CE"/>
                        </a:rPr>
                        <a:t>wzrost 6 %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wzrost 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spadek 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spadek 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0" y="1714488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0"/>
          <a:ext cx="9144002" cy="2249777"/>
        </p:xfrm>
        <a:graphic>
          <a:graphicData uri="http://schemas.openxmlformats.org/drawingml/2006/table">
            <a:tbl>
              <a:tblPr/>
              <a:tblGrid>
                <a:gridCol w="479603"/>
                <a:gridCol w="715646"/>
                <a:gridCol w="715646"/>
                <a:gridCol w="715646"/>
                <a:gridCol w="754736"/>
                <a:gridCol w="715646"/>
                <a:gridCol w="715646"/>
                <a:gridCol w="715646"/>
                <a:gridCol w="754736"/>
                <a:gridCol w="715646"/>
                <a:gridCol w="754736"/>
                <a:gridCol w="754736"/>
                <a:gridCol w="635933"/>
              </a:tblGrid>
              <a:tr h="52130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latin typeface="Arial CE"/>
                        </a:rPr>
                        <a:t>Zestawienie ogółem udzielonych porad w poradniach specjalistycznych</a:t>
                      </a:r>
                    </a:p>
                    <a:p>
                      <a:pPr algn="ctr" fontAlgn="b"/>
                      <a:r>
                        <a:rPr lang="pl-PL" sz="1400" b="1" i="0" u="none" strike="noStrike" dirty="0">
                          <a:latin typeface="Arial CE"/>
                        </a:rPr>
                        <a:t> w latach 1999 - 2011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9099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18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 dirty="0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 dirty="0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39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47 682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51 622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52 330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68 643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52 101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 dirty="0">
                          <a:latin typeface="Arial CE"/>
                        </a:rPr>
                        <a:t>59 957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 dirty="0">
                          <a:latin typeface="Arial CE"/>
                        </a:rPr>
                        <a:t>61 302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 dirty="0">
                          <a:latin typeface="Arial CE"/>
                        </a:rPr>
                        <a:t>62 669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54 005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58 996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57 267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56 806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59 814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99">
                <a:tc>
                  <a:txBody>
                    <a:bodyPr/>
                    <a:lstStyle/>
                    <a:p>
                      <a:pPr algn="ctr" fontAlgn="ctr"/>
                      <a:endParaRPr lang="pl-PL" sz="1200" b="1" i="1" u="none" strike="noStrike">
                        <a:latin typeface="Arial C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spadek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 dirty="0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spadek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spadek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spadek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1" u="none" strike="noStrike">
                          <a:latin typeface="Arial CE"/>
                        </a:rPr>
                        <a:t>wzrost 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197">
                <a:tc>
                  <a:txBody>
                    <a:bodyPr/>
                    <a:lstStyle/>
                    <a:p>
                      <a:pPr algn="ctr" fontAlgn="ctr"/>
                      <a:endParaRPr lang="pl-PL" sz="1200" b="1" i="1" u="none" strike="noStrike">
                        <a:latin typeface="Arial C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latin typeface="Arial CE"/>
                        </a:rPr>
                        <a:t>8,26%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latin typeface="Arial CE"/>
                        </a:rPr>
                        <a:t>1,37%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latin typeface="Arial CE"/>
                        </a:rPr>
                        <a:t>31,17%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latin typeface="Arial CE"/>
                        </a:rPr>
                        <a:t>-24,10%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latin typeface="Arial CE"/>
                        </a:rPr>
                        <a:t>15,08%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latin typeface="Arial CE"/>
                        </a:rPr>
                        <a:t>2,24%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latin typeface="Arial CE"/>
                        </a:rPr>
                        <a:t>2,23%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latin typeface="Arial CE"/>
                        </a:rPr>
                        <a:t>-13,83%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latin typeface="Arial CE"/>
                        </a:rPr>
                        <a:t>9,24%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latin typeface="Arial CE"/>
                        </a:rPr>
                        <a:t>3,01%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latin typeface="Arial CE"/>
                        </a:rPr>
                        <a:t>0,80%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latin typeface="Arial CE"/>
                        </a:rPr>
                        <a:t>5,20%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0" y="2357430"/>
          <a:ext cx="9144000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"/>
          <a:ext cx="9144000" cy="1860801"/>
        </p:xfrm>
        <a:graphic>
          <a:graphicData uri="http://schemas.openxmlformats.org/drawingml/2006/table">
            <a:tbl>
              <a:tblPr/>
              <a:tblGrid>
                <a:gridCol w="1749713"/>
                <a:gridCol w="1749713"/>
                <a:gridCol w="1837199"/>
                <a:gridCol w="1987674"/>
                <a:gridCol w="1819701"/>
              </a:tblGrid>
              <a:tr h="6617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latin typeface="Arial CE"/>
                        </a:rPr>
                        <a:t>ZESTAWIENIE </a:t>
                      </a:r>
                      <a:r>
                        <a:rPr lang="pl-PL" sz="1800" b="1" i="1" u="none" strike="noStrike" dirty="0" smtClean="0">
                          <a:latin typeface="Arial CE"/>
                        </a:rPr>
                        <a:t> LICZBY  PACJENTÓW  ZADEKLAROWANYCH  W  POZ                      W  LATACH   2007-2011</a:t>
                      </a:r>
                      <a:endParaRPr lang="pl-PL" sz="1800" b="1" i="1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4961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1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latin typeface="Arial CE"/>
                        </a:rPr>
                        <a:t>1 773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latin typeface="Arial CE"/>
                        </a:rPr>
                        <a:t>1 921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latin typeface="Arial CE"/>
                        </a:rPr>
                        <a:t>2 346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latin typeface="Arial CE"/>
                        </a:rPr>
                        <a:t>2 666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latin typeface="Arial CE"/>
                        </a:rPr>
                        <a:t>3 121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wzrost </a:t>
                      </a:r>
                      <a:r>
                        <a:rPr lang="pl-PL" sz="1400" b="0" i="1" u="none" strike="noStrike" dirty="0" smtClean="0">
                          <a:latin typeface="Arial CE"/>
                        </a:rPr>
                        <a:t> 8</a:t>
                      </a:r>
                      <a:r>
                        <a:rPr lang="pl-PL" sz="1400" b="0" i="1" u="none" strike="noStrike" dirty="0">
                          <a:latin typeface="Arial CE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wzrost </a:t>
                      </a:r>
                      <a:r>
                        <a:rPr lang="pl-PL" sz="1400" b="0" i="1" u="none" strike="noStrike" dirty="0" smtClean="0">
                          <a:latin typeface="Arial CE"/>
                        </a:rPr>
                        <a:t> 22</a:t>
                      </a:r>
                      <a:r>
                        <a:rPr lang="pl-PL" sz="1400" b="0" i="1" u="none" strike="noStrike" dirty="0">
                          <a:latin typeface="Arial CE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wzrost  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wzrost  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0" y="1963725"/>
          <a:ext cx="9144000" cy="48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 descr="C:\DOCUME~1\Standard\USTAWI~1\Temp\msohtml1\01\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C:\DOCUME~1\Standard\USTAWI~1\Temp\msohtml1\01\clip_image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6643688"/>
          <a:ext cx="9143998" cy="214291"/>
        </p:xfrm>
        <a:graphic>
          <a:graphicData uri="http://schemas.openxmlformats.org/drawingml/2006/table">
            <a:tbl>
              <a:tblPr/>
              <a:tblGrid>
                <a:gridCol w="9143998"/>
              </a:tblGrid>
              <a:tr h="21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latin typeface="Arial CE"/>
                        </a:rPr>
                        <a:t>2010*spadek </a:t>
                      </a:r>
                      <a:r>
                        <a:rPr lang="pl-PL" sz="1200" b="0" i="0" u="none" strike="noStrike" dirty="0">
                          <a:latin typeface="Arial CE"/>
                        </a:rPr>
                        <a:t>ilości wykonanych procedur zabiegowych  spowodowany był przeprowadzaną modernizacją bloku operacyjnego.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3996" cy="2754804"/>
        </p:xfrm>
        <a:graphic>
          <a:graphicData uri="http://schemas.openxmlformats.org/drawingml/2006/table">
            <a:tbl>
              <a:tblPr/>
              <a:tblGrid>
                <a:gridCol w="2090436"/>
                <a:gridCol w="541017"/>
                <a:gridCol w="541017"/>
                <a:gridCol w="541017"/>
                <a:gridCol w="541017"/>
                <a:gridCol w="541017"/>
                <a:gridCol w="541017"/>
                <a:gridCol w="541017"/>
                <a:gridCol w="541017"/>
                <a:gridCol w="541017"/>
                <a:gridCol w="541017"/>
                <a:gridCol w="541017"/>
                <a:gridCol w="561356"/>
                <a:gridCol w="541017"/>
              </a:tblGrid>
              <a:tr h="15743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pl-PL" sz="1200" b="1" i="1" u="none" strike="noStrike" dirty="0">
                          <a:latin typeface="Arial CE"/>
                        </a:rPr>
                        <a:t>Zestawienie procedur zabiegowych w szpitalu w latach 1999 - 2011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7430"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NAZWA/ROK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2010*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5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latin typeface="Arial CE"/>
                        </a:rPr>
                        <a:t>blok operacyjny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2 492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2 306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2 410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2 456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2 525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2 447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2 543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2 871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latin typeface="Arial CE"/>
                        </a:rPr>
                        <a:t>endoskopia urologiczna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608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841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1 087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1 100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latin typeface="Arial CE"/>
                        </a:rPr>
                        <a:t>897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latin typeface="Arial CE"/>
                        </a:rPr>
                        <a:t>ogólna liczba zabiegów  w szpitalu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2 190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2 747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2 937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2 298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3 202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3 297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3 728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2 554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1" i="0" u="none" strike="noStrike">
                          <a:latin typeface="Arial CE"/>
                        </a:rPr>
                        <a:t>3 768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latin typeface="Arial CE"/>
                        </a:rPr>
                        <a:t>liczba stołów operacyjnych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latin typeface="Arial CE"/>
                        </a:rPr>
                        <a:t>liczba zabiegów /   1 stół operacyjny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 dirty="0">
                          <a:latin typeface="Arial CE"/>
                        </a:rPr>
                        <a:t>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383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508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319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latin typeface="Arial CE"/>
                        </a:rPr>
                        <a:t>liczba zabiegów / stół </a:t>
                      </a:r>
                      <a:r>
                        <a:rPr lang="pl-PL" sz="1200" b="0" i="0" u="none" strike="noStrike" dirty="0" err="1">
                          <a:latin typeface="Arial CE"/>
                        </a:rPr>
                        <a:t>operac</a:t>
                      </a:r>
                      <a:r>
                        <a:rPr lang="pl-PL" sz="1200" b="0" i="0" u="none" strike="noStrike" dirty="0">
                          <a:latin typeface="Arial CE"/>
                        </a:rPr>
                        <a:t>/ tydzień (7 dni)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latin typeface="Arial CE"/>
                        </a:rPr>
                        <a:t>liczba zabiegów /stół </a:t>
                      </a:r>
                      <a:r>
                        <a:rPr lang="pl-PL" sz="1200" b="0" i="0" u="none" strike="noStrike" dirty="0" err="1">
                          <a:latin typeface="Arial CE"/>
                        </a:rPr>
                        <a:t>operac</a:t>
                      </a:r>
                      <a:r>
                        <a:rPr lang="pl-PL" sz="1200" b="0" i="0" u="none" strike="noStrike" dirty="0">
                          <a:latin typeface="Arial CE"/>
                        </a:rPr>
                        <a:t>./5 dni tygodnia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>
                          <a:latin typeface="Arial CE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200" b="0" i="0" u="none" strike="noStrike" dirty="0">
                          <a:latin typeface="Arial CE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3998" cy="1428737"/>
        </p:xfrm>
        <a:graphic>
          <a:graphicData uri="http://schemas.openxmlformats.org/drawingml/2006/table">
            <a:tbl>
              <a:tblPr/>
              <a:tblGrid>
                <a:gridCol w="1468597"/>
                <a:gridCol w="589581"/>
                <a:gridCol w="589581"/>
                <a:gridCol w="589581"/>
                <a:gridCol w="589581"/>
                <a:gridCol w="589581"/>
                <a:gridCol w="590937"/>
                <a:gridCol w="590937"/>
                <a:gridCol w="590937"/>
                <a:gridCol w="590937"/>
                <a:gridCol w="590937"/>
                <a:gridCol w="590937"/>
                <a:gridCol w="590937"/>
                <a:gridCol w="590937"/>
              </a:tblGrid>
              <a:tr h="33763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pl-PL" sz="1400" b="1" i="1" u="none" strike="noStrike" dirty="0">
                          <a:latin typeface="Arial CE"/>
                        </a:rPr>
                        <a:t>Wykonanie badań tomografii komputerowej w Zakładzie Diagnostyki Obrazowej w latach  1999 - 2011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397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NAZWA/ROK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6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latin typeface="Arial CE"/>
                        </a:rPr>
                        <a:t>Tomografia</a:t>
                      </a:r>
                    </a:p>
                    <a:p>
                      <a:pPr algn="l" fontAlgn="b"/>
                      <a:r>
                        <a:rPr lang="pl-PL" sz="1400" b="0" i="0" u="none" strike="noStrike" dirty="0" smtClean="0">
                          <a:latin typeface="Arial CE"/>
                        </a:rPr>
                        <a:t>Komputerowa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2 319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3 445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3 397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2 589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2 941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2 919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2 479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3 355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4 910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6 148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5 370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>
                          <a:latin typeface="Arial CE"/>
                        </a:rPr>
                        <a:t>5 417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pl-PL" sz="1400" b="0" i="0" u="none" strike="noStrike" dirty="0">
                          <a:latin typeface="Arial CE"/>
                        </a:rPr>
                        <a:t>5 591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-32" y="0"/>
          <a:ext cx="9144032" cy="1219054"/>
        </p:xfrm>
        <a:graphic>
          <a:graphicData uri="http://schemas.openxmlformats.org/drawingml/2006/table">
            <a:tbl>
              <a:tblPr/>
              <a:tblGrid>
                <a:gridCol w="6752186"/>
                <a:gridCol w="1195923"/>
                <a:gridCol w="1195923"/>
              </a:tblGrid>
              <a:tr h="1978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latin typeface="Arial CE"/>
                        </a:rPr>
                        <a:t>Zestawienie liczby </a:t>
                      </a:r>
                      <a:r>
                        <a:rPr lang="pl-PL" sz="1800" b="1" i="0" u="none" strike="noStrike" dirty="0" smtClean="0">
                          <a:latin typeface="Arial CE"/>
                        </a:rPr>
                        <a:t>badań </a:t>
                      </a:r>
                      <a:r>
                        <a:rPr lang="pl-PL" sz="1800" b="1" i="0" u="none" strike="noStrike" dirty="0">
                          <a:latin typeface="Arial CE"/>
                        </a:rPr>
                        <a:t>w kierunku </a:t>
                      </a:r>
                      <a:r>
                        <a:rPr lang="pl-PL" sz="1800" b="1" i="0" u="none" strike="noStrike" dirty="0" smtClean="0">
                          <a:latin typeface="Arial CE"/>
                        </a:rPr>
                        <a:t>identyfikacji </a:t>
                      </a:r>
                      <a:r>
                        <a:rPr lang="pl-PL" sz="1800" b="1" i="0" u="none" strike="noStrike" dirty="0" err="1" smtClean="0">
                          <a:latin typeface="Arial CE"/>
                        </a:rPr>
                        <a:t>sepsy</a:t>
                      </a:r>
                      <a:r>
                        <a:rPr lang="pl-PL" sz="1800" b="1" i="0" u="none" strike="noStrike" dirty="0" smtClean="0">
                          <a:latin typeface="Arial CE"/>
                        </a:rPr>
                        <a:t> </a:t>
                      </a:r>
                      <a:r>
                        <a:rPr lang="pl-PL" sz="1800" b="1" i="0" u="none" strike="noStrike" dirty="0">
                          <a:latin typeface="Arial CE"/>
                        </a:rPr>
                        <a:t>w latach  </a:t>
                      </a:r>
                      <a:r>
                        <a:rPr lang="pl-PL" sz="1800" b="1" i="0" u="none" strike="noStrike" dirty="0" smtClean="0">
                          <a:latin typeface="Arial CE"/>
                        </a:rPr>
                        <a:t>2010 </a:t>
                      </a:r>
                      <a:r>
                        <a:rPr lang="pl-PL" sz="1800" b="1" i="0" u="none" strike="noStrike" dirty="0">
                          <a:latin typeface="Arial CE"/>
                        </a:rPr>
                        <a:t>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52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latin typeface="Arial CE"/>
                        </a:rPr>
                        <a:t>Nazwa   </a:t>
                      </a:r>
                      <a:r>
                        <a:rPr lang="pl-PL" sz="1800" b="1" i="0" u="none" strike="noStrike" dirty="0">
                          <a:latin typeface="Arial CE"/>
                        </a:rPr>
                        <a:t>                                                                                  </a:t>
                      </a:r>
                      <a:r>
                        <a:rPr lang="pl-PL" sz="1400" b="1" i="0" u="none" strike="noStrike" dirty="0">
                          <a:latin typeface="Arial CE"/>
                        </a:rPr>
                        <a:t>rok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 smtClean="0">
                          <a:latin typeface="Arial CE"/>
                        </a:rPr>
                        <a:t>PROCALCYTONINA</a:t>
                      </a:r>
                      <a:endParaRPr lang="pl-PL" sz="1800" b="1" i="0" u="none" strike="noStrike" dirty="0">
                        <a:latin typeface="Arial CE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1" u="none" strike="noStrike" dirty="0" smtClean="0">
                          <a:latin typeface="Arial CE"/>
                        </a:rPr>
                        <a:t> 75</a:t>
                      </a:r>
                      <a:endParaRPr lang="pl-PL" sz="1800" b="1" i="1" u="none" strike="noStrike" dirty="0">
                        <a:latin typeface="Arial CE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1" u="none" strike="noStrike" dirty="0" smtClean="0">
                          <a:latin typeface="Arial CE"/>
                        </a:rPr>
                        <a:t>   233</a:t>
                      </a:r>
                      <a:endParaRPr lang="pl-PL" sz="1800" b="1" i="1" u="none" strike="noStrike" dirty="0">
                        <a:latin typeface="Arial CE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1" u="none" strike="noStrike" dirty="0">
                          <a:latin typeface="Arial CE"/>
                        </a:rPr>
                        <a:t>OGÓŁEM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42844" y="1357298"/>
          <a:ext cx="8858312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pl-PL" sz="4000" b="1" u="sng" dirty="0" smtClean="0"/>
              <a:t>Pogotowie  Ratunkowe</a:t>
            </a:r>
            <a:endParaRPr lang="pl-PL" sz="1600" u="sng" dirty="0" smtClean="0"/>
          </a:p>
          <a:p>
            <a:pPr>
              <a:defRPr/>
            </a:pPr>
            <a:r>
              <a:rPr lang="pl-PL" sz="2600" b="1" dirty="0" smtClean="0"/>
              <a:t>Od  1 lipca 2011 roku Pogotowie Ratunkowe dysponuje jednym specjalistycznym zespołem wyjazdowym, w skład, którego wchodzi lekarz, ratownik, ratownik-kierowca i trzema podstawowymi zespołami ratownictwa medycznego. W skład dwuosobowego podstawowego zespołu   wyjazdowego wchodzi  ratownik- kierowca i ratownik.   Mając na uwadze bezpieczeństwo mieszkańców w jednym z zespołów podstawowych dodatkowo dyżuruje lekarz. </a:t>
            </a:r>
          </a:p>
          <a:p>
            <a:pPr>
              <a:defRPr/>
            </a:pPr>
            <a:r>
              <a:rPr lang="pl-PL" sz="2600" b="1" dirty="0" smtClean="0"/>
              <a:t>Personel  Pogotowia Ratunkowego stanowią : lekarze, </a:t>
            </a:r>
            <a:br>
              <a:rPr lang="pl-PL" sz="2600" b="1" dirty="0" smtClean="0"/>
            </a:br>
            <a:r>
              <a:rPr lang="pl-PL" sz="2600" b="1" dirty="0" smtClean="0"/>
              <a:t>21 ratowników-kierowców,  8 ratowników, 6 pielęgniarek, </a:t>
            </a:r>
            <a:br>
              <a:rPr lang="pl-PL" sz="2600" b="1" dirty="0" smtClean="0"/>
            </a:br>
            <a:r>
              <a:rPr lang="pl-PL" sz="2600" b="1" dirty="0" smtClean="0"/>
              <a:t>5 dyspozytorów.</a:t>
            </a:r>
          </a:p>
          <a:p>
            <a:pPr>
              <a:defRPr/>
            </a:pPr>
            <a:r>
              <a:rPr lang="pl-PL" sz="2600" b="1" dirty="0" smtClean="0"/>
              <a:t> W systemie ciągłym, całodobowym w Stacji Pogotowia Ratunkowego w Chrzanowie dyżuruje 8 osób i stacjonują trzy zespoły wyjazdowe, natomiast w podstacji w Babicach dyżuruje  2-osobowy podstawowy zespół wyjazdowy.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25413" y="0"/>
            <a:ext cx="901858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800" i="1" u="sng">
                <a:latin typeface="Arial Black" pitchFamily="34" charset="0"/>
              </a:rPr>
              <a:t>Informacje ogólne</a:t>
            </a:r>
          </a:p>
          <a:p>
            <a:pPr eaLnBrk="0" hangingPunct="0"/>
            <a:endParaRPr lang="pl-PL" sz="1800">
              <a:latin typeface="Arial Black" pitchFamily="34" charset="0"/>
            </a:endParaRPr>
          </a:p>
          <a:p>
            <a:pPr algn="just" eaLnBrk="0" hangingPunct="0"/>
            <a:r>
              <a:rPr lang="pl-PL" sz="1800">
                <a:latin typeface="Arial Black" pitchFamily="34" charset="0"/>
              </a:rPr>
              <a:t>	Szpital Powiatowy w Chrzanowie jest najbardziej nowoczesnym szpitalem w Zachodniej Małopolsce, z najnowszą bazą diagnostyczno-zabiegową,  która pozwala zapewnić pacjentom bardzo wysoki standard leczenia.</a:t>
            </a:r>
          </a:p>
          <a:p>
            <a:pPr algn="just" eaLnBrk="0" hangingPunct="0"/>
            <a:r>
              <a:rPr lang="pl-PL" sz="1800">
                <a:latin typeface="Arial Black" pitchFamily="34" charset="0"/>
              </a:rPr>
              <a:t>Organem założycielskim szpitala jest Starostwo Powiatu Chrzanowskiego. </a:t>
            </a:r>
          </a:p>
          <a:p>
            <a:pPr eaLnBrk="0" hangingPunct="0"/>
            <a:endParaRPr lang="pl-PL" sz="1800">
              <a:latin typeface="Arial Black" pitchFamily="34" charset="0"/>
            </a:endParaRPr>
          </a:p>
          <a:p>
            <a:pPr algn="just" eaLnBrk="0" hangingPunct="0"/>
            <a:r>
              <a:rPr lang="pl-PL" sz="1800">
                <a:latin typeface="Arial Black" pitchFamily="34" charset="0"/>
              </a:rPr>
              <a:t>	Szpital dysponuje 530 łóżkami zlokalizowanymi na 20 oddziałach szpitalnych a także 17 specjalistycznymi poradniami przyszpitalnymi, zakładami diagnostycznymi i rehabilitacyjnymi oraz zespołami wyjazdowymi specjalistycznymi i podstawowymi. </a:t>
            </a:r>
          </a:p>
        </p:txBody>
      </p:sp>
      <p:pic>
        <p:nvPicPr>
          <p:cNvPr id="25603" name="Picture 5" descr="MCj0183432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3714752"/>
            <a:ext cx="2933700" cy="2951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32" y="3"/>
          <a:ext cx="9144033" cy="6500831"/>
        </p:xfrm>
        <a:graphic>
          <a:graphicData uri="http://schemas.openxmlformats.org/drawingml/2006/table">
            <a:tbl>
              <a:tblPr/>
              <a:tblGrid>
                <a:gridCol w="3731804"/>
                <a:gridCol w="1310103"/>
                <a:gridCol w="1310103"/>
                <a:gridCol w="1310103"/>
                <a:gridCol w="1481920"/>
              </a:tblGrid>
              <a:tr h="69471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    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Arial CE"/>
                        </a:rPr>
                        <a:t>  ANALIZA  </a:t>
                      </a: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PORÓWNAWCZA 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Arial CE"/>
                        </a:rPr>
                        <a:t> ZESPOŁÓW  RATOWNICTWA  MEDYCZNEGO  </a:t>
                      </a: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ZA  2011 ROK</a:t>
                      </a:r>
                    </a:p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  </a:t>
                      </a:r>
                    </a:p>
                  </a:txBody>
                  <a:tcPr marL="5301" marR="5301" marT="53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latin typeface="Arial CE"/>
                      </a:endParaRPr>
                    </a:p>
                  </a:txBody>
                  <a:tcPr marL="5301" marR="5301" marT="53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latin typeface="Arial CE"/>
                      </a:endParaRPr>
                    </a:p>
                  </a:txBody>
                  <a:tcPr marL="5301" marR="5301" marT="53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latin typeface="Arial CE"/>
                      </a:endParaRPr>
                    </a:p>
                  </a:txBody>
                  <a:tcPr marL="5301" marR="5301" marT="53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latin typeface="Arial CE"/>
                      </a:endParaRPr>
                    </a:p>
                  </a:txBody>
                  <a:tcPr marL="5301" marR="5301" marT="53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95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Miejsce stacjonowania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Chrzanów 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Babice - od  01- 07-2011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2954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Nazwa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Specjalistyczny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Podstawowy  I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Podstawowy  II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Podstawowy  III / Babice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7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500" b="1" i="1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Ilość </a:t>
                      </a:r>
                      <a:r>
                        <a:rPr lang="pl-PL" sz="1500" b="1" i="1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wyjazdów </a:t>
                      </a:r>
                      <a:r>
                        <a:rPr lang="pl-PL" sz="1500" b="1" i="1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z podziałem na </a:t>
                      </a:r>
                      <a:r>
                        <a:rPr lang="pl-PL" sz="1500" b="1" i="1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rodzaje  zespołów wyjazdowych</a:t>
                      </a:r>
                      <a:endParaRPr lang="pl-PL" sz="1500" b="1" i="1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1 666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2 715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2 559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660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5526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Miasta powyżej 10 tys. mieszkańców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1 115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1 845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1 756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142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Poza miastami powyżej 10 tys. mieszkańców 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   551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   870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   803</a:t>
                      </a:r>
                      <a:endParaRPr lang="pl-PL" sz="2400" b="0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518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6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Średni czas dotarcia na miejsce zdarzenia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 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 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 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 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6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Miasta powyżej 10 tys. mieszkańców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8,05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9,38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8,67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12,19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Poza miastami powyżej 10 tys. mieszkańców 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11,33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13,63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13,19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i="0" u="none" strike="noStrike">
                          <a:solidFill>
                            <a:schemeClr val="bg1"/>
                          </a:solidFill>
                          <a:latin typeface="Arial CE"/>
                        </a:rPr>
                        <a:t>9,74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20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chemeClr val="bg1"/>
                          </a:solidFill>
                          <a:latin typeface="Arial CE"/>
                        </a:rPr>
                        <a:t> </a:t>
                      </a:r>
                    </a:p>
                  </a:txBody>
                  <a:tcPr marL="5301" marR="5301" marT="5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1" cy="2114550"/>
        </p:xfrm>
        <a:graphic>
          <a:graphicData uri="http://schemas.openxmlformats.org/drawingml/2006/table">
            <a:tbl>
              <a:tblPr/>
              <a:tblGrid>
                <a:gridCol w="1133522"/>
                <a:gridCol w="604563"/>
                <a:gridCol w="453422"/>
                <a:gridCol w="565990"/>
                <a:gridCol w="606270"/>
                <a:gridCol w="682054"/>
                <a:gridCol w="626939"/>
                <a:gridCol w="626939"/>
                <a:gridCol w="640717"/>
                <a:gridCol w="640717"/>
                <a:gridCol w="640717"/>
                <a:gridCol w="640717"/>
                <a:gridCol w="640717"/>
                <a:gridCol w="640717"/>
              </a:tblGrid>
              <a:tr h="42291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Stan zatrudnienia na koniec każdego roku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ROK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Osoby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792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Etaty przeliczeniowe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760,58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784,68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839,79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881,02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885,21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891,13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893,05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934,65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914,89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942,52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953,23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951,96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948,29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Osoby na pełnym etacie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934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064" name="Picture 4" descr="C:\DOCUME~1\Standard\USTAWI~1\Temp\msohtml1\01\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1713"/>
            <a:ext cx="9144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2" cy="2394051"/>
        </p:xfrm>
        <a:graphic>
          <a:graphicData uri="http://schemas.openxmlformats.org/drawingml/2006/table">
            <a:tbl>
              <a:tblPr/>
              <a:tblGrid>
                <a:gridCol w="252249"/>
                <a:gridCol w="2207168"/>
                <a:gridCol w="567559"/>
                <a:gridCol w="567559"/>
                <a:gridCol w="504497"/>
                <a:gridCol w="504497"/>
                <a:gridCol w="504497"/>
                <a:gridCol w="504497"/>
                <a:gridCol w="504497"/>
                <a:gridCol w="504497"/>
                <a:gridCol w="504497"/>
                <a:gridCol w="504497"/>
                <a:gridCol w="504497"/>
                <a:gridCol w="504497"/>
                <a:gridCol w="504497"/>
              </a:tblGrid>
              <a:tr h="100288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Kadra lekarska wg stopnia specjalizacji w latach 1999 - 2011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8082">
                <a:tc>
                  <a:txBody>
                    <a:bodyPr/>
                    <a:lstStyle/>
                    <a:p>
                      <a:pPr algn="l" fontAlgn="b"/>
                      <a:endParaRPr lang="pl-PL" sz="1100" b="0" i="1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Lp.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Lekarz medycyny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z tytułem profesora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z  tytułem dr nauk medycznych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Arial CE"/>
                        </a:rPr>
                        <a:t>z  II stopniem specjalizacji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z   I  stopniem specjalizacji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w trakcie specjalizacji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latin typeface="Arial CE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88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288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0" y="2143125"/>
          <a:ext cx="914400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4" imgW="9753600" imgH="5305425" progId="Excel.Sheet.8">
                  <p:embed/>
                </p:oleObj>
              </mc:Choice>
              <mc:Fallback>
                <p:oleObj name="Worksheet" r:id="rId4" imgW="9753600" imgH="5305425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3125"/>
                        <a:ext cx="9144000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" name="pole tekstowe 4"/>
          <p:cNvSpPr txBox="1">
            <a:spLocks noChangeArrowheads="1"/>
          </p:cNvSpPr>
          <p:nvPr/>
        </p:nvSpPr>
        <p:spPr bwMode="auto">
          <a:xfrm>
            <a:off x="4500563" y="15716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-71470" y="-71438"/>
          <a:ext cx="9286875" cy="707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ykres" r:id="rId4" imgW="8972702" imgH="6591300" progId="Excel.Sheet.8">
                  <p:embed/>
                </p:oleObj>
              </mc:Choice>
              <mc:Fallback>
                <p:oleObj name="Wykres" r:id="rId4" imgW="8972702" imgH="659130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70" y="-71438"/>
                        <a:ext cx="9286875" cy="707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-146050"/>
            <a:ext cx="9144000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>
              <a:tabLst>
                <a:tab pos="457200" algn="l"/>
              </a:tabLst>
            </a:pPr>
            <a:r>
              <a:rPr lang="pl-PL" sz="2400" i="1" u="sng" dirty="0">
                <a:latin typeface="Arial Black" pitchFamily="34" charset="0"/>
              </a:rPr>
              <a:t>Programy    zdrowotne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pl-PL" sz="1900" b="0" dirty="0"/>
              <a:t>  </a:t>
            </a:r>
          </a:p>
          <a:p>
            <a:pPr indent="228600" eaLnBrk="0" hangingPunct="0">
              <a:tabLst>
                <a:tab pos="457200" algn="l"/>
              </a:tabLst>
            </a:pPr>
            <a:r>
              <a:rPr lang="pl-PL" sz="1900" dirty="0"/>
              <a:t>W ramach kontraktu z NFZ w roku 2011   realizowano  2 programy profilaktyczne na łączną kwotę </a:t>
            </a:r>
            <a:r>
              <a:rPr lang="pl-PL" sz="1900" dirty="0" smtClean="0"/>
              <a:t>133 641,40 </a:t>
            </a:r>
            <a:r>
              <a:rPr lang="pl-PL" sz="1900" dirty="0"/>
              <a:t>złotych.</a:t>
            </a:r>
          </a:p>
          <a:p>
            <a:pPr lvl="1" indent="228600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900" dirty="0"/>
              <a:t>Wczesnego wykrywania raka szyjki macicy – programem objęto </a:t>
            </a:r>
            <a:r>
              <a:rPr lang="pl-PL" sz="1900" dirty="0" smtClean="0"/>
              <a:t>198 </a:t>
            </a:r>
            <a:r>
              <a:rPr lang="pl-PL" sz="1900" dirty="0"/>
              <a:t>kobiet                                             </a:t>
            </a:r>
            <a:endParaRPr lang="pl-PL" sz="1800" dirty="0"/>
          </a:p>
          <a:p>
            <a:pPr lvl="1" indent="228600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900" dirty="0"/>
              <a:t>Profilaktyki raka piersi (etap podstawowy i pogłębiony) – programem objęto </a:t>
            </a:r>
            <a:r>
              <a:rPr lang="pl-PL" sz="1900" dirty="0" smtClean="0"/>
              <a:t>1 736 </a:t>
            </a:r>
            <a:r>
              <a:rPr lang="pl-PL" sz="1900" dirty="0"/>
              <a:t>kobiet </a:t>
            </a:r>
          </a:p>
          <a:p>
            <a:pPr indent="228600" eaLnBrk="0" hangingPunct="0">
              <a:tabLst>
                <a:tab pos="457200" algn="l"/>
              </a:tabLst>
            </a:pPr>
            <a:r>
              <a:rPr lang="pl-PL" sz="1900" dirty="0"/>
              <a:t>                                                                                          </a:t>
            </a:r>
          </a:p>
          <a:p>
            <a:pPr indent="228600" eaLnBrk="0" hangingPunct="0">
              <a:tabLst>
                <a:tab pos="457200" algn="l"/>
              </a:tabLst>
            </a:pPr>
            <a:r>
              <a:rPr lang="pl-PL" sz="1900" i="1" u="sng" dirty="0"/>
              <a:t>Programy profilaktyczne finansowane przez Starostwo Powiatowe</a:t>
            </a:r>
            <a:r>
              <a:rPr lang="pl-PL" sz="1900" dirty="0"/>
              <a:t>  na łączną kwotę </a:t>
            </a:r>
            <a:r>
              <a:rPr lang="pl-PL" sz="2000" dirty="0"/>
              <a:t>100 000 </a:t>
            </a:r>
            <a:r>
              <a:rPr lang="pl-PL" sz="1900" dirty="0"/>
              <a:t>złotych </a:t>
            </a:r>
            <a:r>
              <a:rPr lang="pl-PL" sz="1900" i="1" dirty="0"/>
              <a:t>:</a:t>
            </a:r>
          </a:p>
          <a:p>
            <a:pPr lvl="1" indent="228600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900" dirty="0"/>
              <a:t>Program wczesnego wykrywania  raka piersi i raka jajnika – programem objęto  </a:t>
            </a:r>
            <a:r>
              <a:rPr lang="pl-PL" sz="1900" dirty="0" smtClean="0"/>
              <a:t>1 474 </a:t>
            </a:r>
            <a:r>
              <a:rPr lang="pl-PL" sz="1900" dirty="0"/>
              <a:t>kobiety</a:t>
            </a:r>
          </a:p>
          <a:p>
            <a:pPr lvl="1" indent="228600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900" dirty="0"/>
              <a:t>Program wczesnego wykrywania raka gruczołu krokowego – programem  objęto  450 mężczyzn</a:t>
            </a:r>
          </a:p>
          <a:p>
            <a:pPr lvl="1" indent="228600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900" dirty="0"/>
              <a:t>Powiatowy Program Ochrony Zdrowia Psychicznego dla mieszkańców powiatu chrzanowskiego na lata 2011 – 2015    –   rozpowszechnianie broszur   </a:t>
            </a:r>
            <a:r>
              <a:rPr lang="pl-PL" sz="1900" dirty="0" smtClean="0"/>
              <a:t>edukacyjnych  - 1 000 sztuk.</a:t>
            </a:r>
            <a:endParaRPr lang="pl-PL" sz="1900" dirty="0"/>
          </a:p>
          <a:p>
            <a:pPr indent="228600" eaLnBrk="0" hangingPunct="0">
              <a:tabLst>
                <a:tab pos="457200" algn="l"/>
              </a:tabLst>
            </a:pPr>
            <a:r>
              <a:rPr lang="pl-PL" sz="1900" dirty="0"/>
              <a:t>  </a:t>
            </a:r>
          </a:p>
          <a:p>
            <a:pPr indent="228600" eaLnBrk="0" hangingPunct="0">
              <a:tabLst>
                <a:tab pos="457200" algn="l"/>
              </a:tabLst>
            </a:pPr>
            <a:r>
              <a:rPr lang="pl-PL" sz="1900" dirty="0"/>
              <a:t>W Poradni Konsultacyjno-Edukacyjnej realizowane są programy prozdrowotne takie jak: samobadanie piersi, konsultacje w zapobieganiu odleżynom, porady w zakresie zdrowego stylu życia oraz porady dietetyczki w sposobie odżywiania w zdrowiu i chorobie.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-214340"/>
          <a:ext cx="9144000" cy="3441642"/>
        </p:xfrm>
        <a:graphic>
          <a:graphicData uri="http://schemas.openxmlformats.org/drawingml/2006/table">
            <a:tbl>
              <a:tblPr/>
              <a:tblGrid>
                <a:gridCol w="2840647"/>
                <a:gridCol w="800934"/>
                <a:gridCol w="792925"/>
                <a:gridCol w="792925"/>
                <a:gridCol w="792925"/>
                <a:gridCol w="792925"/>
                <a:gridCol w="792925"/>
                <a:gridCol w="768897"/>
                <a:gridCol w="768897"/>
              </a:tblGrid>
              <a:tr h="42825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l-PL" sz="1200" b="1" i="1" u="none" strike="noStrike" dirty="0">
                          <a:latin typeface="Arial CE"/>
                        </a:rPr>
                        <a:t>Zestawienie liczby osób przebadanych w ramach </a:t>
                      </a:r>
                      <a:r>
                        <a:rPr lang="pl-PL" sz="1200" b="1" i="1" u="none" strike="noStrike" dirty="0" smtClean="0">
                          <a:latin typeface="Arial CE"/>
                        </a:rPr>
                        <a:t>programów </a:t>
                      </a:r>
                      <a:r>
                        <a:rPr lang="pl-PL" sz="1200" b="1" i="1" u="none" strike="noStrike" dirty="0">
                          <a:latin typeface="Arial CE"/>
                        </a:rPr>
                        <a:t>profilaktycznych w latach 2004 - 2011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4022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latin typeface="Arial CE"/>
                        </a:rPr>
                        <a:t>NAZWA PROGRAMU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 dirty="0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PROFILAKTYKI RAKA PIERSI 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1 547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2 209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1 602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2 214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1 764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1 006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1 290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1 736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PROFILAKTYKI RAKA SZYJKI MACICY 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133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Arial CE"/>
                        </a:rPr>
                        <a:t>PROFILAKTYKI RAKA JELITA GRUBEGO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Arial CE"/>
                        </a:rPr>
                        <a:t>PROFILAKTYKI RAKA JAJNIKA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625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675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479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668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668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Arial CE"/>
                        </a:rPr>
                        <a:t>PROFILAKTYKI RAKA JAJNIKA I PIERSI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Times New Roman"/>
                        </a:rPr>
                        <a:t>PROFILAKTYKI  GRUCZOŁU KROKOWEGO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Arial CE"/>
                        </a:rPr>
                        <a:t>PROFILAKTYKI  WYKRYWANIA HCV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491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Arial CE"/>
                        </a:rPr>
                        <a:t>PROFILAKTYKI  WCZESNEGO WYKRYWANIA, </a:t>
                      </a:r>
                      <a:r>
                        <a:rPr lang="pl-PL" sz="800" b="0" i="0" u="none" strike="noStrike" dirty="0" err="1">
                          <a:latin typeface="Arial CE"/>
                        </a:rPr>
                        <a:t>NIEWYDOLNOŚCI,SERCA</a:t>
                      </a:r>
                      <a:r>
                        <a:rPr lang="pl-PL" sz="800" b="0" i="0" u="none" strike="noStrike" dirty="0">
                          <a:latin typeface="Arial CE"/>
                        </a:rPr>
                        <a:t> I OSTRYCH ZESPOŁÓW WIŃCOWYCH OZNACZENIE BNP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666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4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Arial CE"/>
                        </a:rPr>
                        <a:t>SZKOŁA RODZENIA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1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Arial CE"/>
                        </a:rPr>
                        <a:t>PROGRAM PROMOCJA ZDROWIA PSYCHICZNEGO (Ilość przebadanych = ilość rozdanych broszur)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4"/>
          <p:cNvGraphicFramePr>
            <a:graphicFrameLocks/>
          </p:cNvGraphicFramePr>
          <p:nvPr/>
        </p:nvGraphicFramePr>
        <p:xfrm>
          <a:off x="0" y="3357562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pl-PL" dirty="0" smtClean="0"/>
          </a:p>
          <a:p>
            <a:pPr algn="ctr">
              <a:buFont typeface="Wingdings" pitchFamily="2" charset="2"/>
              <a:buNone/>
              <a:defRPr/>
            </a:pPr>
            <a:endParaRPr lang="pl-PL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INWESTYCJE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   Z DOFINANSOWANIEM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Z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UNII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EUROPEJSKIEJ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2006</a:t>
            </a:r>
          </a:p>
          <a:p>
            <a:pPr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b="1" i="1" dirty="0" smtClean="0">
                <a:latin typeface="Arial Narrow" pitchFamily="34" charset="0"/>
                <a:cs typeface="Times New Roman" pitchFamily="18" charset="0"/>
              </a:rPr>
              <a:t>   </a:t>
            </a:r>
            <a:r>
              <a:rPr lang="pl-PL" sz="2800" b="1" i="1" u="sng" dirty="0" smtClean="0">
                <a:latin typeface="Arial Narrow" pitchFamily="34" charset="0"/>
                <a:cs typeface="Times New Roman" pitchFamily="18" charset="0"/>
              </a:rPr>
              <a:t>„ Poprawa jakości świadczonych usług poprzez zakup wysokospecjalistycznej  aparatury medycznej  -  aparat  TK „ </a:t>
            </a:r>
          </a:p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endParaRPr lang="pl-PL" sz="2400" b="1" i="1" u="sng" dirty="0" smtClean="0"/>
          </a:p>
          <a:p>
            <a:pPr algn="just">
              <a:tabLst>
                <a:tab pos="342900" algn="l"/>
              </a:tabLst>
              <a:defRPr/>
            </a:pP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W ramach Zintegrowanego Programu Rozwoju Regionalnego  2004 </a:t>
            </a:r>
            <a:r>
              <a:rPr lang="pl-PL" sz="2400" dirty="0" smtClean="0">
                <a:cs typeface="Times New Roman" pitchFamily="18" charset="0"/>
              </a:rPr>
              <a:t>–</a:t>
            </a: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 2006, Priorytetu 1 </a:t>
            </a:r>
            <a:r>
              <a:rPr lang="pl-PL" sz="2400" dirty="0" smtClean="0">
                <a:cs typeface="Times New Roman" pitchFamily="18" charset="0"/>
              </a:rPr>
              <a:t>–</a:t>
            </a: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 Rozbudowa i modernizacja infrastruktury służącej wzmacnianiu konkurencyjności region</a:t>
            </a:r>
            <a:r>
              <a:rPr lang="pl-PL" sz="2400" dirty="0" smtClean="0">
                <a:cs typeface="Times New Roman" pitchFamily="18" charset="0"/>
              </a:rPr>
              <a:t>ó</a:t>
            </a: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w; Działania 1.3 </a:t>
            </a:r>
            <a:r>
              <a:rPr lang="pl-PL" sz="2400" dirty="0" smtClean="0">
                <a:cs typeface="Times New Roman" pitchFamily="18" charset="0"/>
              </a:rPr>
              <a:t>–</a:t>
            </a: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 Regionalna infrastruktura społeczna, wsp</a:t>
            </a:r>
            <a:r>
              <a:rPr lang="pl-PL" sz="2400" dirty="0" smtClean="0">
                <a:cs typeface="Times New Roman" pitchFamily="18" charset="0"/>
              </a:rPr>
              <a:t>ó</a:t>
            </a: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łfinansowana z Europejskiego Funduszu Rozwoju Regionalnego.</a:t>
            </a:r>
          </a:p>
          <a:p>
            <a:pPr algn="just">
              <a:tabLst>
                <a:tab pos="342900" algn="l"/>
              </a:tabLst>
              <a:defRPr/>
            </a:pPr>
            <a:endParaRPr lang="pl-PL" sz="2400" dirty="0" smtClean="0"/>
          </a:p>
          <a:p>
            <a:pPr algn="just">
              <a:tabLst>
                <a:tab pos="342900" algn="l"/>
              </a:tabLst>
              <a:defRPr/>
            </a:pP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Całkowita wartość projektu</a:t>
            </a:r>
            <a:r>
              <a:rPr lang="pl-PL" sz="2400" b="1" dirty="0" smtClean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pl-PL" sz="2400" b="1" u="sng" dirty="0" smtClean="0">
                <a:latin typeface="Arial Narrow" pitchFamily="34" charset="0"/>
                <a:cs typeface="Times New Roman" pitchFamily="18" charset="0"/>
              </a:rPr>
              <a:t>1.583.300,00PLN</a:t>
            </a:r>
            <a:endParaRPr lang="pl-PL" sz="2400" b="1" u="sng" dirty="0" smtClean="0"/>
          </a:p>
          <a:p>
            <a:pPr algn="just">
              <a:tabLst>
                <a:tab pos="342900" algn="l"/>
              </a:tabLst>
              <a:defRPr/>
            </a:pP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Środki  unijne : 437.475,00PLN </a:t>
            </a:r>
            <a:endParaRPr lang="pl-PL" sz="2400" dirty="0" smtClean="0"/>
          </a:p>
          <a:p>
            <a:pPr algn="just">
              <a:tabLst>
                <a:tab pos="342900" algn="l"/>
              </a:tabLst>
              <a:defRPr/>
            </a:pP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Ministerstwo Zdrowia: 1.000.000,00PLN</a:t>
            </a:r>
            <a:endParaRPr lang="pl-PL" sz="2400" dirty="0" smtClean="0"/>
          </a:p>
          <a:p>
            <a:pPr algn="just">
              <a:tabLst>
                <a:tab pos="342900" algn="l"/>
              </a:tabLst>
              <a:defRPr/>
            </a:pPr>
            <a:r>
              <a:rPr lang="pl-PL" sz="2400" dirty="0" smtClean="0">
                <a:latin typeface="Arial Narrow" pitchFamily="34" charset="0"/>
                <a:cs typeface="Times New Roman" pitchFamily="18" charset="0"/>
              </a:rPr>
              <a:t>Środki własne: 145.825,00PLN</a:t>
            </a:r>
            <a:endParaRPr lang="pl-PL" sz="2400" dirty="0" smtClean="0"/>
          </a:p>
          <a:p>
            <a:pPr algn="just">
              <a:tabLst>
                <a:tab pos="342900" algn="l"/>
              </a:tabLst>
              <a:defRPr/>
            </a:pPr>
            <a:endParaRPr lang="pl-PL" sz="2200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defRPr/>
            </a:pPr>
            <a:r>
              <a:rPr lang="pl-PL" dirty="0" smtClean="0"/>
              <a:t>Zdjęcie tomografu komputerowego</a:t>
            </a:r>
            <a:endParaRPr lang="pl-PL" dirty="0"/>
          </a:p>
        </p:txBody>
      </p:sp>
      <p:pic>
        <p:nvPicPr>
          <p:cNvPr id="35843" name="Obraz 2" descr="HPIM12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4786313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Obraz 3" descr="HPIM12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428875"/>
            <a:ext cx="42846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2009 - 2010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dirty="0" smtClean="0"/>
              <a:t>„</a:t>
            </a:r>
            <a:r>
              <a:rPr lang="pl-PL" b="1" u="sng" dirty="0" smtClean="0"/>
              <a:t>Poprawa bezpieczeństwa i jakości lecznictwa zabiegowego mieszkańców powiatu poprzez modernizację bloku operacyjnego w Szpitalu Powiatowym w Chrzanowie”.</a:t>
            </a:r>
            <a:endParaRPr lang="pl-PL" u="sng" dirty="0" smtClean="0"/>
          </a:p>
          <a:p>
            <a:pPr>
              <a:defRPr/>
            </a:pPr>
            <a:r>
              <a:rPr lang="pl-PL" sz="2800" dirty="0" smtClean="0"/>
              <a:t>W ramach Małopolskiego Regionalnego Programu Operacyjnego na lata 2007-2013, Oś Priorytetowa 6. Spójność </a:t>
            </a:r>
            <a:r>
              <a:rPr lang="pl-PL" sz="2800" dirty="0" err="1" smtClean="0"/>
              <a:t>wewnątrzregionalna</a:t>
            </a:r>
            <a:r>
              <a:rPr lang="pl-PL" sz="2800" dirty="0" smtClean="0"/>
              <a:t>, Działanie 6.3. poprawa bezpieczeństwa mieszkańców, w tym socjalnego i zdrowotnego, Schemat A. Ochrona zdrowia, współfinansowanego z Europejskiego Funduszu Rozwoju Regionalnego.</a:t>
            </a:r>
          </a:p>
          <a:p>
            <a:pPr>
              <a:defRPr/>
            </a:pPr>
            <a:r>
              <a:rPr lang="pl-PL" sz="2800" b="1" dirty="0" smtClean="0"/>
              <a:t>Całkowita wartość projektu:	  10.140.020,41PLN</a:t>
            </a:r>
            <a:endParaRPr lang="pl-PL" sz="2800" dirty="0" smtClean="0"/>
          </a:p>
          <a:p>
            <a:pPr>
              <a:defRPr/>
            </a:pPr>
            <a:r>
              <a:rPr lang="pl-PL" sz="2800" dirty="0" smtClean="0"/>
              <a:t>Dofinansowanie 60%:	6.082.938,49PLN</a:t>
            </a:r>
          </a:p>
          <a:p>
            <a:pPr>
              <a:defRPr/>
            </a:pPr>
            <a:r>
              <a:rPr lang="pl-PL" sz="2800" dirty="0" smtClean="0"/>
              <a:t>Wkład własny:	4.057.081,92PLN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0" y="214313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600"/>
              <a:t>	</a:t>
            </a:r>
            <a:r>
              <a:rPr lang="pl-PL" sz="1600">
                <a:latin typeface="Arial Black" pitchFamily="34" charset="0"/>
              </a:rPr>
              <a:t>Szpital zabezpiecza populację z terenu powiatu chrzanowskiego ok. 130 tysięcy osób, ludność powiatów sąsiadujących oraz ludność napływową z całej Polski i UE - z uwagi na zabezpieczenie medyczne autostrady A4.</a:t>
            </a:r>
          </a:p>
          <a:p>
            <a:pPr eaLnBrk="0" hangingPunct="0"/>
            <a:endParaRPr lang="pl-PL" sz="1600">
              <a:latin typeface="Arial Black" pitchFamily="34" charset="0"/>
            </a:endParaRPr>
          </a:p>
          <a:p>
            <a:pPr eaLnBrk="0" hangingPunct="0"/>
            <a:r>
              <a:rPr lang="pl-PL" sz="1600">
                <a:latin typeface="Arial Black" pitchFamily="34" charset="0"/>
              </a:rPr>
              <a:t>	Wyznacznikiem poziomu świadczonych usług  jest ich realizacja według metodologii Systemu Zarządzania Jakością – zgodnego z normą PN-EN ISO 9001 – 2008.</a:t>
            </a:r>
          </a:p>
          <a:p>
            <a:pPr eaLnBrk="0" hangingPunct="0"/>
            <a:r>
              <a:rPr lang="pl-PL" sz="1600">
                <a:latin typeface="Arial Black" pitchFamily="34" charset="0"/>
              </a:rPr>
              <a:t>Szpital posiada Status Szpitala Akredytowanego i Certyfikat Akredytacyjny</a:t>
            </a:r>
            <a:br>
              <a:rPr lang="pl-PL" sz="1600">
                <a:latin typeface="Arial Black" pitchFamily="34" charset="0"/>
              </a:rPr>
            </a:br>
            <a:r>
              <a:rPr lang="pl-PL" sz="1600">
                <a:latin typeface="Arial Black" pitchFamily="34" charset="0"/>
              </a:rPr>
              <a:t>nr 2010/27 z dn. 2.12.2010r. nadany przez Ministra Zdrowia. </a:t>
            </a:r>
          </a:p>
          <a:p>
            <a:pPr eaLnBrk="0" hangingPunct="0"/>
            <a:endParaRPr lang="pl-PL" sz="1600" b="0">
              <a:latin typeface="Arial Black" pitchFamily="34" charset="0"/>
            </a:endParaRPr>
          </a:p>
          <a:p>
            <a:pPr eaLnBrk="0" hangingPunct="0"/>
            <a:r>
              <a:rPr lang="pl-PL" sz="1600" b="0">
                <a:latin typeface="Arial Black" pitchFamily="34" charset="0"/>
              </a:rPr>
              <a:t>	</a:t>
            </a:r>
            <a:r>
              <a:rPr lang="pl-PL" sz="1600">
                <a:latin typeface="Arial Black" pitchFamily="34" charset="0"/>
              </a:rPr>
              <a:t>Szpital należy do Krajowej Sieci Szpitali Promujących Zdrowie, Regionalnej Sieci Szpitali Promujących Zdrowie, Ligi Szpitali na rzecz zapobiegania odleżynom u pacjentów. </a:t>
            </a:r>
          </a:p>
          <a:p>
            <a:pPr eaLnBrk="0" hangingPunct="0"/>
            <a:endParaRPr lang="pl-PL" sz="1600">
              <a:latin typeface="Arial Black" pitchFamily="34" charset="0"/>
            </a:endParaRPr>
          </a:p>
          <a:p>
            <a:pPr eaLnBrk="0" hangingPunct="0"/>
            <a:r>
              <a:rPr lang="pl-PL" sz="1600">
                <a:latin typeface="Arial Black" pitchFamily="34" charset="0"/>
              </a:rPr>
              <a:t>	Podstawowym elementem działalności szpitala jest świadczenie usług medycznych na rzecz ubezpieczonych w NFZ w ramach kontraktów w następujących zakresach: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Lecznictwo szpitalne 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Ambulatoryjna opieka specjalistyczna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Rehabilitacja medyczna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Ratownictwo i transport medyczny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Świadczenia odrębnie kontraktowane – dializy i tlenoterapia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Podstawowa opieka zdrowotna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Programy profilaktyczne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Programy lekowe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Chemioterapia </a:t>
            </a:r>
          </a:p>
          <a:p>
            <a:pPr algn="ctr" eaLnBrk="0" hangingPunct="0"/>
            <a:r>
              <a:rPr lang="pl-PL" sz="1600">
                <a:latin typeface="Arial Black" pitchFamily="34" charset="0"/>
              </a:rPr>
              <a:t>Opieka psychiatryczna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defRPr/>
            </a:pPr>
            <a:r>
              <a:rPr lang="pl-PL" dirty="0" smtClean="0"/>
              <a:t>Zdjęcia z bloku operacyjnego</a:t>
            </a:r>
            <a:endParaRPr lang="pl-PL" dirty="0"/>
          </a:p>
        </p:txBody>
      </p:sp>
      <p:pic>
        <p:nvPicPr>
          <p:cNvPr id="37891" name="Obraz 3" descr="HPIM11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429000"/>
            <a:ext cx="442912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Obraz 5" descr="HPIM11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3357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Obraz 2" descr="HPIM11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785813"/>
            <a:ext cx="44291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2010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l-PL" sz="3600" b="1" u="sng" dirty="0" smtClean="0"/>
              <a:t> Wyposażenie  sal operacyjnych w :</a:t>
            </a:r>
            <a:endParaRPr lang="pl-PL" b="1" u="sng" dirty="0" smtClean="0"/>
          </a:p>
          <a:p>
            <a:pPr>
              <a:defRPr/>
            </a:pPr>
            <a:r>
              <a:rPr lang="pl-PL" b="1" dirty="0" smtClean="0"/>
              <a:t>aparaty do znieczulenia</a:t>
            </a:r>
          </a:p>
          <a:p>
            <a:pPr>
              <a:defRPr/>
            </a:pPr>
            <a:r>
              <a:rPr lang="pl-PL" b="1" dirty="0" smtClean="0"/>
              <a:t>aparat RTG  przewoźne</a:t>
            </a:r>
          </a:p>
          <a:p>
            <a:pPr>
              <a:defRPr/>
            </a:pPr>
            <a:r>
              <a:rPr lang="pl-PL" b="1" dirty="0" smtClean="0"/>
              <a:t>defibrylatory</a:t>
            </a:r>
          </a:p>
          <a:p>
            <a:pPr>
              <a:defRPr/>
            </a:pPr>
            <a:r>
              <a:rPr lang="pl-PL" b="1" dirty="0" smtClean="0"/>
              <a:t>respirator stacjonarny</a:t>
            </a:r>
          </a:p>
          <a:p>
            <a:pPr>
              <a:defRPr/>
            </a:pPr>
            <a:r>
              <a:rPr lang="pl-PL" b="1" dirty="0" smtClean="0"/>
              <a:t>zestaw do artroskopii</a:t>
            </a:r>
          </a:p>
          <a:p>
            <a:pPr>
              <a:defRPr/>
            </a:pPr>
            <a:r>
              <a:rPr lang="pl-PL" b="1" dirty="0" smtClean="0"/>
              <a:t>kolumna urologiczna</a:t>
            </a:r>
          </a:p>
          <a:p>
            <a:pPr>
              <a:defRPr/>
            </a:pPr>
            <a:r>
              <a:rPr lang="pl-PL" b="1" dirty="0" smtClean="0"/>
              <a:t>ultradźwiękowy aparat do rozbijania kamieni</a:t>
            </a:r>
          </a:p>
          <a:p>
            <a:pPr>
              <a:defRPr/>
            </a:pPr>
            <a:r>
              <a:rPr lang="pl-PL" b="1" dirty="0" smtClean="0"/>
              <a:t>nóż harmoniczny</a:t>
            </a:r>
          </a:p>
          <a:p>
            <a:pPr>
              <a:defRPr/>
            </a:pPr>
            <a:r>
              <a:rPr lang="pl-PL" b="1" dirty="0" smtClean="0"/>
              <a:t>stoły operacyjne i  inne narzędzia </a:t>
            </a:r>
            <a:endParaRPr lang="pl-PL" dirty="0" smtClean="0"/>
          </a:p>
          <a:p>
            <a:pPr>
              <a:defRPr/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2011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dirty="0" smtClean="0"/>
              <a:t>   „</a:t>
            </a:r>
            <a:r>
              <a:rPr lang="pl-PL" b="1" u="sng" dirty="0" smtClean="0"/>
              <a:t>Remont  drogi  dojazdowej  i  doposażenie Szpitalnego Oddziału Ratunkowego zgodnie z Rozporządzeniem Ministra Zdrowia z dnia 15.03.2007r. w Szpitalu Powiatowym w Chrzanowie”.</a:t>
            </a:r>
            <a:endParaRPr lang="pl-PL" u="sng" dirty="0" smtClean="0"/>
          </a:p>
          <a:p>
            <a:pPr>
              <a:defRPr/>
            </a:pPr>
            <a:r>
              <a:rPr lang="pl-PL" sz="2800" dirty="0" smtClean="0"/>
              <a:t>W ramach Programu Operacyjnego Infrastruktura i Środowisko Osi Priorytetowej XII, Bezpieczeństwo zdrowotne i poprawa efektywności systemu ochrony zdrowia, Działanie 12.1. Rozwój systemu ratownictwa medycznego</a:t>
            </a:r>
          </a:p>
          <a:p>
            <a:pPr>
              <a:defRPr/>
            </a:pPr>
            <a:r>
              <a:rPr lang="pl-PL" sz="2800" b="1" dirty="0" smtClean="0"/>
              <a:t>Całkowita wartość projektu:   2.715.361,52PLN</a:t>
            </a:r>
            <a:endParaRPr lang="pl-PL" sz="2800" dirty="0" smtClean="0"/>
          </a:p>
          <a:p>
            <a:pPr>
              <a:defRPr/>
            </a:pPr>
            <a:r>
              <a:rPr lang="pl-PL" sz="2800" dirty="0" smtClean="0"/>
              <a:t>Dofinansowanie  85%:	 1.980.495,61PLN</a:t>
            </a:r>
          </a:p>
          <a:p>
            <a:pPr>
              <a:defRPr/>
            </a:pPr>
            <a:r>
              <a:rPr lang="pl-PL" sz="2800" dirty="0" smtClean="0"/>
              <a:t>Wkład własny :  734.865,91PLN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ole tekstowe 1"/>
          <p:cNvSpPr txBox="1">
            <a:spLocks noChangeArrowheads="1"/>
          </p:cNvSpPr>
          <p:nvPr/>
        </p:nvSpPr>
        <p:spPr bwMode="auto">
          <a:xfrm>
            <a:off x="928688" y="0"/>
            <a:ext cx="785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/>
              <a:t>Wejście na Oddział Ratunkowy i estakada po przeprowadzeniu remontu</a:t>
            </a:r>
          </a:p>
        </p:txBody>
      </p:sp>
      <p:pic>
        <p:nvPicPr>
          <p:cNvPr id="48131" name="Obraz 2" descr="IMG_32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9338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Obraz 3" descr="IMG_32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5357812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Obraz 4" descr="IMG_326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642938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Obraz 5" descr="IMG_328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500438"/>
            <a:ext cx="416718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2011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u="sng" dirty="0" smtClean="0"/>
              <a:t>Doposażenie  Szpitalnego Oddziału Ratunkowego:</a:t>
            </a:r>
          </a:p>
          <a:p>
            <a:pPr>
              <a:buFont typeface="Wingdings" pitchFamily="2" charset="2"/>
              <a:buNone/>
              <a:defRPr/>
            </a:pPr>
            <a:endParaRPr lang="pl-PL" b="1" u="sng" dirty="0" smtClean="0"/>
          </a:p>
          <a:p>
            <a:pPr>
              <a:defRPr/>
            </a:pPr>
            <a:r>
              <a:rPr lang="pl-PL" b="1" dirty="0" smtClean="0"/>
              <a:t>aparat do znieczulenia</a:t>
            </a:r>
          </a:p>
          <a:p>
            <a:pPr>
              <a:defRPr/>
            </a:pPr>
            <a:r>
              <a:rPr lang="pl-PL" b="1" dirty="0" smtClean="0"/>
              <a:t>aparat przyłóżkowy  RTG</a:t>
            </a:r>
          </a:p>
          <a:p>
            <a:pPr>
              <a:defRPr/>
            </a:pPr>
            <a:r>
              <a:rPr lang="pl-PL" b="1" dirty="0" smtClean="0"/>
              <a:t>analizator parametrów krytycznych </a:t>
            </a:r>
          </a:p>
          <a:p>
            <a:pPr>
              <a:defRPr/>
            </a:pPr>
            <a:r>
              <a:rPr lang="pl-PL" b="1" dirty="0" smtClean="0"/>
              <a:t>kardiomonitory</a:t>
            </a:r>
          </a:p>
          <a:p>
            <a:pPr>
              <a:defRPr/>
            </a:pPr>
            <a:r>
              <a:rPr lang="pl-PL" b="1" dirty="0" smtClean="0"/>
              <a:t>defibrylatory</a:t>
            </a:r>
          </a:p>
          <a:p>
            <a:pPr>
              <a:defRPr/>
            </a:pPr>
            <a:r>
              <a:rPr lang="pl-PL" b="1" dirty="0" smtClean="0"/>
              <a:t>respirator transportowy</a:t>
            </a:r>
          </a:p>
          <a:p>
            <a:pPr>
              <a:defRPr/>
            </a:pPr>
            <a:r>
              <a:rPr lang="pl-PL" b="1" dirty="0" smtClean="0"/>
              <a:t>aparat do ogrzewania pacjentów </a:t>
            </a:r>
            <a:endParaRPr lang="pl-PL" dirty="0" smtClean="0"/>
          </a:p>
          <a:p>
            <a:pPr>
              <a:defRPr/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2011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dirty="0" smtClean="0"/>
              <a:t> „</a:t>
            </a:r>
            <a:r>
              <a:rPr lang="pl-PL" b="1" u="sng" dirty="0" smtClean="0"/>
              <a:t>Podniesienie dostępności do SOR  Szpitala Powiatowego w Chrzanowie poprzez budowę lądowiska dla śmigłowców”.</a:t>
            </a:r>
            <a:endParaRPr lang="pl-PL" u="sng" dirty="0" smtClean="0"/>
          </a:p>
          <a:p>
            <a:pPr>
              <a:defRPr/>
            </a:pPr>
            <a:r>
              <a:rPr lang="pl-PL" sz="3000" dirty="0" smtClean="0"/>
              <a:t>W ramach Działania 12.1. Rozwój systemu ratownictwa medycznego, Priorytetu XII – Bezpieczeństwo zdrowotne i poprawa efektywności systemu ochrony zdrowia, Programu Operacyjnego Infrastruktura i Środowisko 2007 – 2013.</a:t>
            </a:r>
          </a:p>
          <a:p>
            <a:pPr>
              <a:defRPr/>
            </a:pPr>
            <a:r>
              <a:rPr lang="pl-PL" sz="3000" b="1" dirty="0" smtClean="0"/>
              <a:t>Całkowita wartość projektu:   688.709,58PLN</a:t>
            </a:r>
            <a:endParaRPr lang="pl-PL" sz="3000" dirty="0" smtClean="0"/>
          </a:p>
          <a:p>
            <a:pPr>
              <a:defRPr/>
            </a:pPr>
            <a:r>
              <a:rPr lang="pl-PL" sz="3000" dirty="0" smtClean="0"/>
              <a:t>Dofinansowanie 85%:	  525.780,21PLN</a:t>
            </a:r>
          </a:p>
          <a:p>
            <a:pPr>
              <a:defRPr/>
            </a:pPr>
            <a:r>
              <a:rPr lang="pl-PL" sz="3000" dirty="0" smtClean="0"/>
              <a:t>Wkład własny 15% :	162.929,37PLN</a:t>
            </a:r>
            <a:endParaRPr lang="pl-PL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ole tekstowe 1"/>
          <p:cNvSpPr txBox="1">
            <a:spLocks noChangeArrowheads="1"/>
          </p:cNvSpPr>
          <p:nvPr/>
        </p:nvSpPr>
        <p:spPr bwMode="auto">
          <a:xfrm>
            <a:off x="1714500" y="214313"/>
            <a:ext cx="5911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/>
              <a:t>Nowo wybudowane lądowisko dla śmigłowców</a:t>
            </a:r>
          </a:p>
        </p:txBody>
      </p:sp>
      <p:pic>
        <p:nvPicPr>
          <p:cNvPr id="51203" name="Obraz 8" descr="IMG_33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Obraz 7" descr="IMG_32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357688"/>
            <a:ext cx="4714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Obraz 4" descr="IMG_33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714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Obraz 5" descr="IMG_33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3768725"/>
            <a:ext cx="37385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2011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dirty="0" smtClean="0"/>
              <a:t> „Budowa zintegrowanych systemów informatycznych do zarządzania i monitoringu satelitarnego w Małopolsce”  - </a:t>
            </a:r>
            <a:r>
              <a:rPr lang="pl-PL" i="1" dirty="0" smtClean="0"/>
              <a:t>umowa o współpracy partnerskiej dotycząca przygotowania i wdrożenia projektu </a:t>
            </a:r>
          </a:p>
          <a:p>
            <a:pPr>
              <a:defRPr/>
            </a:pPr>
            <a:r>
              <a:rPr lang="pl-PL" sz="3000" dirty="0" smtClean="0"/>
              <a:t>W ramach Małopolskiego Regionalnego Programu Operacyjnego (MRPO) na lata 2007 – 2013, Oś Priorytetowa I – Warunki dla rozwoju społeczeństwa opartego na wiedzy, Działanie 1.2 Rozwój społeczeństwa informacyjnego.</a:t>
            </a:r>
          </a:p>
          <a:p>
            <a:pPr>
              <a:defRPr/>
            </a:pPr>
            <a:r>
              <a:rPr lang="pl-PL" sz="3000" b="1" smtClean="0"/>
              <a:t>Wartość zarezerwowana </a:t>
            </a:r>
            <a:r>
              <a:rPr lang="pl-PL" sz="3000" smtClean="0"/>
              <a:t> </a:t>
            </a:r>
            <a:r>
              <a:rPr lang="pl-PL" sz="3000" dirty="0" smtClean="0"/>
              <a:t>dla Powiatu Chrzanowskiego :   569 033,19PLN</a:t>
            </a:r>
          </a:p>
          <a:p>
            <a:pPr>
              <a:defRPr/>
            </a:pPr>
            <a:r>
              <a:rPr lang="pl-PL" sz="3000" dirty="0" smtClean="0"/>
              <a:t>Wkład własny Starostwa Powiatowego:  62.083,00PLN</a:t>
            </a:r>
            <a:endParaRPr lang="pl-PL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pl-PL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INWESTYCJE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Ze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err="1" smtClean="0">
                <a:latin typeface="Algerian" pitchFamily="82" charset="0"/>
              </a:rPr>
              <a:t>ŚrodkóW</a:t>
            </a:r>
            <a:endParaRPr lang="pl-PL" sz="4400" dirty="0" smtClean="0">
              <a:latin typeface="Algerian" pitchFamily="82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WŁASNYCH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400" dirty="0" smtClean="0">
                <a:latin typeface="Algerian" pitchFamily="82" charset="0"/>
              </a:rPr>
              <a:t>SZPITALA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Obraz 6" descr="IMG_32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371475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pole tekstowe 1"/>
          <p:cNvSpPr txBox="1">
            <a:spLocks noChangeArrowheads="1"/>
          </p:cNvSpPr>
          <p:nvPr/>
        </p:nvSpPr>
        <p:spPr bwMode="auto">
          <a:xfrm>
            <a:off x="285750" y="0"/>
            <a:ext cx="835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/>
              <a:t>Wejście główne Szpitala Powiatowego w Chrzanowie po przeprowadzeniu remontu</a:t>
            </a:r>
          </a:p>
        </p:txBody>
      </p:sp>
      <p:pic>
        <p:nvPicPr>
          <p:cNvPr id="54276" name="Obraz 7" descr="IMG_32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75025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Obraz 8" descr="IMG_32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642938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Obraz 9" descr="IMG_32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286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7852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200" dirty="0">
                <a:latin typeface="Arial Black" pitchFamily="34" charset="0"/>
              </a:rPr>
              <a:t>Ogólna wartość kontraktu z NFZ na rok 2011 wynosi               ok. 77  mln  złotych.</a:t>
            </a:r>
          </a:p>
          <a:p>
            <a:pPr eaLnBrk="0" hangingPunct="0"/>
            <a:endParaRPr lang="pl-PL" sz="2200" b="0" dirty="0">
              <a:latin typeface="Arial Black" pitchFamily="34" charset="0"/>
            </a:endParaRPr>
          </a:p>
          <a:p>
            <a:pPr eaLnBrk="0" hangingPunct="0"/>
            <a:r>
              <a:rPr lang="pl-PL" sz="2200" dirty="0">
                <a:latin typeface="Arial Black" pitchFamily="34" charset="0"/>
              </a:rPr>
              <a:t>W 2011 roku w szpitalu leczono  ok.  18 </a:t>
            </a:r>
            <a:r>
              <a:rPr lang="pl-PL" sz="2200" dirty="0" smtClean="0">
                <a:latin typeface="Arial Black" pitchFamily="34" charset="0"/>
              </a:rPr>
              <a:t>548 </a:t>
            </a:r>
            <a:r>
              <a:rPr lang="pl-PL" sz="2200" dirty="0">
                <a:latin typeface="Arial Black" pitchFamily="34" charset="0"/>
              </a:rPr>
              <a:t>pacjentów  tj. porównywalnie jak w roku 2010 (18 492 pacjentów).</a:t>
            </a:r>
            <a:r>
              <a:rPr lang="pl-PL" sz="2200" dirty="0">
                <a:solidFill>
                  <a:srgbClr val="FFFF00"/>
                </a:solidFill>
                <a:latin typeface="Arial Black" pitchFamily="34" charset="0"/>
              </a:rPr>
              <a:t>         </a:t>
            </a:r>
            <a:r>
              <a:rPr lang="pl-PL" sz="2200" dirty="0">
                <a:latin typeface="Arial Black" pitchFamily="34" charset="0"/>
              </a:rPr>
              <a:t>Urodziło się  763 noworodków, co stanowi spadek  o  12% urodzeń w stosunku do roku poprzedniego (870).</a:t>
            </a:r>
          </a:p>
        </p:txBody>
      </p:sp>
      <p:pic>
        <p:nvPicPr>
          <p:cNvPr id="27651" name="Picture 9" descr="MCj03610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57563"/>
            <a:ext cx="3521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endParaRPr lang="pl-PL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2002 - 2011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u="sng" dirty="0" smtClean="0"/>
              <a:t>  Zakup karetek dla Pogotowia Ratunkowego</a:t>
            </a:r>
          </a:p>
          <a:p>
            <a:pPr>
              <a:buFont typeface="Wingdings" pitchFamily="2" charset="2"/>
              <a:buNone/>
              <a:defRPr/>
            </a:pPr>
            <a:endParaRPr lang="pl-PL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pl-PL" sz="2800" b="1" dirty="0" smtClean="0"/>
              <a:t>    Zakupiono  5  nowych ambulansów sanitarnych  wraz z wyposażeniem w aparaturę i sprzęt medyczny niezbędny do udzielania świadczeń w stanach nagłych ratujących zdrowie i życie pacjentów</a:t>
            </a:r>
          </a:p>
          <a:p>
            <a:pPr>
              <a:buFont typeface="Wingdings" pitchFamily="2" charset="2"/>
              <a:buNone/>
              <a:defRPr/>
            </a:pPr>
            <a:endParaRPr lang="pl-PL" sz="2800" b="1" dirty="0" smtClean="0"/>
          </a:p>
          <a:p>
            <a:pPr>
              <a:defRPr/>
            </a:pPr>
            <a:r>
              <a:rPr lang="pl-PL" sz="2800" b="1" dirty="0" smtClean="0"/>
              <a:t>Całkowita wartość :	  1.391.459 PLN</a:t>
            </a:r>
          </a:p>
          <a:p>
            <a:pPr>
              <a:defRPr/>
            </a:pPr>
            <a:r>
              <a:rPr lang="pl-PL" sz="2800" b="1" dirty="0" smtClean="0"/>
              <a:t>Wkład własny:	100%</a:t>
            </a:r>
          </a:p>
          <a:p>
            <a:pPr>
              <a:defRPr/>
            </a:pPr>
            <a:endParaRPr lang="pl-PL" sz="2800" b="1" dirty="0" smtClean="0"/>
          </a:p>
          <a:p>
            <a:pPr>
              <a:defRPr/>
            </a:pPr>
            <a:r>
              <a:rPr lang="pl-PL" sz="2800" b="1" dirty="0" smtClean="0"/>
              <a:t>Aktualnie trwa procedura zakupu kolejnej karetki z dofinansowaniem  Wojewody Małopolskiego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l-PL" sz="2800" dirty="0" smtClean="0"/>
              <a:t>  </a:t>
            </a:r>
            <a:r>
              <a:rPr lang="pl-PL" sz="2800" b="1" dirty="0" smtClean="0"/>
              <a:t>Od 1.07.2011r. funkcjonuje dodatkowy zespół wyjazdowy ratownictwa medycznego w podstacji  w  Babicach. 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56323" name="Obraz 3" descr="karet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1071563"/>
            <a:ext cx="922813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endParaRPr lang="pl-PL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2011/2012</a:t>
            </a:r>
          </a:p>
          <a:p>
            <a:pPr>
              <a:buFont typeface="Wingdings" pitchFamily="2" charset="2"/>
              <a:buNone/>
              <a:defRPr/>
            </a:pPr>
            <a:r>
              <a:rPr lang="pl-PL" sz="3600" b="1" u="sng" dirty="0" smtClean="0"/>
              <a:t> Budowa  garaży dla  karetek  Pogotowia Ratunkowego</a:t>
            </a:r>
          </a:p>
          <a:p>
            <a:pPr>
              <a:buFont typeface="Wingdings" pitchFamily="2" charset="2"/>
              <a:buNone/>
              <a:defRPr/>
            </a:pPr>
            <a:endParaRPr lang="pl-PL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pl-PL" b="1" dirty="0" smtClean="0"/>
              <a:t>   W trakcie realizacji  budowa 6  boksów  garaży dla ambulansów sanitarnych  pod estakadą.</a:t>
            </a:r>
          </a:p>
          <a:p>
            <a:pPr>
              <a:buFont typeface="Wingdings" pitchFamily="2" charset="2"/>
              <a:buNone/>
              <a:defRPr/>
            </a:pPr>
            <a:endParaRPr lang="pl-PL" sz="2800" b="1" dirty="0" smtClean="0"/>
          </a:p>
          <a:p>
            <a:pPr>
              <a:defRPr/>
            </a:pPr>
            <a:r>
              <a:rPr lang="pl-PL" sz="2800" b="1" dirty="0" smtClean="0"/>
              <a:t>Całkowita wartość :   400.000 PLN</a:t>
            </a:r>
          </a:p>
          <a:p>
            <a:pPr>
              <a:defRPr/>
            </a:pPr>
            <a:r>
              <a:rPr lang="pl-PL" sz="2800" b="1" dirty="0" smtClean="0"/>
              <a:t>Wkład własny:	100%</a:t>
            </a:r>
          </a:p>
          <a:p>
            <a:pPr>
              <a:buFont typeface="Wingdings" pitchFamily="2" charset="2"/>
              <a:buNone/>
              <a:defRPr/>
            </a:pPr>
            <a:endParaRPr lang="pl-PL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endParaRPr lang="pl-PL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pl-PL" sz="2400" b="1" i="1" dirty="0" smtClean="0">
                <a:latin typeface="Arial Narrow" pitchFamily="34" charset="0"/>
                <a:cs typeface="Times New Roman" pitchFamily="18" charset="0"/>
              </a:rPr>
              <a:t>ROK   2008 - 2009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u="sng" dirty="0" smtClean="0"/>
              <a:t> Modernizacja</a:t>
            </a:r>
            <a:r>
              <a:rPr lang="pl-PL" b="1" dirty="0" smtClean="0"/>
              <a:t> </a:t>
            </a:r>
            <a:r>
              <a:rPr lang="pl-PL" b="1" u="sng" dirty="0" smtClean="0"/>
              <a:t>Zakładu Diagnostyki Obrazowej</a:t>
            </a:r>
          </a:p>
          <a:p>
            <a:pPr>
              <a:buFont typeface="Wingdings" pitchFamily="2" charset="2"/>
              <a:buNone/>
              <a:defRPr/>
            </a:pPr>
            <a:endParaRPr lang="pl-PL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pl-PL" sz="2800" b="1" dirty="0" smtClean="0"/>
              <a:t>W ramach odtworzenia aparatury rentgenowskiej zakupiono:</a:t>
            </a:r>
          </a:p>
          <a:p>
            <a:pPr>
              <a:defRPr/>
            </a:pPr>
            <a:r>
              <a:rPr lang="pl-PL" sz="2800" b="1" dirty="0" smtClean="0"/>
              <a:t>Cyfrowy aparat rentgenowski     -  722.415 PLN </a:t>
            </a:r>
          </a:p>
          <a:p>
            <a:pPr>
              <a:defRPr/>
            </a:pPr>
            <a:r>
              <a:rPr lang="pl-PL" sz="2800" b="1" dirty="0" smtClean="0"/>
              <a:t>Analogowy aparat rentgenowski  - 209.870 PLN</a:t>
            </a:r>
          </a:p>
          <a:p>
            <a:pPr>
              <a:defRPr/>
            </a:pPr>
            <a:r>
              <a:rPr lang="pl-PL" sz="2800" b="1" dirty="0" smtClean="0"/>
              <a:t>Analogowy aparat mammograficzny – 350.000 PLN</a:t>
            </a:r>
          </a:p>
          <a:p>
            <a:pPr>
              <a:defRPr/>
            </a:pPr>
            <a:endParaRPr lang="pl-PL" sz="2800" b="1" dirty="0" smtClean="0"/>
          </a:p>
          <a:p>
            <a:pPr>
              <a:defRPr/>
            </a:pPr>
            <a:r>
              <a:rPr lang="pl-PL" sz="2800" b="1" dirty="0" smtClean="0"/>
              <a:t>Całkowita wartość :	  1.272.285 PLN</a:t>
            </a:r>
          </a:p>
          <a:p>
            <a:pPr>
              <a:defRPr/>
            </a:pPr>
            <a:r>
              <a:rPr lang="pl-PL" sz="2800" b="1" dirty="0" smtClean="0"/>
              <a:t>Wkład własny:	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pl-PL" b="1" u="sng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pl-PL" sz="4000" b="1" u="sng" dirty="0" smtClean="0"/>
              <a:t>Odtwarzanie aparatury ratującej życie:</a:t>
            </a:r>
          </a:p>
          <a:p>
            <a:pPr algn="ctr">
              <a:buFont typeface="Wingdings" pitchFamily="2" charset="2"/>
              <a:buNone/>
              <a:defRPr/>
            </a:pPr>
            <a:endParaRPr lang="pl-PL" sz="1600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pl-PL" sz="2800" b="1" i="1" u="sng" dirty="0" smtClean="0"/>
              <a:t>W ramach odtworzenia aparatury zakupiono:</a:t>
            </a:r>
          </a:p>
          <a:p>
            <a:pPr>
              <a:defRPr/>
            </a:pPr>
            <a:r>
              <a:rPr lang="pl-PL" sz="2800" b="1" dirty="0" smtClean="0"/>
              <a:t>Respiratory przenośne i stacjonarne </a:t>
            </a:r>
          </a:p>
          <a:p>
            <a:pPr>
              <a:defRPr/>
            </a:pPr>
            <a:r>
              <a:rPr lang="pl-PL" sz="2800" b="1" dirty="0" smtClean="0"/>
              <a:t>Defibrylatory  i kardiomonitory </a:t>
            </a:r>
          </a:p>
          <a:p>
            <a:pPr>
              <a:defRPr/>
            </a:pPr>
            <a:r>
              <a:rPr lang="pl-PL" sz="2800" b="1" dirty="0" err="1" smtClean="0"/>
              <a:t>Wideoendoskopy</a:t>
            </a:r>
            <a:endParaRPr lang="pl-PL" sz="2800" b="1" dirty="0" smtClean="0"/>
          </a:p>
          <a:p>
            <a:pPr>
              <a:defRPr/>
            </a:pPr>
            <a:r>
              <a:rPr lang="pl-PL" sz="2800" b="1" dirty="0" smtClean="0"/>
              <a:t>Laser urologiczny </a:t>
            </a:r>
          </a:p>
          <a:p>
            <a:pPr>
              <a:defRPr/>
            </a:pPr>
            <a:r>
              <a:rPr lang="pl-PL" sz="2800" b="1" dirty="0" smtClean="0"/>
              <a:t>Aparat do znieczulenia , dializoterapii , USG, UKG</a:t>
            </a:r>
          </a:p>
          <a:p>
            <a:pPr>
              <a:defRPr/>
            </a:pPr>
            <a:r>
              <a:rPr lang="pl-PL" sz="2800" b="1" dirty="0" smtClean="0"/>
              <a:t>Sprzęt laparoskopowy  i  inny</a:t>
            </a:r>
          </a:p>
          <a:p>
            <a:pPr>
              <a:defRPr/>
            </a:pPr>
            <a:endParaRPr lang="pl-PL" sz="2800" b="1" dirty="0" smtClean="0"/>
          </a:p>
          <a:p>
            <a:pPr>
              <a:defRPr/>
            </a:pPr>
            <a:r>
              <a:rPr lang="pl-PL" sz="2800" b="1" dirty="0" smtClean="0"/>
              <a:t>Całkowita wartość : ok. 2.500.000 PLN</a:t>
            </a:r>
          </a:p>
          <a:p>
            <a:pPr>
              <a:defRPr/>
            </a:pPr>
            <a:r>
              <a:rPr lang="pl-PL" sz="2800" b="1" dirty="0" smtClean="0"/>
              <a:t>Wkład własny:	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214313" y="0"/>
            <a:ext cx="8715375" cy="6126163"/>
          </a:xfrm>
        </p:spPr>
        <p:txBody>
          <a:bodyPr/>
          <a:lstStyle/>
          <a:p>
            <a:pPr lvl="3">
              <a:buFont typeface="Wingdings" pitchFamily="2" charset="2"/>
              <a:buNone/>
              <a:defRPr/>
            </a:pPr>
            <a:endParaRPr lang="pl-PL" b="1" u="sng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pl-PL" b="1" u="sng" dirty="0" smtClean="0"/>
              <a:t>INNE   INWESTYCJE</a:t>
            </a:r>
          </a:p>
          <a:p>
            <a:pPr>
              <a:defRPr/>
            </a:pPr>
            <a:r>
              <a:rPr lang="pl-PL" b="1" dirty="0" smtClean="0"/>
              <a:t>Adaptacja ogrodu dla pacjentów  oddziału psychiatrycznego</a:t>
            </a:r>
          </a:p>
          <a:p>
            <a:pPr>
              <a:defRPr/>
            </a:pPr>
            <a:r>
              <a:rPr lang="pl-PL" b="1" dirty="0" smtClean="0"/>
              <a:t>Komputeryzacja  i archiwizacja danych</a:t>
            </a:r>
          </a:p>
          <a:p>
            <a:pPr>
              <a:defRPr/>
            </a:pPr>
            <a:r>
              <a:rPr lang="pl-PL" b="1" dirty="0" smtClean="0"/>
              <a:t>Modernizacja sieci komputerowej</a:t>
            </a:r>
          </a:p>
          <a:p>
            <a:pPr>
              <a:defRPr/>
            </a:pPr>
            <a:r>
              <a:rPr lang="pl-PL" b="1" dirty="0" smtClean="0"/>
              <a:t>Modernizacja systemu obsługi zasilania elektrycznego </a:t>
            </a:r>
          </a:p>
          <a:p>
            <a:pPr>
              <a:defRPr/>
            </a:pPr>
            <a:r>
              <a:rPr lang="pl-PL" b="1" dirty="0" smtClean="0"/>
              <a:t>Instalacja klimatyzatorów  w pomieszczeniach z lekami</a:t>
            </a:r>
          </a:p>
          <a:p>
            <a:pPr>
              <a:defRPr/>
            </a:pPr>
            <a:endParaRPr lang="pl-PL" b="1" dirty="0" smtClean="0"/>
          </a:p>
          <a:p>
            <a:pPr>
              <a:defRPr/>
            </a:pPr>
            <a:endParaRPr lang="pl-PL" b="1" dirty="0" smtClean="0"/>
          </a:p>
          <a:p>
            <a:pPr>
              <a:buFont typeface="Wingdings" pitchFamily="2" charset="2"/>
              <a:buNone/>
              <a:defRPr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9144000" cy="7155276"/>
        </p:xfrm>
        <a:graphic>
          <a:graphicData uri="http://schemas.openxmlformats.org/drawingml/2006/table">
            <a:tbl>
              <a:tblPr/>
              <a:tblGrid>
                <a:gridCol w="1707285"/>
                <a:gridCol w="2990737"/>
                <a:gridCol w="2006839"/>
                <a:gridCol w="2439139"/>
              </a:tblGrid>
              <a:tr h="8097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latin typeface="Arial Narrow"/>
                        </a:rPr>
                        <a:t>Zestawienie kosztów remontów i konserwacji oraz napraw sprzętu medycznego</a:t>
                      </a:r>
                      <a:br>
                        <a:rPr lang="pl-PL" sz="2000" b="1" i="0" u="none" strike="noStrike" dirty="0">
                          <a:latin typeface="Arial Narrow"/>
                        </a:rPr>
                      </a:br>
                      <a:r>
                        <a:rPr lang="pl-PL" sz="2000" b="1" i="0" u="none" strike="noStrike" dirty="0">
                          <a:latin typeface="Arial Narrow"/>
                        </a:rPr>
                        <a:t>Szpitala Powiatowego w Chrzanowie w ramach własnych środków finansowych</a:t>
                      </a:r>
                      <a:br>
                        <a:rPr lang="pl-PL" sz="2000" b="1" i="0" u="none" strike="noStrike" dirty="0">
                          <a:latin typeface="Arial Narrow"/>
                        </a:rPr>
                      </a:br>
                      <a:r>
                        <a:rPr lang="pl-PL" sz="2000" b="1" i="0" u="none" strike="noStrike" dirty="0">
                          <a:latin typeface="Arial Narrow"/>
                        </a:rPr>
                        <a:t>w latach 1999 </a:t>
                      </a:r>
                      <a:r>
                        <a:rPr lang="pl-PL" sz="2000" b="1" i="0" u="none" strike="noStrike" dirty="0" smtClean="0">
                          <a:latin typeface="Arial Narrow"/>
                        </a:rPr>
                        <a:t>do</a:t>
                      </a:r>
                      <a:r>
                        <a:rPr lang="pl-PL" sz="2000" b="1" i="0" u="none" strike="noStrike" baseline="0" dirty="0" smtClean="0">
                          <a:latin typeface="Arial Narrow"/>
                        </a:rPr>
                        <a:t> </a:t>
                      </a:r>
                      <a:r>
                        <a:rPr lang="pl-PL" sz="2000" b="1" i="0" u="none" strike="noStrike" dirty="0" smtClean="0">
                          <a:latin typeface="Arial Narrow"/>
                        </a:rPr>
                        <a:t>2011r</a:t>
                      </a:r>
                      <a:r>
                        <a:rPr lang="pl-PL" sz="2000" b="1" i="0" u="none" strike="noStrike" dirty="0">
                          <a:latin typeface="Arial Narrow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27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latin typeface="Arial Narrow"/>
                        </a:rPr>
                        <a:t>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latin typeface="Arial Narrow"/>
                        </a:rPr>
                        <a:t>Konserwacja i naprawy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latin typeface="Arial Narrow"/>
                        </a:rPr>
                        <a:t>Remonty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latin typeface="Arial Narrow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1999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266 979,16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34 798,98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301 778,14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   73 095,53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1 814,36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  74 909,89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183 290,22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59 342,97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242 633,19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234 007,65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492 089,39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726 097,04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564 416,83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19 402,85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583 819,68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450 949,87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162 309,67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613 259,54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713 528,16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213 487,76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927 015,92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756 534,23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269 006,22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1 025 540,45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842 283,09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65 890,39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908 173,48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          </a:t>
                      </a:r>
                      <a:r>
                        <a:rPr lang="pl-PL" sz="2000" b="0" i="0" u="none" strike="noStrike" dirty="0" smtClean="0">
                          <a:latin typeface="Arial Narrow"/>
                        </a:rPr>
                        <a:t>962 048,00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latin typeface="Arial Narrow"/>
                        </a:rPr>
                        <a:t>      51</a:t>
                      </a:r>
                      <a:r>
                        <a:rPr lang="pl-PL" sz="2000" b="0" i="0" u="none" strike="noStrike" baseline="0" dirty="0" smtClean="0">
                          <a:latin typeface="Arial Narrow"/>
                        </a:rPr>
                        <a:t> 250, 23</a:t>
                      </a:r>
                      <a:r>
                        <a:rPr lang="pl-PL" sz="2000" b="0" i="0" u="none" strike="noStrike" dirty="0" smtClean="0">
                          <a:latin typeface="Arial Narrow"/>
                        </a:rPr>
                        <a:t>                          </a:t>
                      </a:r>
                      <a:endParaRPr lang="pl-PL" sz="20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1 013 298,23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1 127 235,35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14 232,28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1 141 467,63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             903 475,90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latin typeface="Arial Narrow"/>
                        </a:rPr>
                        <a:t>       64 350,43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967 826,33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latin typeface="Arial Narrow"/>
                        </a:rPr>
                        <a:t>2011</a:t>
                      </a:r>
                      <a:endParaRPr lang="pl-PL" sz="20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                </a:t>
                      </a:r>
                      <a:r>
                        <a:rPr lang="pl-PL" sz="2000" b="0" i="0" u="none" strike="noStrike" dirty="0" smtClean="0">
                          <a:latin typeface="Arial Narrow"/>
                        </a:rPr>
                        <a:t>625 704,00</a:t>
                      </a:r>
                      <a:r>
                        <a:rPr lang="pl-PL" sz="2000" b="0" i="0" u="none" strike="noStrike" baseline="0" dirty="0" smtClean="0">
                          <a:latin typeface="Arial Narrow"/>
                        </a:rPr>
                        <a:t> </a:t>
                      </a:r>
                      <a:r>
                        <a:rPr lang="pl-PL" sz="2000" b="0" i="0" u="none" strike="noStrike" dirty="0" smtClean="0">
                          <a:latin typeface="Arial Narrow"/>
                        </a:rPr>
                        <a:t>    </a:t>
                      </a:r>
                      <a:endParaRPr lang="pl-PL" sz="20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latin typeface="Arial Narrow"/>
                        </a:rPr>
                        <a:t>    199</a:t>
                      </a:r>
                      <a:r>
                        <a:rPr lang="pl-PL" sz="2000" b="0" i="0" u="none" strike="noStrike" baseline="0" dirty="0" smtClean="0">
                          <a:latin typeface="Arial Narrow"/>
                        </a:rPr>
                        <a:t> 888</a:t>
                      </a:r>
                      <a:r>
                        <a:rPr lang="pl-PL" sz="2000" b="0" i="0" u="none" strike="noStrike" dirty="0" smtClean="0">
                          <a:latin typeface="Arial Narrow"/>
                        </a:rPr>
                        <a:t> ,53                       </a:t>
                      </a:r>
                      <a:endParaRPr lang="pl-PL" sz="20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latin typeface="Arial Narrow"/>
                        </a:rPr>
                        <a:t>    </a:t>
                      </a:r>
                      <a:r>
                        <a:rPr lang="pl-PL" sz="2000" b="0" i="0" u="none" strike="noStrike" dirty="0" smtClean="0">
                          <a:latin typeface="Arial Narrow"/>
                        </a:rPr>
                        <a:t>1 017 607,08    </a:t>
                      </a:r>
                      <a:endParaRPr lang="pl-PL" sz="20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latin typeface="Arial Narrow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latin typeface="Arial Narrow"/>
                        </a:rPr>
                        <a:t>                 7 954 686,75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latin typeface="Arial Narrow"/>
                        </a:rPr>
                        <a:t> 1 396 725,30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latin typeface="Arial Narrow"/>
                        </a:rPr>
                        <a:t>     9 543 426,55</a:t>
                      </a:r>
                      <a:endParaRPr lang="pl-PL" sz="20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64"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>
                        <a:latin typeface="Arial Narrow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>
                        <a:latin typeface="Arial Narrow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latin typeface="Arial Narrow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latin typeface="Arial Narrow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pl-PL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pl-PL" sz="4000" dirty="0" smtClean="0">
                <a:latin typeface="Algerian" pitchFamily="82" charset="0"/>
              </a:rPr>
              <a:t>Współpraca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000" dirty="0" smtClean="0">
                <a:latin typeface="Algerian" pitchFamily="82" charset="0"/>
              </a:rPr>
              <a:t>Z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000" dirty="0" smtClean="0">
                <a:latin typeface="Algerian" pitchFamily="82" charset="0"/>
              </a:rPr>
              <a:t>Podmiotami leczniczymi </a:t>
            </a:r>
            <a:r>
              <a:rPr lang="pl-PL" sz="4000" dirty="0" err="1" smtClean="0">
                <a:latin typeface="Algerian" pitchFamily="82" charset="0"/>
              </a:rPr>
              <a:t>dziaŁajĄcymi</a:t>
            </a:r>
            <a:r>
              <a:rPr lang="pl-PL" sz="4000" dirty="0" smtClean="0">
                <a:latin typeface="Algerian" pitchFamily="82" charset="0"/>
              </a:rPr>
              <a:t>  w obiektach SZPITALA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000" i="1" dirty="0" err="1" smtClean="0">
                <a:latin typeface="Algerian" pitchFamily="82" charset="0"/>
              </a:rPr>
              <a:t>Paks</a:t>
            </a:r>
            <a:endParaRPr lang="pl-PL" sz="4000" i="1" dirty="0" smtClean="0">
              <a:latin typeface="Algerian" pitchFamily="82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l-PL" sz="4000" i="1" dirty="0" smtClean="0">
                <a:latin typeface="Algerian" pitchFamily="82" charset="0"/>
              </a:rPr>
              <a:t>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3999" cy="2790541"/>
        </p:xfrm>
        <a:graphic>
          <a:graphicData uri="http://schemas.openxmlformats.org/drawingml/2006/table">
            <a:tbl>
              <a:tblPr/>
              <a:tblGrid>
                <a:gridCol w="299444"/>
                <a:gridCol w="5667528"/>
                <a:gridCol w="1059009"/>
                <a:gridCol w="1059009"/>
                <a:gridCol w="1059009"/>
              </a:tblGrid>
              <a:tr h="17509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latin typeface="Arial CE"/>
                        </a:rPr>
                        <a:t>Zestawienie</a:t>
                      </a:r>
                      <a:r>
                        <a:rPr lang="pl-PL" sz="1400" b="1" i="0" u="none" strike="noStrike" baseline="0" dirty="0" smtClean="0">
                          <a:latin typeface="Arial CE"/>
                        </a:rPr>
                        <a:t>  </a:t>
                      </a:r>
                      <a:r>
                        <a:rPr lang="pl-PL" sz="1400" b="1" i="0" u="none" strike="noStrike" dirty="0" smtClean="0">
                          <a:latin typeface="Arial CE"/>
                        </a:rPr>
                        <a:t>hospitalizacji  z  zakresu   </a:t>
                      </a:r>
                      <a:r>
                        <a:rPr lang="pl-PL" sz="1400" b="1" i="0" u="none" strike="noStrike" dirty="0">
                          <a:latin typeface="Arial CE"/>
                        </a:rPr>
                        <a:t>kardiologii </a:t>
                      </a:r>
                      <a:r>
                        <a:rPr lang="pl-PL" sz="1400" b="1" i="0" u="none" strike="noStrike" dirty="0" smtClean="0">
                          <a:latin typeface="Arial CE"/>
                        </a:rPr>
                        <a:t> inwazyjnej  w  latach  </a:t>
                      </a:r>
                      <a:r>
                        <a:rPr lang="pl-PL" sz="1400" b="1" i="0" u="none" strike="noStrike" dirty="0">
                          <a:latin typeface="Arial CE"/>
                        </a:rPr>
                        <a:t>2009 - 2011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6694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latin typeface="Arial CE"/>
                        </a:rPr>
                        <a:t>Nazwa                                                                                     rok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1" u="none" strike="noStrike" dirty="0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E11 OZW - LECZENIE INWAZYJNE DWUETAPOWE &gt;3 DNI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E11 OZW - LECZENIE INWAZYJNE ZŁOŻONE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E11 OZW - LECZENIE INWAZYJNE &gt;3 DNI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294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E11 OZW - LECZENIE INWAZTYJNE &lt;4 DNI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latin typeface="Arial CE"/>
                        </a:rPr>
                        <a:t>RAZEM: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latin typeface="Arial CE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latin typeface="Arial CE"/>
                        </a:rPr>
                        <a:t>811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latin typeface="Arial CE"/>
                        </a:rPr>
                        <a:t>878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E23 ANGIOPLASTYKA WIEŃCOWA Z IMPLANTACJĄ DES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E24 ANGIOPLASTYKA Z IMPLANSTACJĄ NIE MNIEJ NIŻ DWÓCH STENTÓW LUB WIELONACZYNIOWA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E25 ANGIOPLASTYKA Z ZASTOSOWANIEM JDNEGO STENTU I INNE ZABIEGI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latin typeface="Arial CE"/>
                        </a:rPr>
                        <a:t>E26 ANGIOPLASTYKA WIEŃCOWA BALONOWA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latin typeface="Arial CE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latin typeface="Arial CE"/>
                        </a:rPr>
                        <a:t>RAZEM: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latin typeface="Arial CE"/>
                        </a:rPr>
                        <a:t>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0" y="2857496"/>
          <a:ext cx="9144000" cy="400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214313"/>
          <a:ext cx="9144000" cy="2127175"/>
        </p:xfrm>
        <a:graphic>
          <a:graphicData uri="http://schemas.openxmlformats.org/drawingml/2006/table">
            <a:tbl>
              <a:tblPr/>
              <a:tblGrid>
                <a:gridCol w="341316"/>
                <a:gridCol w="6407956"/>
                <a:gridCol w="1197364"/>
                <a:gridCol w="1197364"/>
              </a:tblGrid>
              <a:tr h="907975">
                <a:tc>
                  <a:txBody>
                    <a:bodyPr/>
                    <a:lstStyle/>
                    <a:p>
                      <a:pPr algn="l" fontAlgn="b"/>
                      <a:endParaRPr lang="pl-PL" sz="9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 smtClean="0">
                          <a:latin typeface="Arial CE"/>
                        </a:rPr>
                        <a:t>Zestawienie badań </a:t>
                      </a:r>
                      <a:r>
                        <a:rPr lang="pl-PL" sz="2000" b="1" i="0" u="none" strike="noStrike" dirty="0">
                          <a:latin typeface="Arial CE"/>
                        </a:rPr>
                        <a:t>wysokospecjalistycznych na rzecz pacjentów hospitalizowanych w szpitalu w latach  2010 - 2011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932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latin typeface="Arial CE"/>
                        </a:rPr>
                        <a:t>                       Rok                                                    Nazwa</a:t>
                      </a:r>
                      <a:endParaRPr lang="pl-PL" sz="2000" b="1" i="0" u="none" strike="noStrike" dirty="0">
                        <a:latin typeface="Arial CE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1" u="none" strike="noStrike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1" u="none" strike="noStrike" dirty="0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latin typeface="Arial CE"/>
                        </a:rPr>
                        <a:t>KORONAROGRAFIA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latin typeface="Arial CE"/>
                        </a:rPr>
                        <a:t>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latin typeface="Arial CE"/>
                        </a:rPr>
                        <a:t>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latin typeface="Arial CE"/>
                        </a:rPr>
                        <a:t>REZONANAS MAGNETYCZNY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latin typeface="Arial CE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latin typeface="Arial CE"/>
                        </a:rPr>
                        <a:t>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0" y="2428868"/>
          <a:ext cx="9144000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14313" y="714375"/>
            <a:ext cx="87503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sz="2000">
                <a:latin typeface="Arial Black" pitchFamily="34" charset="0"/>
              </a:rPr>
              <a:t>Bardzo dobra baza diagnostyczna oddziałów zachowawczych umożliwia wykonywanie szeregu badań specjalistycznych takich, jak: USG, USG Doppler Duplex, UKG, EKG wysiłkowe, EMG, EEG, KTG. </a:t>
            </a:r>
          </a:p>
          <a:p>
            <a:pPr eaLnBrk="0" hangingPunct="0"/>
            <a:endParaRPr lang="pl-PL" sz="2000">
              <a:latin typeface="Arial Black" pitchFamily="34" charset="0"/>
            </a:endParaRPr>
          </a:p>
          <a:p>
            <a:pPr eaLnBrk="0" hangingPunct="0"/>
            <a:r>
              <a:rPr lang="pl-PL" sz="2000">
                <a:latin typeface="Arial Black" pitchFamily="34" charset="0"/>
              </a:rPr>
              <a:t>Oddział kardiologiczny uczestniczy w realizacji programu interwencyjnego leczenia świeżego zawału serca. W oddziale kardiologicznym wykonywane są zabiegi wszczepiania rozruszników serca, tj. kardiowerterów i kardiodefibrylatorów serca. </a:t>
            </a:r>
          </a:p>
          <a:p>
            <a:pPr eaLnBrk="0" hangingPunct="0"/>
            <a:endParaRPr lang="pl-PL" sz="2000">
              <a:latin typeface="Arial Black" pitchFamily="34" charset="0"/>
            </a:endParaRPr>
          </a:p>
          <a:p>
            <a:pPr eaLnBrk="0" hangingPunct="0"/>
            <a:r>
              <a:rPr lang="pl-PL" sz="2000">
                <a:latin typeface="Arial Black" pitchFamily="34" charset="0"/>
              </a:rPr>
              <a:t>Na terenie szpitala funkcjonuje pracownia hemodynamiki, w której przez 24 godziny na dobę wykonywane są zabiegi w zakresie kardiologii inwazyjnej. W oddziale pulmonologii istnieje możliwość prowadzenia diagnostyki zaburzeń snu i bezdechu.</a:t>
            </a:r>
          </a:p>
          <a:p>
            <a:pPr eaLnBrk="0" hangingPunct="0"/>
            <a:endParaRPr lang="pl-PL" sz="2000">
              <a:latin typeface="Arial Black" pitchFamily="34" charset="0"/>
            </a:endParaRPr>
          </a:p>
          <a:p>
            <a:pPr eaLnBrk="0" hangingPunct="0"/>
            <a:endParaRPr lang="pl-PL" sz="2000">
              <a:latin typeface="Arial Black" pitchFamily="34" charset="0"/>
            </a:endParaRPr>
          </a:p>
          <a:p>
            <a:pPr eaLnBrk="0" hangingPunct="0"/>
            <a:endParaRPr lang="pl-P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0" y="3286124"/>
          <a:ext cx="9144000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1" cy="3286599"/>
        </p:xfrm>
        <a:graphic>
          <a:graphicData uri="http://schemas.openxmlformats.org/drawingml/2006/table">
            <a:tbl>
              <a:tblPr/>
              <a:tblGrid>
                <a:gridCol w="255201"/>
                <a:gridCol w="5054617"/>
                <a:gridCol w="1148403"/>
                <a:gridCol w="895260"/>
                <a:gridCol w="895260"/>
                <a:gridCol w="895260"/>
              </a:tblGrid>
              <a:tr h="273844"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latin typeface="Arial CE"/>
                        </a:rPr>
                        <a:t>Zestawienie wykonanych hospitalizacji z zakresu kardiologii w latach  2009 - 2011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768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latin typeface="Arial CE"/>
                        </a:rPr>
                        <a:t>Nazwa                                            rok </a:t>
                      </a:r>
                      <a:endParaRPr lang="pl-PL" sz="1600" b="1" i="0" u="none" strike="noStrike" dirty="0">
                        <a:latin typeface="Arial CE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latin typeface="Arial CE"/>
                        </a:rPr>
                        <a:t>E31 WSZCZEPIENIE / WYMIANA ROZRUSZNIKA JEDNOJAMOWEGO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latin typeface="Arial CE"/>
                        </a:rPr>
                        <a:t>E32 WSZCZEPIENIE / WYMIANA ROZRUSZNIKA DWUJAMOWEGO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latin typeface="Arial CE"/>
                        </a:rPr>
                        <a:t>E33 WSZCZEPIENIE / WYMIANA UKŁADU Z FUNKCJĄ RESYNCHRONIZUJĄCA SERCA (CRT)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latin typeface="Arial CE"/>
                        </a:rPr>
                        <a:t>E34 WSZCZEPIENIE / WYMIANA KARDIOWERTERA-DEFIBRYLATORA JEDNO- / DWUJAMOWEGO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4"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latin typeface="Arial CE"/>
                        </a:rPr>
                        <a:t>RAZEM: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latin typeface="Arial CE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latin typeface="Arial CE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1840148"/>
        </p:xfrm>
        <a:graphic>
          <a:graphicData uri="http://schemas.openxmlformats.org/drawingml/2006/table">
            <a:tbl>
              <a:tblPr/>
              <a:tblGrid>
                <a:gridCol w="5971194"/>
                <a:gridCol w="1057602"/>
                <a:gridCol w="1057602"/>
                <a:gridCol w="1057602"/>
              </a:tblGrid>
              <a:tr h="5631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latin typeface="Arial CE"/>
                        </a:rPr>
                        <a:t>Zestawienie </a:t>
                      </a:r>
                      <a:r>
                        <a:rPr lang="pl-PL" sz="1600" b="1" i="0" u="none" strike="noStrike" dirty="0" smtClean="0">
                          <a:latin typeface="Arial CE"/>
                        </a:rPr>
                        <a:t>zabiegów </a:t>
                      </a:r>
                      <a:r>
                        <a:rPr lang="pl-PL" sz="1600" b="1" i="0" u="none" strike="noStrike" dirty="0">
                          <a:latin typeface="Arial CE"/>
                        </a:rPr>
                        <a:t>operacyjnych w zakresie okulistyki w latach  2009 - 2011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126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latin typeface="Arial CE"/>
                        </a:rPr>
                        <a:t>Nazwa                                                                                     rok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latin typeface="Arial CE"/>
                        </a:rPr>
                        <a:t> WSZCZEPIENIE SOCZEWEK </a:t>
                      </a:r>
                      <a:r>
                        <a:rPr lang="pl-PL" sz="1600" b="0" i="0" u="none" strike="noStrike" dirty="0" smtClean="0">
                          <a:latin typeface="Arial CE"/>
                        </a:rPr>
                        <a:t> W  PRZEBIEGU  ZAĆMY</a:t>
                      </a:r>
                      <a:endParaRPr lang="pl-PL" sz="16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latin typeface="Arial CE"/>
                        </a:rPr>
                        <a:t>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latin typeface="Arial CE"/>
                        </a:rPr>
                        <a:t>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latin typeface="Arial CE"/>
                        </a:rPr>
                        <a:t>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3062" y="1998616"/>
          <a:ext cx="9130937" cy="48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pl-PL" sz="4000" b="1" u="sng" dirty="0" smtClean="0"/>
              <a:t>Podsumowanie:</a:t>
            </a:r>
            <a:endParaRPr lang="pl-PL" sz="1600" u="sng" dirty="0" smtClean="0"/>
          </a:p>
          <a:p>
            <a:pPr>
              <a:defRPr/>
            </a:pPr>
            <a:r>
              <a:rPr lang="pl-PL" sz="2800" b="1" dirty="0" smtClean="0"/>
              <a:t>Rok 2011 należy uznać za udany  poprzez: </a:t>
            </a:r>
          </a:p>
          <a:p>
            <a:pPr>
              <a:defRPr/>
            </a:pPr>
            <a:r>
              <a:rPr lang="pl-PL" sz="2800" b="1" dirty="0" smtClean="0"/>
              <a:t>Poprawę  dostępności do świadczeń zdrowotnych dla mieszkańców  powiatu chrzanowskiego.</a:t>
            </a:r>
          </a:p>
          <a:p>
            <a:pPr>
              <a:defRPr/>
            </a:pPr>
            <a:r>
              <a:rPr lang="pl-PL" sz="2800" b="1" dirty="0" smtClean="0"/>
              <a:t>Uruchomienie podstacji w Babicach i zakontraktowanie dodatkowej karetki  przez NFZ.</a:t>
            </a:r>
          </a:p>
          <a:p>
            <a:pPr>
              <a:defRPr/>
            </a:pPr>
            <a:r>
              <a:rPr lang="pl-PL" sz="2800" b="1" dirty="0" smtClean="0"/>
              <a:t>Przeprowadzenie szeregu inwestycji na terenie szpitala, co ma znaczący wpływ na zapewnienie bezpieczeństwa pracownikom i pacjentom: </a:t>
            </a:r>
            <a:r>
              <a:rPr lang="pl-PL" sz="2800" dirty="0" smtClean="0"/>
              <a:t>m.in. </a:t>
            </a:r>
            <a:r>
              <a:rPr lang="pl-PL" sz="2800" i="1" dirty="0" smtClean="0"/>
              <a:t>remont drogi dojazdowej i doposażenie SOR w aparaturę medyczną, budowa lądowiska dla śmigłowców, remont wejścia głównego do szpitala,</a:t>
            </a:r>
            <a:r>
              <a:rPr lang="pl-PL" sz="2800" dirty="0" smtClean="0"/>
              <a:t> </a:t>
            </a:r>
            <a:r>
              <a:rPr lang="pl-PL" sz="2800" i="1" dirty="0" smtClean="0"/>
              <a:t>zakup aparatury ratującej życie: respiratory, aparat do dializoterapii , USG, UKG</a:t>
            </a:r>
          </a:p>
          <a:p>
            <a:pPr>
              <a:defRPr/>
            </a:pPr>
            <a:r>
              <a:rPr lang="pl-PL" sz="2800" b="1" dirty="0" smtClean="0"/>
              <a:t>Rozwój  kardiologii - </a:t>
            </a:r>
            <a:r>
              <a:rPr lang="pl-PL" sz="2800" i="1" dirty="0" smtClean="0"/>
              <a:t>wzrost liczby hospitalizacji w kardiologii  inwazyjnej  i wykonywanych procedur wysokospecjalistycznych.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928688" y="5500688"/>
            <a:ext cx="5378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3600" b="0">
                <a:latin typeface="Algerian" pitchFamily="82" charset="0"/>
              </a:rPr>
              <a:t>DZIĘKUJĘ  ZA  UWAGĘ</a:t>
            </a:r>
          </a:p>
        </p:txBody>
      </p:sp>
      <p:pic>
        <p:nvPicPr>
          <p:cNvPr id="66563" name="Obraz 3" descr="szpital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9228">
            <a:off x="1374775" y="928688"/>
            <a:ext cx="71977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79388" y="180997"/>
            <a:ext cx="8964612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800" dirty="0">
                <a:latin typeface="Arial Black" pitchFamily="34" charset="0"/>
              </a:rPr>
              <a:t>W ramach ambulatoryjnej opieki specjalistycznej świadczenia zdrowotne udzielane są w następujących poradniach specjalistycznych:</a:t>
            </a:r>
          </a:p>
          <a:p>
            <a:pPr eaLnBrk="0" hangingPunct="0"/>
            <a:endParaRPr lang="pl-PL" sz="1800" dirty="0">
              <a:latin typeface="Arial Black" pitchFamily="34" charset="0"/>
            </a:endParaRP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Cukrzycowa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Endokrynologiczna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Gastrologiczna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Chirurgiczna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Chirurgii Dziecięcej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Neurologiczna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Kardiologiczna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Nefrologiczna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Ortopedyczna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Preluksacyjna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Urologiczna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Onkologiczna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Rehabilitacyjna 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Pulmonologiczna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Ginekologiczna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Konsultacyjno-Edukacyjna</a:t>
            </a: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Poradnia Zdrowia Psychicznego</a:t>
            </a:r>
          </a:p>
          <a:p>
            <a:pPr eaLnBrk="0" hangingPunct="0"/>
            <a:endParaRPr lang="pl-PL" sz="1800" dirty="0">
              <a:latin typeface="Arial Black" pitchFamily="34" charset="0"/>
            </a:endParaRPr>
          </a:p>
          <a:p>
            <a:pPr eaLnBrk="0" hangingPunct="0"/>
            <a:r>
              <a:rPr lang="pl-PL" sz="1800" dirty="0">
                <a:latin typeface="Arial Black" pitchFamily="34" charset="0"/>
              </a:rPr>
              <a:t>Rocznie  udzielonych  jest  ok.  </a:t>
            </a:r>
            <a:r>
              <a:rPr lang="pl-PL" sz="1800" dirty="0" smtClean="0">
                <a:latin typeface="Arial Black" pitchFamily="34" charset="0"/>
              </a:rPr>
              <a:t>59 </a:t>
            </a:r>
            <a:r>
              <a:rPr lang="pl-PL" sz="1800" dirty="0">
                <a:latin typeface="Arial Black" pitchFamily="34" charset="0"/>
              </a:rPr>
              <a:t>000  porad.</a:t>
            </a:r>
            <a:endParaRPr lang="pl-PL" sz="1800" b="0" dirty="0">
              <a:latin typeface="Arial Black" pitchFamily="34" charset="0"/>
            </a:endParaRPr>
          </a:p>
        </p:txBody>
      </p:sp>
      <p:pic>
        <p:nvPicPr>
          <p:cNvPr id="29699" name="Picture 4" descr="j0343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947863"/>
            <a:ext cx="277812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DOCUME~1\Standard\USTAWI~1\Temp\msohtml1\01\clip_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428625"/>
          <a:ext cx="9144001" cy="1214424"/>
        </p:xfrm>
        <a:graphic>
          <a:graphicData uri="http://schemas.openxmlformats.org/drawingml/2006/table">
            <a:tbl>
              <a:tblPr/>
              <a:tblGrid>
                <a:gridCol w="701227"/>
                <a:gridCol w="701227"/>
                <a:gridCol w="701227"/>
                <a:gridCol w="701227"/>
                <a:gridCol w="701227"/>
                <a:gridCol w="701227"/>
                <a:gridCol w="701227"/>
                <a:gridCol w="701227"/>
                <a:gridCol w="701227"/>
                <a:gridCol w="701227"/>
                <a:gridCol w="701227"/>
                <a:gridCol w="715252"/>
                <a:gridCol w="715252"/>
              </a:tblGrid>
              <a:tr h="16764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5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l-PL" sz="2000" b="1" i="1" u="none" strike="noStrike" dirty="0">
                          <a:latin typeface="Arial CE"/>
                        </a:rPr>
                        <a:t>Wartość kontraktu w latach 1999 -2011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764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18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20 131 067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21 895 986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latin typeface="Arial CE"/>
                        </a:rPr>
                        <a:t>30 051 663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33 458 189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latin typeface="Arial CE"/>
                        </a:rPr>
                        <a:t>32 805 931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34 741 909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latin typeface="Arial CE"/>
                        </a:rPr>
                        <a:t>36 752 886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latin typeface="Arial CE"/>
                        </a:rPr>
                        <a:t>39 774 410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43 048 917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52 550 491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62 774 894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72 125 086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latin typeface="Arial CE"/>
                        </a:rPr>
                        <a:t>77 321 605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2285992"/>
          <a:ext cx="91440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8929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400">
                <a:cs typeface="Times New Roman" pitchFamily="18" charset="0"/>
              </a:rPr>
              <a:t>Stan łóżek w oddziałach Szpitala</a:t>
            </a:r>
            <a:endParaRPr lang="pl-PL" sz="2400" b="0"/>
          </a:p>
          <a:p>
            <a:pPr eaLnBrk="0" hangingPunct="0"/>
            <a:endParaRPr lang="pl-PL" sz="2400" b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0"/>
          <a:ext cx="9144000" cy="6929452"/>
        </p:xfrm>
        <a:graphic>
          <a:graphicData uri="http://schemas.openxmlformats.org/drawingml/2006/table">
            <a:tbl>
              <a:tblPr/>
              <a:tblGrid>
                <a:gridCol w="955368"/>
                <a:gridCol w="6413910"/>
                <a:gridCol w="1774722"/>
              </a:tblGrid>
              <a:tr h="567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Lp. </a:t>
                      </a:r>
                    </a:p>
                  </a:txBody>
                  <a:tcPr marL="51216" marR="5121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Ilość łóżek obowiązująca </a:t>
                      </a: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wewnętrzny I (o profilu gastrologicznym) 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wewnętrzny II (o profilu endokrynologicznym)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kardiologiczny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31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nefrologiczny i chorób wewnętrznych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26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neurologiczny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15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udarowy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pulmonologiczny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42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chemioterapii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8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dziecięcy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32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Anestezjologii i Intensywnej Terapi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9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chirurgii ogólnej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chirurgii ogólnej i onkologicznej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37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urazowo-ortopedyczny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33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urologiczny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ginekologiczno-położniczy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54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16.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rehabilitacyjny ogólny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30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rehabilitacji neurologicznej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27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Oddział Psychiatryczny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26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Szpitalny Oddział Ratunkowy (SOR)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8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,Bold" charset="0"/>
                          <a:ea typeface="Times New Roman" pitchFamily="18" charset="0"/>
                          <a:cs typeface="Arial,Bold" charset="0"/>
                        </a:rPr>
                        <a:t>Ogółem 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,Bold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Oddział noworodkowy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16" marR="512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3" cy="1928802"/>
        </p:xfrm>
        <a:graphic>
          <a:graphicData uri="http://schemas.openxmlformats.org/drawingml/2006/table">
            <a:tbl>
              <a:tblPr/>
              <a:tblGrid>
                <a:gridCol w="628863"/>
                <a:gridCol w="696848"/>
                <a:gridCol w="696848"/>
                <a:gridCol w="696848"/>
                <a:gridCol w="688350"/>
                <a:gridCol w="662855"/>
                <a:gridCol w="645858"/>
                <a:gridCol w="645858"/>
                <a:gridCol w="730841"/>
                <a:gridCol w="730841"/>
                <a:gridCol w="773331"/>
                <a:gridCol w="773331"/>
                <a:gridCol w="773331"/>
              </a:tblGrid>
              <a:tr h="297893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latin typeface="Arial CE"/>
                        </a:rPr>
                        <a:t>Zestawienie ogólnej liczby leczonych  w latach  1999 - 2011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1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1999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latin typeface="Arial CE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11 775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13 743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16 130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18 694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latin typeface="Arial CE"/>
                        </a:rPr>
                        <a:t>17 506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18 325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18 462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19 219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19 215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19 325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18 906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18 492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latin typeface="Arial CE"/>
                        </a:rPr>
                        <a:t>18 548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spadek 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 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spadek 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spadek 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latin typeface="Arial CE"/>
                        </a:rPr>
                        <a:t>wzrost  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-1" y="2000240"/>
          <a:ext cx="9144001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mień">
  <a:themeElements>
    <a:clrScheme name="Strumie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umień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mie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mie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umień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umień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umień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umień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3126</Words>
  <Application>Microsoft Office PowerPoint</Application>
  <PresentationFormat>Pokaz na ekranie (4:3)</PresentationFormat>
  <Paragraphs>1189</Paragraphs>
  <Slides>53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53</vt:i4>
      </vt:variant>
    </vt:vector>
  </HeadingPairs>
  <TitlesOfParts>
    <vt:vector size="56" baseType="lpstr">
      <vt:lpstr>Strumień</vt:lpstr>
      <vt:lpstr>Worksheet</vt:lpstr>
      <vt:lpstr>Wykres</vt:lpstr>
      <vt:lpstr>Szpital Powiatowy  w  Chrzanowie – sprawozdanie za rok 2011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Your User Name</dc:creator>
  <cp:lastModifiedBy>WOJTEK</cp:lastModifiedBy>
  <cp:revision>499</cp:revision>
  <dcterms:created xsi:type="dcterms:W3CDTF">2006-05-15T15:58:28Z</dcterms:created>
  <dcterms:modified xsi:type="dcterms:W3CDTF">2012-02-08T11:57:21Z</dcterms:modified>
</cp:coreProperties>
</file>