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2"/>
  </p:notesMasterIdLst>
  <p:handoutMasterIdLst>
    <p:handoutMasterId r:id="rId33"/>
  </p:handoutMasterIdLst>
  <p:sldIdLst>
    <p:sldId id="257" r:id="rId2"/>
    <p:sldId id="262" r:id="rId3"/>
    <p:sldId id="263" r:id="rId4"/>
    <p:sldId id="264" r:id="rId5"/>
    <p:sldId id="265" r:id="rId6"/>
    <p:sldId id="261" r:id="rId7"/>
    <p:sldId id="267" r:id="rId8"/>
    <p:sldId id="266" r:id="rId9"/>
    <p:sldId id="272" r:id="rId10"/>
    <p:sldId id="271" r:id="rId11"/>
    <p:sldId id="273" r:id="rId12"/>
    <p:sldId id="274" r:id="rId13"/>
    <p:sldId id="276" r:id="rId14"/>
    <p:sldId id="277" r:id="rId15"/>
    <p:sldId id="293" r:id="rId16"/>
    <p:sldId id="280" r:id="rId17"/>
    <p:sldId id="268" r:id="rId18"/>
    <p:sldId id="281" r:id="rId19"/>
    <p:sldId id="282" r:id="rId20"/>
    <p:sldId id="284" r:id="rId21"/>
    <p:sldId id="285" r:id="rId22"/>
    <p:sldId id="269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4" r:id="rId31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0DE9A-666A-49D5-9E64-92560AFF80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D92A62E-A15B-4BB8-B3F0-FA6F857C63B9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Cel strategiczny 1. </a:t>
          </a:r>
        </a:p>
        <a:p>
          <a:r>
            <a:rPr lang="pl-PL" dirty="0">
              <a:solidFill>
                <a:schemeClr val="tx1"/>
              </a:solidFill>
            </a:rPr>
            <a:t>Zwiększenie atrakcyjności osiedleńczej obszaru poprzez optymalizację jakości i poprawę dostępności usług publicznych oraz wzmacnianie kapitału społecznego MOF</a:t>
          </a:r>
        </a:p>
      </dgm:t>
    </dgm:pt>
    <dgm:pt modelId="{9A4A4274-C41F-488F-AE88-0986B8D74C89}" type="parTrans" cxnId="{FA43EEAA-6C33-46A7-8601-024125146376}">
      <dgm:prSet/>
      <dgm:spPr/>
      <dgm:t>
        <a:bodyPr/>
        <a:lstStyle/>
        <a:p>
          <a:endParaRPr lang="pl-PL"/>
        </a:p>
      </dgm:t>
    </dgm:pt>
    <dgm:pt modelId="{409E9F27-9A5D-49D9-8E8D-BC8564F56975}" type="sibTrans" cxnId="{FA43EEAA-6C33-46A7-8601-024125146376}">
      <dgm:prSet/>
      <dgm:spPr/>
      <dgm:t>
        <a:bodyPr/>
        <a:lstStyle/>
        <a:p>
          <a:endParaRPr lang="pl-PL"/>
        </a:p>
      </dgm:t>
    </dgm:pt>
    <dgm:pt modelId="{B6D6856C-271D-4064-A782-18A902FA73F1}">
      <dgm:prSet phldrT="[Tekst]" custT="1"/>
      <dgm:spPr/>
      <dgm:t>
        <a:bodyPr/>
        <a:lstStyle/>
        <a:p>
          <a:r>
            <a:rPr lang="pl-PL" sz="1400" b="1" dirty="0"/>
            <a:t>Kierunek działania 1.1.</a:t>
          </a:r>
          <a:br>
            <a:rPr lang="pl-PL" sz="1400" dirty="0"/>
          </a:br>
          <a:r>
            <a:rPr lang="pl-PL" sz="1400" dirty="0"/>
            <a:t>Wzmocnienie potencjału i standardów sektora edukacji</a:t>
          </a:r>
        </a:p>
      </dgm:t>
    </dgm:pt>
    <dgm:pt modelId="{A504A7DB-B953-4B69-9E58-CA63F704F15F}" type="parTrans" cxnId="{7724352A-57A2-47DD-87CF-D89E9CDDAA45}">
      <dgm:prSet/>
      <dgm:spPr/>
      <dgm:t>
        <a:bodyPr/>
        <a:lstStyle/>
        <a:p>
          <a:endParaRPr lang="pl-PL"/>
        </a:p>
      </dgm:t>
    </dgm:pt>
    <dgm:pt modelId="{A8A8D1D9-C14E-4021-B54F-5A196BE25415}" type="sibTrans" cxnId="{7724352A-57A2-47DD-87CF-D89E9CDDAA45}">
      <dgm:prSet/>
      <dgm:spPr/>
      <dgm:t>
        <a:bodyPr/>
        <a:lstStyle/>
        <a:p>
          <a:endParaRPr lang="pl-PL"/>
        </a:p>
      </dgm:t>
    </dgm:pt>
    <dgm:pt modelId="{D3B971B4-0FD1-4D53-9B33-030BA7C3661D}">
      <dgm:prSet phldrT="[Tekst]" custT="1"/>
      <dgm:spPr/>
      <dgm:t>
        <a:bodyPr/>
        <a:lstStyle/>
        <a:p>
          <a:r>
            <a:rPr lang="pl-PL" sz="1400" b="1" dirty="0"/>
            <a:t>Kierunek działania 1.2.</a:t>
          </a:r>
          <a:br>
            <a:rPr lang="pl-PL" sz="1400" dirty="0"/>
          </a:br>
          <a:r>
            <a:rPr lang="pl-PL" sz="1400" dirty="0"/>
            <a:t>Wdrażanie systemowych rozwiązań z zakresu polityki społecznej</a:t>
          </a:r>
        </a:p>
      </dgm:t>
    </dgm:pt>
    <dgm:pt modelId="{A472E1D4-931F-4660-92D9-A14612645A6C}" type="parTrans" cxnId="{640F92D3-B069-408E-8404-5DFA4DCC1207}">
      <dgm:prSet/>
      <dgm:spPr/>
      <dgm:t>
        <a:bodyPr/>
        <a:lstStyle/>
        <a:p>
          <a:endParaRPr lang="pl-PL"/>
        </a:p>
      </dgm:t>
    </dgm:pt>
    <dgm:pt modelId="{239EA0CE-003C-4C6A-B631-CD70ED33D94A}" type="sibTrans" cxnId="{640F92D3-B069-408E-8404-5DFA4DCC1207}">
      <dgm:prSet/>
      <dgm:spPr/>
      <dgm:t>
        <a:bodyPr/>
        <a:lstStyle/>
        <a:p>
          <a:endParaRPr lang="pl-PL"/>
        </a:p>
      </dgm:t>
    </dgm:pt>
    <dgm:pt modelId="{F5BD96A4-8955-4117-B177-300866BB4DF5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Cel strategiczny 2.</a:t>
          </a:r>
        </a:p>
        <a:p>
          <a:r>
            <a:rPr lang="pl-PL" dirty="0">
              <a:solidFill>
                <a:schemeClr val="tx1"/>
              </a:solidFill>
            </a:rPr>
            <a:t>Wykreowanie MOF jako istotnego ośrodka gospodarczego o terytorialnym i ponadregionalnym charakterze</a:t>
          </a:r>
        </a:p>
      </dgm:t>
    </dgm:pt>
    <dgm:pt modelId="{527CE650-EB86-4D51-9EF1-D4CA99D5154E}" type="parTrans" cxnId="{4C1AFAD8-9F8F-4FB1-8509-4631AD571B5C}">
      <dgm:prSet/>
      <dgm:spPr/>
      <dgm:t>
        <a:bodyPr/>
        <a:lstStyle/>
        <a:p>
          <a:endParaRPr lang="pl-PL"/>
        </a:p>
      </dgm:t>
    </dgm:pt>
    <dgm:pt modelId="{E1F17068-28F4-42D1-A64E-7B189CB0E457}" type="sibTrans" cxnId="{4C1AFAD8-9F8F-4FB1-8509-4631AD571B5C}">
      <dgm:prSet/>
      <dgm:spPr/>
      <dgm:t>
        <a:bodyPr/>
        <a:lstStyle/>
        <a:p>
          <a:endParaRPr lang="pl-PL"/>
        </a:p>
      </dgm:t>
    </dgm:pt>
    <dgm:pt modelId="{FEE85B8C-5322-457E-B6EB-062899FE9A5A}">
      <dgm:prSet phldrT="[Tekst]" custT="1"/>
      <dgm:spPr/>
      <dgm:t>
        <a:bodyPr/>
        <a:lstStyle/>
        <a:p>
          <a:r>
            <a:rPr lang="pl-PL" sz="1400" b="1" dirty="0"/>
            <a:t>Kierunek działania 2.1. </a:t>
          </a:r>
          <a:br>
            <a:rPr lang="pl-PL" sz="1400" dirty="0"/>
          </a:br>
          <a:r>
            <a:rPr lang="pl-PL" sz="1400" dirty="0"/>
            <a:t>Zwiększenie potencjału inwestycyjnego i poziomu przedsiębiorczości</a:t>
          </a:r>
        </a:p>
      </dgm:t>
    </dgm:pt>
    <dgm:pt modelId="{AFE3DC8F-77CB-4FE6-9BC9-5629E4622D91}" type="parTrans" cxnId="{FF194D6D-8057-4511-8F4F-EFF7EE0B7273}">
      <dgm:prSet/>
      <dgm:spPr/>
      <dgm:t>
        <a:bodyPr/>
        <a:lstStyle/>
        <a:p>
          <a:endParaRPr lang="pl-PL"/>
        </a:p>
      </dgm:t>
    </dgm:pt>
    <dgm:pt modelId="{1C952C4E-AA25-4231-AF96-D60CAFCC8969}" type="sibTrans" cxnId="{FF194D6D-8057-4511-8F4F-EFF7EE0B7273}">
      <dgm:prSet/>
      <dgm:spPr/>
      <dgm:t>
        <a:bodyPr/>
        <a:lstStyle/>
        <a:p>
          <a:endParaRPr lang="pl-PL"/>
        </a:p>
      </dgm:t>
    </dgm:pt>
    <dgm:pt modelId="{F92F6807-E8CE-4287-BD90-F317788FA208}">
      <dgm:prSet phldrT="[Tekst]" custT="1"/>
      <dgm:spPr/>
      <dgm:t>
        <a:bodyPr/>
        <a:lstStyle/>
        <a:p>
          <a:r>
            <a:rPr lang="pl-PL" sz="1400" b="1" dirty="0"/>
            <a:t>Kierunek działania 2.2.</a:t>
          </a:r>
          <a:br>
            <a:rPr lang="pl-PL" sz="1400" dirty="0"/>
          </a:br>
          <a:r>
            <a:rPr lang="pl-PL" sz="1400" dirty="0"/>
            <a:t>Dywersyfikacja struktury gospodarczej w oparciu o atrakcyjność turystyczną i marketing terytorialny</a:t>
          </a:r>
        </a:p>
      </dgm:t>
    </dgm:pt>
    <dgm:pt modelId="{5F8F50F9-9450-4BD5-9EA2-7B4631D1BEFA}" type="parTrans" cxnId="{EA970BDA-D048-4078-A334-EB811D2A8F9A}">
      <dgm:prSet/>
      <dgm:spPr/>
      <dgm:t>
        <a:bodyPr/>
        <a:lstStyle/>
        <a:p>
          <a:endParaRPr lang="pl-PL"/>
        </a:p>
      </dgm:t>
    </dgm:pt>
    <dgm:pt modelId="{03861A57-214F-4B10-B5A1-9E4EB693E132}" type="sibTrans" cxnId="{EA970BDA-D048-4078-A334-EB811D2A8F9A}">
      <dgm:prSet/>
      <dgm:spPr/>
      <dgm:t>
        <a:bodyPr/>
        <a:lstStyle/>
        <a:p>
          <a:endParaRPr lang="pl-PL"/>
        </a:p>
      </dgm:t>
    </dgm:pt>
    <dgm:pt modelId="{4EA4D0B8-5AF1-49A5-AD00-D12715DD00B3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Cel strategiczny 3.</a:t>
          </a:r>
        </a:p>
        <a:p>
          <a:r>
            <a:rPr lang="pl-PL" dirty="0">
              <a:solidFill>
                <a:schemeClr val="tx1"/>
              </a:solidFill>
            </a:rPr>
            <a:t>Integracja przestrzenna obszaru wraz z ochroną istniejących zasobów i wzmacnianiem odporności klimatycznej</a:t>
          </a:r>
        </a:p>
      </dgm:t>
    </dgm:pt>
    <dgm:pt modelId="{87F51034-A4C0-46C9-B3B5-D22A31864A1A}" type="parTrans" cxnId="{5789EFD9-9C5E-4968-BA1D-EE3A34133F0B}">
      <dgm:prSet/>
      <dgm:spPr/>
      <dgm:t>
        <a:bodyPr/>
        <a:lstStyle/>
        <a:p>
          <a:endParaRPr lang="pl-PL"/>
        </a:p>
      </dgm:t>
    </dgm:pt>
    <dgm:pt modelId="{74090523-50FC-4423-9054-A0AA6F18790A}" type="sibTrans" cxnId="{5789EFD9-9C5E-4968-BA1D-EE3A34133F0B}">
      <dgm:prSet/>
      <dgm:spPr/>
      <dgm:t>
        <a:bodyPr/>
        <a:lstStyle/>
        <a:p>
          <a:endParaRPr lang="pl-PL"/>
        </a:p>
      </dgm:t>
    </dgm:pt>
    <dgm:pt modelId="{8608D644-9B29-41EA-B146-4FCC76C7C942}">
      <dgm:prSet phldrT="[Tekst]" custT="1"/>
      <dgm:spPr/>
      <dgm:t>
        <a:bodyPr/>
        <a:lstStyle/>
        <a:p>
          <a:r>
            <a:rPr lang="pl-PL" sz="1400" b="1" dirty="0"/>
            <a:t>Kierunek działania 3.1.</a:t>
          </a:r>
          <a:br>
            <a:rPr lang="pl-PL" sz="1400" b="1" dirty="0"/>
          </a:br>
          <a:r>
            <a:rPr lang="pl-PL" sz="1400" dirty="0"/>
            <a:t>Poprawa skomunikowania i stanu infrastruktury drogowej i </a:t>
          </a:r>
          <a:r>
            <a:rPr lang="pl-PL" sz="1400" dirty="0" err="1"/>
            <a:t>okołodrogowej</a:t>
          </a:r>
          <a:endParaRPr lang="pl-PL" sz="1400" b="1" dirty="0"/>
        </a:p>
      </dgm:t>
    </dgm:pt>
    <dgm:pt modelId="{6A83B550-DD9D-4DA4-AEEC-4203730637A7}" type="parTrans" cxnId="{D1E4C155-8A52-4144-BED3-6CB55D9BF78F}">
      <dgm:prSet/>
      <dgm:spPr/>
      <dgm:t>
        <a:bodyPr/>
        <a:lstStyle/>
        <a:p>
          <a:endParaRPr lang="pl-PL"/>
        </a:p>
      </dgm:t>
    </dgm:pt>
    <dgm:pt modelId="{2AADF59C-06E6-4357-B663-2E23715FA557}" type="sibTrans" cxnId="{D1E4C155-8A52-4144-BED3-6CB55D9BF78F}">
      <dgm:prSet/>
      <dgm:spPr/>
      <dgm:t>
        <a:bodyPr/>
        <a:lstStyle/>
        <a:p>
          <a:endParaRPr lang="pl-PL"/>
        </a:p>
      </dgm:t>
    </dgm:pt>
    <dgm:pt modelId="{73F8EB1F-883A-480B-9938-87E314971796}">
      <dgm:prSet phldrT="[Tekst]" custT="1"/>
      <dgm:spPr/>
      <dgm:t>
        <a:bodyPr/>
        <a:lstStyle/>
        <a:p>
          <a:r>
            <a:rPr lang="pl-PL" sz="1400" b="1" dirty="0"/>
            <a:t>Kierunek działania 1.3. </a:t>
          </a:r>
          <a:br>
            <a:rPr lang="pl-PL" sz="1400" dirty="0"/>
          </a:br>
          <a:r>
            <a:rPr lang="pl-PL" sz="1400" dirty="0"/>
            <a:t>Stworzenie atrakcyjnej oferty czasu wolnego</a:t>
          </a:r>
        </a:p>
      </dgm:t>
    </dgm:pt>
    <dgm:pt modelId="{584543DA-F290-49D6-A553-759B531BED86}" type="parTrans" cxnId="{23B8E0BE-1D68-48CE-9B72-66FE2F2E70ED}">
      <dgm:prSet/>
      <dgm:spPr/>
      <dgm:t>
        <a:bodyPr/>
        <a:lstStyle/>
        <a:p>
          <a:endParaRPr lang="pl-PL"/>
        </a:p>
      </dgm:t>
    </dgm:pt>
    <dgm:pt modelId="{3915D803-0168-441A-A1DF-7DB353AB13BD}" type="sibTrans" cxnId="{23B8E0BE-1D68-48CE-9B72-66FE2F2E70ED}">
      <dgm:prSet/>
      <dgm:spPr/>
      <dgm:t>
        <a:bodyPr/>
        <a:lstStyle/>
        <a:p>
          <a:endParaRPr lang="pl-PL"/>
        </a:p>
      </dgm:t>
    </dgm:pt>
    <dgm:pt modelId="{874474C5-A1B0-444F-82E3-0E326FD4F042}">
      <dgm:prSet custT="1"/>
      <dgm:spPr/>
      <dgm:t>
        <a:bodyPr/>
        <a:lstStyle/>
        <a:p>
          <a:r>
            <a:rPr lang="pl-PL" sz="1400" b="1" dirty="0"/>
            <a:t>Kierunek działania 1.4. </a:t>
          </a:r>
          <a:br>
            <a:rPr lang="pl-PL" sz="1400" dirty="0"/>
          </a:br>
          <a:r>
            <a:rPr lang="pl-PL" sz="1400" dirty="0"/>
            <a:t>Rozwój kapitału społecznego</a:t>
          </a:r>
        </a:p>
      </dgm:t>
    </dgm:pt>
    <dgm:pt modelId="{D4B90D6A-0971-4A5E-A78E-AB8FE1B14E15}" type="parTrans" cxnId="{956F12E2-521D-41C0-AF45-A6D5F260B73C}">
      <dgm:prSet/>
      <dgm:spPr/>
      <dgm:t>
        <a:bodyPr/>
        <a:lstStyle/>
        <a:p>
          <a:endParaRPr lang="pl-PL"/>
        </a:p>
      </dgm:t>
    </dgm:pt>
    <dgm:pt modelId="{04BBD6CA-03F8-4CAB-B8CC-7DFEE2EC166C}" type="sibTrans" cxnId="{956F12E2-521D-41C0-AF45-A6D5F260B73C}">
      <dgm:prSet/>
      <dgm:spPr/>
      <dgm:t>
        <a:bodyPr/>
        <a:lstStyle/>
        <a:p>
          <a:endParaRPr lang="pl-PL"/>
        </a:p>
      </dgm:t>
    </dgm:pt>
    <dgm:pt modelId="{3BB1F01D-AF1A-4B7A-B5B7-53B2104A26CA}">
      <dgm:prSet custT="1"/>
      <dgm:spPr/>
      <dgm:t>
        <a:bodyPr/>
        <a:lstStyle/>
        <a:p>
          <a:r>
            <a:rPr lang="pl-PL" sz="1400" b="1" dirty="0"/>
            <a:t>Kierunek działania 1.5.</a:t>
          </a:r>
          <a:br>
            <a:rPr lang="pl-PL" sz="1400" dirty="0"/>
          </a:br>
          <a:r>
            <a:rPr lang="pl-PL" sz="1400" dirty="0"/>
            <a:t>Poprawa efektywności zarządzania</a:t>
          </a:r>
        </a:p>
      </dgm:t>
    </dgm:pt>
    <dgm:pt modelId="{D05B21C1-3A35-4EB7-86B9-E4FB1AF7A191}" type="parTrans" cxnId="{F78193C9-D847-4139-8365-28D1A8CA707C}">
      <dgm:prSet/>
      <dgm:spPr/>
      <dgm:t>
        <a:bodyPr/>
        <a:lstStyle/>
        <a:p>
          <a:endParaRPr lang="pl-PL"/>
        </a:p>
      </dgm:t>
    </dgm:pt>
    <dgm:pt modelId="{A4A7C214-B8C2-42F1-9720-0F39CD131524}" type="sibTrans" cxnId="{F78193C9-D847-4139-8365-28D1A8CA707C}">
      <dgm:prSet/>
      <dgm:spPr/>
      <dgm:t>
        <a:bodyPr/>
        <a:lstStyle/>
        <a:p>
          <a:endParaRPr lang="pl-PL"/>
        </a:p>
      </dgm:t>
    </dgm:pt>
    <dgm:pt modelId="{173D8827-F52E-4FB9-A426-72343C52ACFF}">
      <dgm:prSet phldrT="[Tekst]" custT="1"/>
      <dgm:spPr/>
      <dgm:t>
        <a:bodyPr/>
        <a:lstStyle/>
        <a:p>
          <a:endParaRPr lang="pl-PL" sz="1400" dirty="0"/>
        </a:p>
      </dgm:t>
    </dgm:pt>
    <dgm:pt modelId="{BBD54445-51D3-4C4A-9B26-125A3D97E760}" type="parTrans" cxnId="{8F8579DA-6869-46B4-ACA9-AF9674721518}">
      <dgm:prSet/>
      <dgm:spPr/>
      <dgm:t>
        <a:bodyPr/>
        <a:lstStyle/>
        <a:p>
          <a:endParaRPr lang="pl-PL"/>
        </a:p>
      </dgm:t>
    </dgm:pt>
    <dgm:pt modelId="{E11502BF-18B8-426E-A1FB-650907FFE487}" type="sibTrans" cxnId="{8F8579DA-6869-46B4-ACA9-AF9674721518}">
      <dgm:prSet/>
      <dgm:spPr/>
      <dgm:t>
        <a:bodyPr/>
        <a:lstStyle/>
        <a:p>
          <a:endParaRPr lang="pl-PL"/>
        </a:p>
      </dgm:t>
    </dgm:pt>
    <dgm:pt modelId="{11CF5C31-8D8F-45DE-859C-F577DB12540E}">
      <dgm:prSet phldrT="[Tekst]" custT="1"/>
      <dgm:spPr/>
      <dgm:t>
        <a:bodyPr/>
        <a:lstStyle/>
        <a:p>
          <a:endParaRPr lang="pl-PL" sz="1400" b="1" dirty="0"/>
        </a:p>
      </dgm:t>
    </dgm:pt>
    <dgm:pt modelId="{C8A6EC91-9142-4536-A0D0-223F4D0B8618}" type="parTrans" cxnId="{8D23876F-E263-4B50-8356-096651DD561A}">
      <dgm:prSet/>
      <dgm:spPr/>
      <dgm:t>
        <a:bodyPr/>
        <a:lstStyle/>
        <a:p>
          <a:endParaRPr lang="pl-PL"/>
        </a:p>
      </dgm:t>
    </dgm:pt>
    <dgm:pt modelId="{5237D5E6-7BC1-4E86-BF4B-7A08A8B3B1C8}" type="sibTrans" cxnId="{8D23876F-E263-4B50-8356-096651DD561A}">
      <dgm:prSet/>
      <dgm:spPr/>
      <dgm:t>
        <a:bodyPr/>
        <a:lstStyle/>
        <a:p>
          <a:endParaRPr lang="pl-PL"/>
        </a:p>
      </dgm:t>
    </dgm:pt>
    <dgm:pt modelId="{8925C14A-BA50-42C3-80B9-7F73FF9EB6B5}">
      <dgm:prSet phldrT="[Tekst]" custT="1"/>
      <dgm:spPr/>
      <dgm:t>
        <a:bodyPr/>
        <a:lstStyle/>
        <a:p>
          <a:endParaRPr lang="pl-PL" sz="1400" dirty="0"/>
        </a:p>
      </dgm:t>
    </dgm:pt>
    <dgm:pt modelId="{C5207756-5C25-45FE-8C90-A69E6B010711}" type="parTrans" cxnId="{F7A904AF-171C-44B6-8C1C-9C6DA78E62A6}">
      <dgm:prSet/>
      <dgm:spPr/>
      <dgm:t>
        <a:bodyPr/>
        <a:lstStyle/>
        <a:p>
          <a:endParaRPr lang="pl-PL"/>
        </a:p>
      </dgm:t>
    </dgm:pt>
    <dgm:pt modelId="{570A495D-5E7C-43DA-B61E-5F68412FF717}" type="sibTrans" cxnId="{F7A904AF-171C-44B6-8C1C-9C6DA78E62A6}">
      <dgm:prSet/>
      <dgm:spPr/>
      <dgm:t>
        <a:bodyPr/>
        <a:lstStyle/>
        <a:p>
          <a:endParaRPr lang="pl-PL"/>
        </a:p>
      </dgm:t>
    </dgm:pt>
    <dgm:pt modelId="{EACD45AF-65CC-4755-AE40-A54FD2BB7E02}">
      <dgm:prSet custT="1"/>
      <dgm:spPr/>
      <dgm:t>
        <a:bodyPr/>
        <a:lstStyle/>
        <a:p>
          <a:endParaRPr lang="pl-PL" sz="1400" b="1" dirty="0"/>
        </a:p>
      </dgm:t>
    </dgm:pt>
    <dgm:pt modelId="{FBD509C4-D76B-4973-9FA9-5937DE82C1AB}" type="parTrans" cxnId="{1C7750A4-0620-42E3-8B20-81012B25F99B}">
      <dgm:prSet/>
      <dgm:spPr/>
      <dgm:t>
        <a:bodyPr/>
        <a:lstStyle/>
        <a:p>
          <a:endParaRPr lang="pl-PL"/>
        </a:p>
      </dgm:t>
    </dgm:pt>
    <dgm:pt modelId="{E42A292B-22CD-4FB8-A5BA-C78496543A9C}" type="sibTrans" cxnId="{1C7750A4-0620-42E3-8B20-81012B25F99B}">
      <dgm:prSet/>
      <dgm:spPr/>
      <dgm:t>
        <a:bodyPr/>
        <a:lstStyle/>
        <a:p>
          <a:endParaRPr lang="pl-PL"/>
        </a:p>
      </dgm:t>
    </dgm:pt>
    <dgm:pt modelId="{35A632C5-F7E2-43A6-8AAC-4D651C54A75F}">
      <dgm:prSet custT="1"/>
      <dgm:spPr/>
      <dgm:t>
        <a:bodyPr/>
        <a:lstStyle/>
        <a:p>
          <a:r>
            <a:rPr lang="pl-PL" sz="1400" b="1" dirty="0"/>
            <a:t>Kierunek działania 3.2.</a:t>
          </a:r>
          <a:br>
            <a:rPr lang="pl-PL" sz="1400" b="1" dirty="0"/>
          </a:br>
          <a:r>
            <a:rPr lang="pl-PL" sz="1400" dirty="0"/>
            <a:t>Rozwój i poprawa jakości infrastruktury publicznej</a:t>
          </a:r>
          <a:endParaRPr lang="pl-PL" sz="1400" b="1" dirty="0"/>
        </a:p>
      </dgm:t>
    </dgm:pt>
    <dgm:pt modelId="{FB7B30FC-F08D-40FF-8714-67AF6A01C4E8}" type="parTrans" cxnId="{49D5914F-90AA-478F-B8EA-6A4F3FA5E143}">
      <dgm:prSet/>
      <dgm:spPr/>
      <dgm:t>
        <a:bodyPr/>
        <a:lstStyle/>
        <a:p>
          <a:endParaRPr lang="pl-PL"/>
        </a:p>
      </dgm:t>
    </dgm:pt>
    <dgm:pt modelId="{9AF247B4-FEA4-4812-830F-53CDE684F7F7}" type="sibTrans" cxnId="{49D5914F-90AA-478F-B8EA-6A4F3FA5E143}">
      <dgm:prSet/>
      <dgm:spPr/>
      <dgm:t>
        <a:bodyPr/>
        <a:lstStyle/>
        <a:p>
          <a:endParaRPr lang="pl-PL"/>
        </a:p>
      </dgm:t>
    </dgm:pt>
    <dgm:pt modelId="{9232D946-55DA-40D2-AF7B-4AC485A023F7}">
      <dgm:prSet custT="1"/>
      <dgm:spPr/>
      <dgm:t>
        <a:bodyPr/>
        <a:lstStyle/>
        <a:p>
          <a:r>
            <a:rPr lang="pl-PL" sz="1400" b="1" dirty="0"/>
            <a:t>Kierunek działania 3.3.</a:t>
          </a:r>
          <a:br>
            <a:rPr lang="pl-PL" sz="1400" b="1" dirty="0"/>
          </a:br>
          <a:r>
            <a:rPr lang="pl-PL" sz="1400" dirty="0"/>
            <a:t>Ochrona środowiska, dostosowanie do obecnych warunków oraz łagodzenie i ograniczenie skutków zmian klimatycznych</a:t>
          </a:r>
          <a:endParaRPr lang="pl-PL" sz="1400" b="1" dirty="0"/>
        </a:p>
      </dgm:t>
    </dgm:pt>
    <dgm:pt modelId="{E2CB1880-096E-4730-A7AA-EB827FE609A9}" type="parTrans" cxnId="{6C92F065-574A-4E43-BA88-4D33DFBEBE8B}">
      <dgm:prSet/>
      <dgm:spPr/>
      <dgm:t>
        <a:bodyPr/>
        <a:lstStyle/>
        <a:p>
          <a:endParaRPr lang="pl-PL"/>
        </a:p>
      </dgm:t>
    </dgm:pt>
    <dgm:pt modelId="{1E1C265B-66FE-406E-9041-4CA531498E2D}" type="sibTrans" cxnId="{6C92F065-574A-4E43-BA88-4D33DFBEBE8B}">
      <dgm:prSet/>
      <dgm:spPr/>
      <dgm:t>
        <a:bodyPr/>
        <a:lstStyle/>
        <a:p>
          <a:endParaRPr lang="pl-PL"/>
        </a:p>
      </dgm:t>
    </dgm:pt>
    <dgm:pt modelId="{45A07343-9E91-492B-B8FA-BBD918A1F9D5}">
      <dgm:prSet custT="1"/>
      <dgm:spPr/>
      <dgm:t>
        <a:bodyPr/>
        <a:lstStyle/>
        <a:p>
          <a:r>
            <a:rPr lang="pl-PL" sz="1400" b="1" dirty="0"/>
            <a:t>Kierunek działania 3.4.</a:t>
          </a:r>
          <a:br>
            <a:rPr lang="pl-PL" sz="1400" b="1" dirty="0"/>
          </a:br>
          <a:r>
            <a:rPr lang="pl-PL" sz="1400" dirty="0"/>
            <a:t>Ożywienie obszaru poprzez kreowanie atrakcyjnych przestrzeni publicznych</a:t>
          </a:r>
          <a:endParaRPr lang="pl-PL" sz="1400" b="1" dirty="0"/>
        </a:p>
      </dgm:t>
    </dgm:pt>
    <dgm:pt modelId="{1127B203-3954-4398-BE07-AAE8188DBE76}" type="parTrans" cxnId="{0B27C7EC-2EAA-4826-BEC3-C3571DD7E19F}">
      <dgm:prSet/>
      <dgm:spPr/>
      <dgm:t>
        <a:bodyPr/>
        <a:lstStyle/>
        <a:p>
          <a:endParaRPr lang="pl-PL"/>
        </a:p>
      </dgm:t>
    </dgm:pt>
    <dgm:pt modelId="{F90EFFF3-8CFC-42CB-994D-6A49EF30B631}" type="sibTrans" cxnId="{0B27C7EC-2EAA-4826-BEC3-C3571DD7E19F}">
      <dgm:prSet/>
      <dgm:spPr/>
      <dgm:t>
        <a:bodyPr/>
        <a:lstStyle/>
        <a:p>
          <a:endParaRPr lang="pl-PL"/>
        </a:p>
      </dgm:t>
    </dgm:pt>
    <dgm:pt modelId="{FFB7586C-7879-4D48-A2D9-F673A2D6BD04}">
      <dgm:prSet phldrT="[Tekst]" custT="1"/>
      <dgm:spPr/>
      <dgm:t>
        <a:bodyPr/>
        <a:lstStyle/>
        <a:p>
          <a:endParaRPr lang="pl-PL" sz="1400" dirty="0"/>
        </a:p>
      </dgm:t>
    </dgm:pt>
    <dgm:pt modelId="{F4921804-A24F-4FC4-8EED-DC9B327140B6}" type="parTrans" cxnId="{CD1E1F91-D14A-40B2-BAB1-F38EF59D2AC5}">
      <dgm:prSet/>
      <dgm:spPr/>
      <dgm:t>
        <a:bodyPr/>
        <a:lstStyle/>
        <a:p>
          <a:endParaRPr lang="pl-PL"/>
        </a:p>
      </dgm:t>
    </dgm:pt>
    <dgm:pt modelId="{DECEB1A0-AEC3-4EDB-8187-CCB863078D5D}" type="sibTrans" cxnId="{CD1E1F91-D14A-40B2-BAB1-F38EF59D2AC5}">
      <dgm:prSet/>
      <dgm:spPr/>
      <dgm:t>
        <a:bodyPr/>
        <a:lstStyle/>
        <a:p>
          <a:endParaRPr lang="pl-PL"/>
        </a:p>
      </dgm:t>
    </dgm:pt>
    <dgm:pt modelId="{5A04980D-1BEF-451B-B348-50C37717B9DB}">
      <dgm:prSet phldrT="[Tekst]" custT="1"/>
      <dgm:spPr/>
      <dgm:t>
        <a:bodyPr/>
        <a:lstStyle/>
        <a:p>
          <a:endParaRPr lang="pl-PL" sz="1400" b="1" dirty="0"/>
        </a:p>
      </dgm:t>
    </dgm:pt>
    <dgm:pt modelId="{4F5A1F4D-ECFF-48B9-BCA4-76D36A07A82D}" type="parTrans" cxnId="{5DDD9F62-DC62-416C-ADCD-B544ABC9038A}">
      <dgm:prSet/>
      <dgm:spPr/>
      <dgm:t>
        <a:bodyPr/>
        <a:lstStyle/>
        <a:p>
          <a:endParaRPr lang="pl-PL"/>
        </a:p>
      </dgm:t>
    </dgm:pt>
    <dgm:pt modelId="{8A49AE15-987F-4E05-906F-B4C7348F726C}" type="sibTrans" cxnId="{5DDD9F62-DC62-416C-ADCD-B544ABC9038A}">
      <dgm:prSet/>
      <dgm:spPr/>
      <dgm:t>
        <a:bodyPr/>
        <a:lstStyle/>
        <a:p>
          <a:endParaRPr lang="pl-PL"/>
        </a:p>
      </dgm:t>
    </dgm:pt>
    <dgm:pt modelId="{1324360D-6C3E-41B9-8DA7-622D494BA70F}">
      <dgm:prSet custT="1"/>
      <dgm:spPr/>
      <dgm:t>
        <a:bodyPr/>
        <a:lstStyle/>
        <a:p>
          <a:endParaRPr lang="pl-PL" sz="1400" b="1" dirty="0"/>
        </a:p>
      </dgm:t>
    </dgm:pt>
    <dgm:pt modelId="{1A2D4A94-3572-4212-9F21-5465DB5F4ED8}" type="parTrans" cxnId="{7A62BD8E-1FDE-4433-888D-8769EFFF3E17}">
      <dgm:prSet/>
      <dgm:spPr/>
      <dgm:t>
        <a:bodyPr/>
        <a:lstStyle/>
        <a:p>
          <a:endParaRPr lang="pl-PL"/>
        </a:p>
      </dgm:t>
    </dgm:pt>
    <dgm:pt modelId="{F5A63B9E-A27C-47DC-BE17-52446C3E9F5B}" type="sibTrans" cxnId="{7A62BD8E-1FDE-4433-888D-8769EFFF3E17}">
      <dgm:prSet/>
      <dgm:spPr/>
      <dgm:t>
        <a:bodyPr/>
        <a:lstStyle/>
        <a:p>
          <a:endParaRPr lang="pl-PL"/>
        </a:p>
      </dgm:t>
    </dgm:pt>
    <dgm:pt modelId="{C945D844-B811-46AC-8E7D-6F3BD183A8A7}">
      <dgm:prSet custT="1"/>
      <dgm:spPr/>
      <dgm:t>
        <a:bodyPr/>
        <a:lstStyle/>
        <a:p>
          <a:endParaRPr lang="pl-PL" sz="1400" b="1" dirty="0"/>
        </a:p>
      </dgm:t>
    </dgm:pt>
    <dgm:pt modelId="{68DC16DB-D4FE-4408-AE95-4BB86AA18678}" type="parTrans" cxnId="{2B4CDE1C-1053-4ADD-9392-E922CA2F927C}">
      <dgm:prSet/>
      <dgm:spPr/>
      <dgm:t>
        <a:bodyPr/>
        <a:lstStyle/>
        <a:p>
          <a:endParaRPr lang="pl-PL"/>
        </a:p>
      </dgm:t>
    </dgm:pt>
    <dgm:pt modelId="{32ECF8A7-26E6-410B-86E5-3BF746E89C3C}" type="sibTrans" cxnId="{2B4CDE1C-1053-4ADD-9392-E922CA2F927C}">
      <dgm:prSet/>
      <dgm:spPr/>
      <dgm:t>
        <a:bodyPr/>
        <a:lstStyle/>
        <a:p>
          <a:endParaRPr lang="pl-PL"/>
        </a:p>
      </dgm:t>
    </dgm:pt>
    <dgm:pt modelId="{0697C9D7-A119-4A9B-A271-A2C9036152F3}" type="pres">
      <dgm:prSet presAssocID="{B9B0DE9A-666A-49D5-9E64-92560AFF8044}" presName="Name0" presStyleCnt="0">
        <dgm:presLayoutVars>
          <dgm:dir/>
          <dgm:animLvl val="lvl"/>
          <dgm:resizeHandles val="exact"/>
        </dgm:presLayoutVars>
      </dgm:prSet>
      <dgm:spPr/>
    </dgm:pt>
    <dgm:pt modelId="{9B8CB836-27F1-4262-B103-2360C8C08730}" type="pres">
      <dgm:prSet presAssocID="{9D92A62E-A15B-4BB8-B3F0-FA6F857C63B9}" presName="composite" presStyleCnt="0"/>
      <dgm:spPr/>
    </dgm:pt>
    <dgm:pt modelId="{573B91B3-3894-41CB-972C-095DE2A93CB5}" type="pres">
      <dgm:prSet presAssocID="{9D92A62E-A15B-4BB8-B3F0-FA6F857C63B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74208FF-ADFF-411F-AE04-CEBC26CE4FB1}" type="pres">
      <dgm:prSet presAssocID="{9D92A62E-A15B-4BB8-B3F0-FA6F857C63B9}" presName="desTx" presStyleLbl="alignAccFollowNode1" presStyleIdx="0" presStyleCnt="3">
        <dgm:presLayoutVars>
          <dgm:bulletEnabled val="1"/>
        </dgm:presLayoutVars>
      </dgm:prSet>
      <dgm:spPr/>
    </dgm:pt>
    <dgm:pt modelId="{D36084BF-E8DD-43B6-AC18-EE2E24F9A89B}" type="pres">
      <dgm:prSet presAssocID="{409E9F27-9A5D-49D9-8E8D-BC8564F56975}" presName="space" presStyleCnt="0"/>
      <dgm:spPr/>
    </dgm:pt>
    <dgm:pt modelId="{1232713C-24CE-4635-BE69-9F41AB129679}" type="pres">
      <dgm:prSet presAssocID="{F5BD96A4-8955-4117-B177-300866BB4DF5}" presName="composite" presStyleCnt="0"/>
      <dgm:spPr/>
    </dgm:pt>
    <dgm:pt modelId="{F4CD11D9-DB59-46D1-A36B-C16F0C4C639A}" type="pres">
      <dgm:prSet presAssocID="{F5BD96A4-8955-4117-B177-300866BB4DF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CC6F2BD-D12E-4D76-856C-0D9B2DBFCBAE}" type="pres">
      <dgm:prSet presAssocID="{F5BD96A4-8955-4117-B177-300866BB4DF5}" presName="desTx" presStyleLbl="alignAccFollowNode1" presStyleIdx="1" presStyleCnt="3">
        <dgm:presLayoutVars>
          <dgm:bulletEnabled val="1"/>
        </dgm:presLayoutVars>
      </dgm:prSet>
      <dgm:spPr/>
    </dgm:pt>
    <dgm:pt modelId="{0FF4D04C-9E19-48E4-A5EE-1717D794C477}" type="pres">
      <dgm:prSet presAssocID="{E1F17068-28F4-42D1-A64E-7B189CB0E457}" presName="space" presStyleCnt="0"/>
      <dgm:spPr/>
    </dgm:pt>
    <dgm:pt modelId="{FE730848-C79E-462F-A749-3615C4BEE6FC}" type="pres">
      <dgm:prSet presAssocID="{4EA4D0B8-5AF1-49A5-AD00-D12715DD00B3}" presName="composite" presStyleCnt="0"/>
      <dgm:spPr/>
    </dgm:pt>
    <dgm:pt modelId="{C61EC753-4EA1-42BC-B289-9D2C2DA5A472}" type="pres">
      <dgm:prSet presAssocID="{4EA4D0B8-5AF1-49A5-AD00-D12715DD00B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C5D857B-8657-4241-8184-DC1195E58FEE}" type="pres">
      <dgm:prSet presAssocID="{4EA4D0B8-5AF1-49A5-AD00-D12715DD00B3}" presName="desTx" presStyleLbl="alignAccFollowNode1" presStyleIdx="2" presStyleCnt="3" custLinFactNeighborX="459" custLinFactNeighborY="-89">
        <dgm:presLayoutVars>
          <dgm:bulletEnabled val="1"/>
        </dgm:presLayoutVars>
      </dgm:prSet>
      <dgm:spPr/>
    </dgm:pt>
  </dgm:ptLst>
  <dgm:cxnLst>
    <dgm:cxn modelId="{3C7EC01A-1ED3-451B-9FF7-9200AEB5C7AD}" type="presOf" srcId="{FFB7586C-7879-4D48-A2D9-F673A2D6BD04}" destId="{8CC6F2BD-D12E-4D76-856C-0D9B2DBFCBAE}" srcOrd="0" destOrd="1" presId="urn:microsoft.com/office/officeart/2005/8/layout/hList1"/>
    <dgm:cxn modelId="{2B4CDE1C-1053-4ADD-9392-E922CA2F927C}" srcId="{4EA4D0B8-5AF1-49A5-AD00-D12715DD00B3}" destId="{C945D844-B811-46AC-8E7D-6F3BD183A8A7}" srcOrd="5" destOrd="0" parTransId="{68DC16DB-D4FE-4408-AE95-4BB86AA18678}" sibTransId="{32ECF8A7-26E6-410B-86E5-3BF746E89C3C}"/>
    <dgm:cxn modelId="{E2079C28-C6BA-4800-8BDB-A6A6B30A2791}" type="presOf" srcId="{B9B0DE9A-666A-49D5-9E64-92560AFF8044}" destId="{0697C9D7-A119-4A9B-A271-A2C9036152F3}" srcOrd="0" destOrd="0" presId="urn:microsoft.com/office/officeart/2005/8/layout/hList1"/>
    <dgm:cxn modelId="{2AFE4929-789A-45DD-A600-BEB52A233BC0}" type="presOf" srcId="{9232D946-55DA-40D2-AF7B-4AC485A023F7}" destId="{0C5D857B-8657-4241-8184-DC1195E58FEE}" srcOrd="0" destOrd="4" presId="urn:microsoft.com/office/officeart/2005/8/layout/hList1"/>
    <dgm:cxn modelId="{7724352A-57A2-47DD-87CF-D89E9CDDAA45}" srcId="{9D92A62E-A15B-4BB8-B3F0-FA6F857C63B9}" destId="{B6D6856C-271D-4064-A782-18A902FA73F1}" srcOrd="0" destOrd="0" parTransId="{A504A7DB-B953-4B69-9E58-CA63F704F15F}" sibTransId="{A8A8D1D9-C14E-4021-B54F-5A196BE25415}"/>
    <dgm:cxn modelId="{99C17330-7CC6-4605-9B90-4FB530714F99}" type="presOf" srcId="{874474C5-A1B0-444F-82E3-0E326FD4F042}" destId="{474208FF-ADFF-411F-AE04-CEBC26CE4FB1}" srcOrd="0" destOrd="6" presId="urn:microsoft.com/office/officeart/2005/8/layout/hList1"/>
    <dgm:cxn modelId="{B8574F31-78AB-4B68-BF8A-1741D7380E04}" type="presOf" srcId="{8925C14A-BA50-42C3-80B9-7F73FF9EB6B5}" destId="{474208FF-ADFF-411F-AE04-CEBC26CE4FB1}" srcOrd="0" destOrd="5" presId="urn:microsoft.com/office/officeart/2005/8/layout/hList1"/>
    <dgm:cxn modelId="{B7BB4833-5BFF-4B2C-A405-94D71B087393}" type="presOf" srcId="{9D92A62E-A15B-4BB8-B3F0-FA6F857C63B9}" destId="{573B91B3-3894-41CB-972C-095DE2A93CB5}" srcOrd="0" destOrd="0" presId="urn:microsoft.com/office/officeart/2005/8/layout/hList1"/>
    <dgm:cxn modelId="{A9DCA75D-6CF3-41BE-AC47-930252D48E5A}" type="presOf" srcId="{73F8EB1F-883A-480B-9938-87E314971796}" destId="{474208FF-ADFF-411F-AE04-CEBC26CE4FB1}" srcOrd="0" destOrd="4" presId="urn:microsoft.com/office/officeart/2005/8/layout/hList1"/>
    <dgm:cxn modelId="{5DDD9F62-DC62-416C-ADCD-B544ABC9038A}" srcId="{4EA4D0B8-5AF1-49A5-AD00-D12715DD00B3}" destId="{5A04980D-1BEF-451B-B348-50C37717B9DB}" srcOrd="1" destOrd="0" parTransId="{4F5A1F4D-ECFF-48B9-BCA4-76D36A07A82D}" sibTransId="{8A49AE15-987F-4E05-906F-B4C7348F726C}"/>
    <dgm:cxn modelId="{6C92F065-574A-4E43-BA88-4D33DFBEBE8B}" srcId="{4EA4D0B8-5AF1-49A5-AD00-D12715DD00B3}" destId="{9232D946-55DA-40D2-AF7B-4AC485A023F7}" srcOrd="4" destOrd="0" parTransId="{E2CB1880-096E-4730-A7AA-EB827FE609A9}" sibTransId="{1E1C265B-66FE-406E-9041-4CA531498E2D}"/>
    <dgm:cxn modelId="{075BFA66-5ACE-47FC-8D4F-AEB2EF7817AD}" type="presOf" srcId="{173D8827-F52E-4FB9-A426-72343C52ACFF}" destId="{474208FF-ADFF-411F-AE04-CEBC26CE4FB1}" srcOrd="0" destOrd="1" presId="urn:microsoft.com/office/officeart/2005/8/layout/hList1"/>
    <dgm:cxn modelId="{34B91A6A-1B85-4D4B-8485-E4A165696544}" type="presOf" srcId="{D3B971B4-0FD1-4D53-9B33-030BA7C3661D}" destId="{474208FF-ADFF-411F-AE04-CEBC26CE4FB1}" srcOrd="0" destOrd="2" presId="urn:microsoft.com/office/officeart/2005/8/layout/hList1"/>
    <dgm:cxn modelId="{3058606D-0060-4A52-AA5C-17CCAFDB89DB}" type="presOf" srcId="{45A07343-9E91-492B-B8FA-BBD918A1F9D5}" destId="{0C5D857B-8657-4241-8184-DC1195E58FEE}" srcOrd="0" destOrd="6" presId="urn:microsoft.com/office/officeart/2005/8/layout/hList1"/>
    <dgm:cxn modelId="{FF194D6D-8057-4511-8F4F-EFF7EE0B7273}" srcId="{F5BD96A4-8955-4117-B177-300866BB4DF5}" destId="{FEE85B8C-5322-457E-B6EB-062899FE9A5A}" srcOrd="0" destOrd="0" parTransId="{AFE3DC8F-77CB-4FE6-9BC9-5629E4622D91}" sibTransId="{1C952C4E-AA25-4231-AF96-D60CAFCC8969}"/>
    <dgm:cxn modelId="{8D23876F-E263-4B50-8356-096651DD561A}" srcId="{9D92A62E-A15B-4BB8-B3F0-FA6F857C63B9}" destId="{11CF5C31-8D8F-45DE-859C-F577DB12540E}" srcOrd="3" destOrd="0" parTransId="{C8A6EC91-9142-4536-A0D0-223F4D0B8618}" sibTransId="{5237D5E6-7BC1-4E86-BF4B-7A08A8B3B1C8}"/>
    <dgm:cxn modelId="{49D5914F-90AA-478F-B8EA-6A4F3FA5E143}" srcId="{4EA4D0B8-5AF1-49A5-AD00-D12715DD00B3}" destId="{35A632C5-F7E2-43A6-8AAC-4D651C54A75F}" srcOrd="2" destOrd="0" parTransId="{FB7B30FC-F08D-40FF-8714-67AF6A01C4E8}" sibTransId="{9AF247B4-FEA4-4812-830F-53CDE684F7F7}"/>
    <dgm:cxn modelId="{E6C50355-E88E-439D-81A4-7FC030D0565E}" type="presOf" srcId="{B6D6856C-271D-4064-A782-18A902FA73F1}" destId="{474208FF-ADFF-411F-AE04-CEBC26CE4FB1}" srcOrd="0" destOrd="0" presId="urn:microsoft.com/office/officeart/2005/8/layout/hList1"/>
    <dgm:cxn modelId="{D1E4C155-8A52-4144-BED3-6CB55D9BF78F}" srcId="{4EA4D0B8-5AF1-49A5-AD00-D12715DD00B3}" destId="{8608D644-9B29-41EA-B146-4FCC76C7C942}" srcOrd="0" destOrd="0" parTransId="{6A83B550-DD9D-4DA4-AEEC-4203730637A7}" sibTransId="{2AADF59C-06E6-4357-B663-2E23715FA557}"/>
    <dgm:cxn modelId="{D5A54B7C-FE9C-43FE-834C-7F6F06B410CF}" type="presOf" srcId="{3BB1F01D-AF1A-4B7A-B5B7-53B2104A26CA}" destId="{474208FF-ADFF-411F-AE04-CEBC26CE4FB1}" srcOrd="0" destOrd="8" presId="urn:microsoft.com/office/officeart/2005/8/layout/hList1"/>
    <dgm:cxn modelId="{05B2D28A-792C-40FD-B21A-6768798C3CEF}" type="presOf" srcId="{C945D844-B811-46AC-8E7D-6F3BD183A8A7}" destId="{0C5D857B-8657-4241-8184-DC1195E58FEE}" srcOrd="0" destOrd="5" presId="urn:microsoft.com/office/officeart/2005/8/layout/hList1"/>
    <dgm:cxn modelId="{4335F08D-3C7B-401B-B082-3C09E98000F8}" type="presOf" srcId="{F5BD96A4-8955-4117-B177-300866BB4DF5}" destId="{F4CD11D9-DB59-46D1-A36B-C16F0C4C639A}" srcOrd="0" destOrd="0" presId="urn:microsoft.com/office/officeart/2005/8/layout/hList1"/>
    <dgm:cxn modelId="{7A62BD8E-1FDE-4433-888D-8769EFFF3E17}" srcId="{4EA4D0B8-5AF1-49A5-AD00-D12715DD00B3}" destId="{1324360D-6C3E-41B9-8DA7-622D494BA70F}" srcOrd="3" destOrd="0" parTransId="{1A2D4A94-3572-4212-9F21-5465DB5F4ED8}" sibTransId="{F5A63B9E-A27C-47DC-BE17-52446C3E9F5B}"/>
    <dgm:cxn modelId="{CD1E1F91-D14A-40B2-BAB1-F38EF59D2AC5}" srcId="{F5BD96A4-8955-4117-B177-300866BB4DF5}" destId="{FFB7586C-7879-4D48-A2D9-F673A2D6BD04}" srcOrd="1" destOrd="0" parTransId="{F4921804-A24F-4FC4-8EED-DC9B327140B6}" sibTransId="{DECEB1A0-AEC3-4EDB-8187-CCB863078D5D}"/>
    <dgm:cxn modelId="{1C7750A4-0620-42E3-8B20-81012B25F99B}" srcId="{9D92A62E-A15B-4BB8-B3F0-FA6F857C63B9}" destId="{EACD45AF-65CC-4755-AE40-A54FD2BB7E02}" srcOrd="7" destOrd="0" parTransId="{FBD509C4-D76B-4973-9FA9-5937DE82C1AB}" sibTransId="{E42A292B-22CD-4FB8-A5BA-C78496543A9C}"/>
    <dgm:cxn modelId="{2D8253A5-65D9-4D84-B8D2-5C0BCA6F3BAF}" type="presOf" srcId="{EACD45AF-65CC-4755-AE40-A54FD2BB7E02}" destId="{474208FF-ADFF-411F-AE04-CEBC26CE4FB1}" srcOrd="0" destOrd="7" presId="urn:microsoft.com/office/officeart/2005/8/layout/hList1"/>
    <dgm:cxn modelId="{FA43EEAA-6C33-46A7-8601-024125146376}" srcId="{B9B0DE9A-666A-49D5-9E64-92560AFF8044}" destId="{9D92A62E-A15B-4BB8-B3F0-FA6F857C63B9}" srcOrd="0" destOrd="0" parTransId="{9A4A4274-C41F-488F-AE88-0986B8D74C89}" sibTransId="{409E9F27-9A5D-49D9-8E8D-BC8564F56975}"/>
    <dgm:cxn modelId="{9B6D90AB-A59D-4273-8D21-E3D56ECEE4BE}" type="presOf" srcId="{5A04980D-1BEF-451B-B348-50C37717B9DB}" destId="{0C5D857B-8657-4241-8184-DC1195E58FEE}" srcOrd="0" destOrd="1" presId="urn:microsoft.com/office/officeart/2005/8/layout/hList1"/>
    <dgm:cxn modelId="{F7A904AF-171C-44B6-8C1C-9C6DA78E62A6}" srcId="{9D92A62E-A15B-4BB8-B3F0-FA6F857C63B9}" destId="{8925C14A-BA50-42C3-80B9-7F73FF9EB6B5}" srcOrd="5" destOrd="0" parTransId="{C5207756-5C25-45FE-8C90-A69E6B010711}" sibTransId="{570A495D-5E7C-43DA-B61E-5F68412FF717}"/>
    <dgm:cxn modelId="{C7DB6AB1-17B5-4C25-A5DF-24EE81348664}" type="presOf" srcId="{35A632C5-F7E2-43A6-8AAC-4D651C54A75F}" destId="{0C5D857B-8657-4241-8184-DC1195E58FEE}" srcOrd="0" destOrd="2" presId="urn:microsoft.com/office/officeart/2005/8/layout/hList1"/>
    <dgm:cxn modelId="{C293A2B6-8B33-4D81-925E-3F6B902FDD0E}" type="presOf" srcId="{FEE85B8C-5322-457E-B6EB-062899FE9A5A}" destId="{8CC6F2BD-D12E-4D76-856C-0D9B2DBFCBAE}" srcOrd="0" destOrd="0" presId="urn:microsoft.com/office/officeart/2005/8/layout/hList1"/>
    <dgm:cxn modelId="{23B8E0BE-1D68-48CE-9B72-66FE2F2E70ED}" srcId="{9D92A62E-A15B-4BB8-B3F0-FA6F857C63B9}" destId="{73F8EB1F-883A-480B-9938-87E314971796}" srcOrd="4" destOrd="0" parTransId="{584543DA-F290-49D6-A553-759B531BED86}" sibTransId="{3915D803-0168-441A-A1DF-7DB353AB13BD}"/>
    <dgm:cxn modelId="{F78193C9-D847-4139-8365-28D1A8CA707C}" srcId="{9D92A62E-A15B-4BB8-B3F0-FA6F857C63B9}" destId="{3BB1F01D-AF1A-4B7A-B5B7-53B2104A26CA}" srcOrd="8" destOrd="0" parTransId="{D05B21C1-3A35-4EB7-86B9-E4FB1AF7A191}" sibTransId="{A4A7C214-B8C2-42F1-9720-0F39CD131524}"/>
    <dgm:cxn modelId="{F62552CD-59FF-462B-9CDB-7C786708BB37}" type="presOf" srcId="{1324360D-6C3E-41B9-8DA7-622D494BA70F}" destId="{0C5D857B-8657-4241-8184-DC1195E58FEE}" srcOrd="0" destOrd="3" presId="urn:microsoft.com/office/officeart/2005/8/layout/hList1"/>
    <dgm:cxn modelId="{640F92D3-B069-408E-8404-5DFA4DCC1207}" srcId="{9D92A62E-A15B-4BB8-B3F0-FA6F857C63B9}" destId="{D3B971B4-0FD1-4D53-9B33-030BA7C3661D}" srcOrd="2" destOrd="0" parTransId="{A472E1D4-931F-4660-92D9-A14612645A6C}" sibTransId="{239EA0CE-003C-4C6A-B631-CD70ED33D94A}"/>
    <dgm:cxn modelId="{4C1AFAD8-9F8F-4FB1-8509-4631AD571B5C}" srcId="{B9B0DE9A-666A-49D5-9E64-92560AFF8044}" destId="{F5BD96A4-8955-4117-B177-300866BB4DF5}" srcOrd="1" destOrd="0" parTransId="{527CE650-EB86-4D51-9EF1-D4CA99D5154E}" sibTransId="{E1F17068-28F4-42D1-A64E-7B189CB0E457}"/>
    <dgm:cxn modelId="{5789EFD9-9C5E-4968-BA1D-EE3A34133F0B}" srcId="{B9B0DE9A-666A-49D5-9E64-92560AFF8044}" destId="{4EA4D0B8-5AF1-49A5-AD00-D12715DD00B3}" srcOrd="2" destOrd="0" parTransId="{87F51034-A4C0-46C9-B3B5-D22A31864A1A}" sibTransId="{74090523-50FC-4423-9054-A0AA6F18790A}"/>
    <dgm:cxn modelId="{EA970BDA-D048-4078-A334-EB811D2A8F9A}" srcId="{F5BD96A4-8955-4117-B177-300866BB4DF5}" destId="{F92F6807-E8CE-4287-BD90-F317788FA208}" srcOrd="2" destOrd="0" parTransId="{5F8F50F9-9450-4BD5-9EA2-7B4631D1BEFA}" sibTransId="{03861A57-214F-4B10-B5A1-9E4EB693E132}"/>
    <dgm:cxn modelId="{8F8579DA-6869-46B4-ACA9-AF9674721518}" srcId="{9D92A62E-A15B-4BB8-B3F0-FA6F857C63B9}" destId="{173D8827-F52E-4FB9-A426-72343C52ACFF}" srcOrd="1" destOrd="0" parTransId="{BBD54445-51D3-4C4A-9B26-125A3D97E760}" sibTransId="{E11502BF-18B8-426E-A1FB-650907FFE487}"/>
    <dgm:cxn modelId="{956F12E2-521D-41C0-AF45-A6D5F260B73C}" srcId="{9D92A62E-A15B-4BB8-B3F0-FA6F857C63B9}" destId="{874474C5-A1B0-444F-82E3-0E326FD4F042}" srcOrd="6" destOrd="0" parTransId="{D4B90D6A-0971-4A5E-A78E-AB8FE1B14E15}" sibTransId="{04BBD6CA-03F8-4CAB-B8CC-7DFEE2EC166C}"/>
    <dgm:cxn modelId="{AB6E18E8-3618-47ED-A6A0-27BE4F18C596}" type="presOf" srcId="{F92F6807-E8CE-4287-BD90-F317788FA208}" destId="{8CC6F2BD-D12E-4D76-856C-0D9B2DBFCBAE}" srcOrd="0" destOrd="2" presId="urn:microsoft.com/office/officeart/2005/8/layout/hList1"/>
    <dgm:cxn modelId="{574689E9-6386-44E6-8288-F66F849F734A}" type="presOf" srcId="{4EA4D0B8-5AF1-49A5-AD00-D12715DD00B3}" destId="{C61EC753-4EA1-42BC-B289-9D2C2DA5A472}" srcOrd="0" destOrd="0" presId="urn:microsoft.com/office/officeart/2005/8/layout/hList1"/>
    <dgm:cxn modelId="{16F73FEA-B377-4778-A7C0-E80775C06E0C}" type="presOf" srcId="{8608D644-9B29-41EA-B146-4FCC76C7C942}" destId="{0C5D857B-8657-4241-8184-DC1195E58FEE}" srcOrd="0" destOrd="0" presId="urn:microsoft.com/office/officeart/2005/8/layout/hList1"/>
    <dgm:cxn modelId="{0B27C7EC-2EAA-4826-BEC3-C3571DD7E19F}" srcId="{4EA4D0B8-5AF1-49A5-AD00-D12715DD00B3}" destId="{45A07343-9E91-492B-B8FA-BBD918A1F9D5}" srcOrd="6" destOrd="0" parTransId="{1127B203-3954-4398-BE07-AAE8188DBE76}" sibTransId="{F90EFFF3-8CFC-42CB-994D-6A49EF30B631}"/>
    <dgm:cxn modelId="{D4418DFC-DD84-41BD-A840-5418E9532798}" type="presOf" srcId="{11CF5C31-8D8F-45DE-859C-F577DB12540E}" destId="{474208FF-ADFF-411F-AE04-CEBC26CE4FB1}" srcOrd="0" destOrd="3" presId="urn:microsoft.com/office/officeart/2005/8/layout/hList1"/>
    <dgm:cxn modelId="{A8EC17F1-9445-491B-9BE1-191918BA6035}" type="presParOf" srcId="{0697C9D7-A119-4A9B-A271-A2C9036152F3}" destId="{9B8CB836-27F1-4262-B103-2360C8C08730}" srcOrd="0" destOrd="0" presId="urn:microsoft.com/office/officeart/2005/8/layout/hList1"/>
    <dgm:cxn modelId="{59CFFA7A-8B2F-4855-80B4-E488A6B2542A}" type="presParOf" srcId="{9B8CB836-27F1-4262-B103-2360C8C08730}" destId="{573B91B3-3894-41CB-972C-095DE2A93CB5}" srcOrd="0" destOrd="0" presId="urn:microsoft.com/office/officeart/2005/8/layout/hList1"/>
    <dgm:cxn modelId="{F244268B-0C9D-417E-A8A3-B6AB2FFD6371}" type="presParOf" srcId="{9B8CB836-27F1-4262-B103-2360C8C08730}" destId="{474208FF-ADFF-411F-AE04-CEBC26CE4FB1}" srcOrd="1" destOrd="0" presId="urn:microsoft.com/office/officeart/2005/8/layout/hList1"/>
    <dgm:cxn modelId="{6EA5C7A2-0F0E-4718-A90C-616689103FAA}" type="presParOf" srcId="{0697C9D7-A119-4A9B-A271-A2C9036152F3}" destId="{D36084BF-E8DD-43B6-AC18-EE2E24F9A89B}" srcOrd="1" destOrd="0" presId="urn:microsoft.com/office/officeart/2005/8/layout/hList1"/>
    <dgm:cxn modelId="{03C0FB26-C26A-4E3B-B3AF-2950E6293FAD}" type="presParOf" srcId="{0697C9D7-A119-4A9B-A271-A2C9036152F3}" destId="{1232713C-24CE-4635-BE69-9F41AB129679}" srcOrd="2" destOrd="0" presId="urn:microsoft.com/office/officeart/2005/8/layout/hList1"/>
    <dgm:cxn modelId="{0EB27B44-BC4A-4044-8DF6-7AD78B508C32}" type="presParOf" srcId="{1232713C-24CE-4635-BE69-9F41AB129679}" destId="{F4CD11D9-DB59-46D1-A36B-C16F0C4C639A}" srcOrd="0" destOrd="0" presId="urn:microsoft.com/office/officeart/2005/8/layout/hList1"/>
    <dgm:cxn modelId="{914692ED-EB67-4234-BC5E-4F3671030C2F}" type="presParOf" srcId="{1232713C-24CE-4635-BE69-9F41AB129679}" destId="{8CC6F2BD-D12E-4D76-856C-0D9B2DBFCBAE}" srcOrd="1" destOrd="0" presId="urn:microsoft.com/office/officeart/2005/8/layout/hList1"/>
    <dgm:cxn modelId="{FADDDF67-4B3C-490D-8E70-4E978962624C}" type="presParOf" srcId="{0697C9D7-A119-4A9B-A271-A2C9036152F3}" destId="{0FF4D04C-9E19-48E4-A5EE-1717D794C477}" srcOrd="3" destOrd="0" presId="urn:microsoft.com/office/officeart/2005/8/layout/hList1"/>
    <dgm:cxn modelId="{08ED0C2F-7268-46A1-870D-F860CC4B3B3F}" type="presParOf" srcId="{0697C9D7-A119-4A9B-A271-A2C9036152F3}" destId="{FE730848-C79E-462F-A749-3615C4BEE6FC}" srcOrd="4" destOrd="0" presId="urn:microsoft.com/office/officeart/2005/8/layout/hList1"/>
    <dgm:cxn modelId="{82F11EB6-BD5B-445A-ABC7-DEDAC6AA1A37}" type="presParOf" srcId="{FE730848-C79E-462F-A749-3615C4BEE6FC}" destId="{C61EC753-4EA1-42BC-B289-9D2C2DA5A472}" srcOrd="0" destOrd="0" presId="urn:microsoft.com/office/officeart/2005/8/layout/hList1"/>
    <dgm:cxn modelId="{4C203881-2E8F-412C-A3CA-38ABBC6471C8}" type="presParOf" srcId="{FE730848-C79E-462F-A749-3615C4BEE6FC}" destId="{0C5D857B-8657-4241-8184-DC1195E58F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CA14FDB-3833-4BFB-B70C-2405580081B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Podnoszenie poziomu dostępności i jakości usług publicznych, w tym m.in. poprzez rozwój e-usług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administracji publicznej</a:t>
          </a:r>
        </a:p>
      </dgm:t>
    </dgm:pt>
    <dgm:pt modelId="{D48F29A9-D338-4242-9B6A-9AB350E425AC}" type="parTrans" cxnId="{CD384679-FF5F-4E92-8FE5-1CAB2C71433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0B7BE598-F9C5-4457-B5FD-CD29D75728E2}" type="sibTrans" cxnId="{CD384679-FF5F-4E92-8FE5-1CAB2C71433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AD401D7F-6630-4625-B799-9856892CD512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Informatyzacja, cyfryzacja systemu zarządzania, gromadzenia, przetwarzania i udostępniania danych</a:t>
          </a:r>
        </a:p>
      </dgm:t>
    </dgm:pt>
    <dgm:pt modelId="{AF778795-0B93-47A2-BA3B-47C4005EDA28}" type="parTrans" cxnId="{65E29DA0-F49D-4ED7-9F32-663C75F071D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9C532D2-F83C-4E55-AC36-258E073F792D}" type="sibTrans" cxnId="{65E29DA0-F49D-4ED7-9F32-663C75F071D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70CA356-DD30-49A7-B43A-144B7B13874F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Zwiększanie poziomu cyberbezpieczeństwa w obiektach administracji publicznej</a:t>
          </a:r>
        </a:p>
      </dgm:t>
    </dgm:pt>
    <dgm:pt modelId="{10AD8828-DDD9-4EF0-9F7D-4DBAC8FAD4AA}" type="parTrans" cxnId="{73C0DEBA-0737-4624-82D8-D60FACEF6457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DA3DF0AF-E5DF-4585-8B44-A8955E6EC386}" type="sibTrans" cxnId="{73C0DEBA-0737-4624-82D8-D60FACEF6457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D43D0167-8851-4520-80BF-BD53DDE1265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Wzmacnianie współpracy międzygminnej i gminno-powiatowej w ramach MOF</a:t>
          </a:r>
        </a:p>
      </dgm:t>
    </dgm:pt>
    <dgm:pt modelId="{25F13548-FBCD-4C99-B93D-3478DD803057}" type="parTrans" cxnId="{736BEA3C-1AF7-4BB5-A6E7-CD8EAC3E4F3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A3CE8BD-A03D-4283-B1C6-72B284A3E2A2}" type="sibTrans" cxnId="{736BEA3C-1AF7-4BB5-A6E7-CD8EAC3E4F3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59DFD84-FA75-4707-8717-70F8254CD9BD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Utrzymanie obiektów i urządzeń użyteczności publicznej oraz obiektów administracyjnych, w tym remonty i modernizacja placówek wraz z podnoszeniem poziomu ich dostępności dla osób ze szczególnymi potrzebami</a:t>
          </a:r>
        </a:p>
      </dgm:t>
    </dgm:pt>
    <dgm:pt modelId="{56584FA6-E4F6-46CA-A641-BF4A29DD84D8}" type="parTrans" cxnId="{E7E63E6C-C0F6-4A11-A3DF-DB9B8E94BF1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CE6DAE3-4005-4402-BCF4-50F02B600E40}" type="sibTrans" cxnId="{E7E63E6C-C0F6-4A11-A3DF-DB9B8E94BF1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Sporządzanie i implementacja Planów Ogólnych</a:t>
          </a: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15AA4ED8-680D-46B3-B59D-3CFF978E9786}" type="pres">
      <dgm:prSet presAssocID="{1CA14FDB-3833-4BFB-B70C-2405580081B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0F082D6-C398-43C1-AC00-F177DB3CCE98}" type="pres">
      <dgm:prSet presAssocID="{0B7BE598-F9C5-4457-B5FD-CD29D75728E2}" presName="spacer" presStyleCnt="0"/>
      <dgm:spPr/>
    </dgm:pt>
    <dgm:pt modelId="{9A0BD285-E5F2-4E76-9669-86809E2481F5}" type="pres">
      <dgm:prSet presAssocID="{AD401D7F-6630-4625-B799-9856892CD51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DCB5239-C1DA-45B7-B5DF-920CF5FC45F0}" type="pres">
      <dgm:prSet presAssocID="{19C532D2-F83C-4E55-AC36-258E073F792D}" presName="spacer" presStyleCnt="0"/>
      <dgm:spPr/>
    </dgm:pt>
    <dgm:pt modelId="{0404579C-D409-4378-A015-C54B3472E7DE}" type="pres">
      <dgm:prSet presAssocID="{F70CA356-DD30-49A7-B43A-144B7B13874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6440202-C5A5-4C90-8935-7AECCA6125FC}" type="pres">
      <dgm:prSet presAssocID="{DA3DF0AF-E5DF-4585-8B44-A8955E6EC386}" presName="spacer" presStyleCnt="0"/>
      <dgm:spPr/>
    </dgm:pt>
    <dgm:pt modelId="{716921B0-404C-47B2-B936-613D00305992}" type="pres">
      <dgm:prSet presAssocID="{D43D0167-8851-4520-80BF-BD53DDE1265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83FBD4B-AF21-4B4A-82CC-0C9AAD8C17DB}" type="pres">
      <dgm:prSet presAssocID="{1A3CE8BD-A03D-4283-B1C6-72B284A3E2A2}" presName="spacer" presStyleCnt="0"/>
      <dgm:spPr/>
    </dgm:pt>
    <dgm:pt modelId="{A662470C-1A4C-43EB-BD49-5CEA1FBD3F0D}" type="pres">
      <dgm:prSet presAssocID="{B59DFD84-FA75-4707-8717-70F8254CD9B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3D5ACA4-2A0F-4FAD-AF45-9333BC915882}" type="pres">
      <dgm:prSet presAssocID="{FCE6DAE3-4005-4402-BCF4-50F02B600E40}" presName="spacer" presStyleCnt="0"/>
      <dgm:spPr/>
    </dgm:pt>
    <dgm:pt modelId="{478E4719-71F7-4C9C-84D8-7436F7C9D5C5}" type="pres">
      <dgm:prSet presAssocID="{CD67331F-1E28-49F3-8B99-77780875E3F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736BEA3C-1AF7-4BB5-A6E7-CD8EAC3E4F35}" srcId="{DF66EAE8-BF71-4F4E-B687-BB2707E8085B}" destId="{D43D0167-8851-4520-80BF-BD53DDE12651}" srcOrd="3" destOrd="0" parTransId="{25F13548-FBCD-4C99-B93D-3478DD803057}" sibTransId="{1A3CE8BD-A03D-4283-B1C6-72B284A3E2A2}"/>
    <dgm:cxn modelId="{E7E63E6C-C0F6-4A11-A3DF-DB9B8E94BF16}" srcId="{DF66EAE8-BF71-4F4E-B687-BB2707E8085B}" destId="{B59DFD84-FA75-4707-8717-70F8254CD9BD}" srcOrd="4" destOrd="0" parTransId="{56584FA6-E4F6-46CA-A641-BF4A29DD84D8}" sibTransId="{FCE6DAE3-4005-4402-BCF4-50F02B600E40}"/>
    <dgm:cxn modelId="{CD384679-FF5F-4E92-8FE5-1CAB2C714335}" srcId="{DF66EAE8-BF71-4F4E-B687-BB2707E8085B}" destId="{1CA14FDB-3833-4BFB-B70C-2405580081B7}" srcOrd="0" destOrd="0" parTransId="{D48F29A9-D338-4242-9B6A-9AB350E425AC}" sibTransId="{0B7BE598-F9C5-4457-B5FD-CD29D75728E2}"/>
    <dgm:cxn modelId="{C05AB579-E906-4A10-B37B-C0274561CA7C}" type="presOf" srcId="{B59DFD84-FA75-4707-8717-70F8254CD9BD}" destId="{A662470C-1A4C-43EB-BD49-5CEA1FBD3F0D}" srcOrd="0" destOrd="0" presId="urn:microsoft.com/office/officeart/2005/8/layout/vList2"/>
    <dgm:cxn modelId="{1BC61C7C-74A1-47FC-8943-B94670060009}" srcId="{DF66EAE8-BF71-4F4E-B687-BB2707E8085B}" destId="{CD67331F-1E28-49F3-8B99-77780875E3FA}" srcOrd="5" destOrd="0" parTransId="{8296AD24-498B-4399-BDC7-0F624BBF5C70}" sibTransId="{B89D47B9-9107-4A3B-914D-E25F35F4D9D1}"/>
    <dgm:cxn modelId="{F86E619B-ED3F-4FAE-BC33-8ECA75BD525B}" type="presOf" srcId="{1CA14FDB-3833-4BFB-B70C-2405580081B7}" destId="{15AA4ED8-680D-46B3-B59D-3CFF978E9786}" srcOrd="0" destOrd="0" presId="urn:microsoft.com/office/officeart/2005/8/layout/vList2"/>
    <dgm:cxn modelId="{65E29DA0-F49D-4ED7-9F32-663C75F071D3}" srcId="{DF66EAE8-BF71-4F4E-B687-BB2707E8085B}" destId="{AD401D7F-6630-4625-B799-9856892CD512}" srcOrd="1" destOrd="0" parTransId="{AF778795-0B93-47A2-BA3B-47C4005EDA28}" sibTransId="{19C532D2-F83C-4E55-AC36-258E073F792D}"/>
    <dgm:cxn modelId="{E8A0C7A4-5A82-44BC-9EEE-D26F5D058398}" type="presOf" srcId="{D43D0167-8851-4520-80BF-BD53DDE12651}" destId="{716921B0-404C-47B2-B936-613D00305992}" srcOrd="0" destOrd="0" presId="urn:microsoft.com/office/officeart/2005/8/layout/vList2"/>
    <dgm:cxn modelId="{73C0DEBA-0737-4624-82D8-D60FACEF6457}" srcId="{DF66EAE8-BF71-4F4E-B687-BB2707E8085B}" destId="{F70CA356-DD30-49A7-B43A-144B7B13874F}" srcOrd="2" destOrd="0" parTransId="{10AD8828-DDD9-4EF0-9F7D-4DBAC8FAD4AA}" sibTransId="{DA3DF0AF-E5DF-4585-8B44-A8955E6EC386}"/>
    <dgm:cxn modelId="{F9B3B5D3-2CCF-40C2-A152-897B14965E4E}" type="presOf" srcId="{F70CA356-DD30-49A7-B43A-144B7B13874F}" destId="{0404579C-D409-4378-A015-C54B3472E7DE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D7E926FC-7FDD-4078-8589-463A1A747B80}" type="presOf" srcId="{AD401D7F-6630-4625-B799-9856892CD512}" destId="{9A0BD285-E5F2-4E76-9669-86809E2481F5}" srcOrd="0" destOrd="0" presId="urn:microsoft.com/office/officeart/2005/8/layout/vList2"/>
    <dgm:cxn modelId="{C9E4D435-0F7B-431B-811B-821D23DF6C3C}" type="presParOf" srcId="{1B4C5DF3-A4E2-44E4-B258-F187B3041832}" destId="{15AA4ED8-680D-46B3-B59D-3CFF978E9786}" srcOrd="0" destOrd="0" presId="urn:microsoft.com/office/officeart/2005/8/layout/vList2"/>
    <dgm:cxn modelId="{CC29DE45-C061-429D-AAA6-47FF58E9BE54}" type="presParOf" srcId="{1B4C5DF3-A4E2-44E4-B258-F187B3041832}" destId="{F0F082D6-C398-43C1-AC00-F177DB3CCE98}" srcOrd="1" destOrd="0" presId="urn:microsoft.com/office/officeart/2005/8/layout/vList2"/>
    <dgm:cxn modelId="{9C99590E-CDDF-44CA-905D-1BD03D8C778F}" type="presParOf" srcId="{1B4C5DF3-A4E2-44E4-B258-F187B3041832}" destId="{9A0BD285-E5F2-4E76-9669-86809E2481F5}" srcOrd="2" destOrd="0" presId="urn:microsoft.com/office/officeart/2005/8/layout/vList2"/>
    <dgm:cxn modelId="{D5989B82-E676-4414-A644-640BDC458113}" type="presParOf" srcId="{1B4C5DF3-A4E2-44E4-B258-F187B3041832}" destId="{4DCB5239-C1DA-45B7-B5DF-920CF5FC45F0}" srcOrd="3" destOrd="0" presId="urn:microsoft.com/office/officeart/2005/8/layout/vList2"/>
    <dgm:cxn modelId="{470BC1BE-396A-41CE-8F18-4BD39213D42C}" type="presParOf" srcId="{1B4C5DF3-A4E2-44E4-B258-F187B3041832}" destId="{0404579C-D409-4378-A015-C54B3472E7DE}" srcOrd="4" destOrd="0" presId="urn:microsoft.com/office/officeart/2005/8/layout/vList2"/>
    <dgm:cxn modelId="{B3958D9B-6DC5-4787-B32C-2E9C3AB81B83}" type="presParOf" srcId="{1B4C5DF3-A4E2-44E4-B258-F187B3041832}" destId="{A6440202-C5A5-4C90-8935-7AECCA6125FC}" srcOrd="5" destOrd="0" presId="urn:microsoft.com/office/officeart/2005/8/layout/vList2"/>
    <dgm:cxn modelId="{6E89F0FF-74A5-4246-8A2C-CC0A614CE3D4}" type="presParOf" srcId="{1B4C5DF3-A4E2-44E4-B258-F187B3041832}" destId="{716921B0-404C-47B2-B936-613D00305992}" srcOrd="6" destOrd="0" presId="urn:microsoft.com/office/officeart/2005/8/layout/vList2"/>
    <dgm:cxn modelId="{70F6AC20-253C-429E-92D6-0024E77206B9}" type="presParOf" srcId="{1B4C5DF3-A4E2-44E4-B258-F187B3041832}" destId="{183FBD4B-AF21-4B4A-82CC-0C9AAD8C17DB}" srcOrd="7" destOrd="0" presId="urn:microsoft.com/office/officeart/2005/8/layout/vList2"/>
    <dgm:cxn modelId="{B14F4667-A782-4B5E-9A61-BB4690861E34}" type="presParOf" srcId="{1B4C5DF3-A4E2-44E4-B258-F187B3041832}" destId="{A662470C-1A4C-43EB-BD49-5CEA1FBD3F0D}" srcOrd="8" destOrd="0" presId="urn:microsoft.com/office/officeart/2005/8/layout/vList2"/>
    <dgm:cxn modelId="{0E07B54D-7715-4FD3-A6D0-B45B626860D4}" type="presParOf" srcId="{1B4C5DF3-A4E2-44E4-B258-F187B3041832}" destId="{B3D5ACA4-2A0F-4FAD-AF45-9333BC915882}" srcOrd="9" destOrd="0" presId="urn:microsoft.com/office/officeart/2005/8/layout/vList2"/>
    <dgm:cxn modelId="{8C05E313-484D-45BC-B840-96C2E7A96ECD}" type="presParOf" srcId="{1B4C5DF3-A4E2-44E4-B258-F187B3041832}" destId="{478E4719-71F7-4C9C-84D8-7436F7C9D5C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9E6FB2-4BF4-4421-A3EA-33686A3E9ED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55F16AA-D428-4A21-92C9-0C9998F3DB67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2.1.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Zwiększenie potencjału inwestycyjnego i poziomu przedsiębiorczości</a:t>
          </a:r>
        </a:p>
      </dgm:t>
    </dgm:pt>
    <dgm:pt modelId="{B223FA65-98DB-4A82-B3E3-990B2CA2BB47}" type="parTrans" cxnId="{2A487C25-0F77-4BAA-B374-9194D2BF3815}">
      <dgm:prSet/>
      <dgm:spPr/>
      <dgm:t>
        <a:bodyPr/>
        <a:lstStyle/>
        <a:p>
          <a:endParaRPr lang="pl-PL"/>
        </a:p>
      </dgm:t>
    </dgm:pt>
    <dgm:pt modelId="{F1071530-23F5-4B6E-8B2B-30C4F9FEFE70}" type="sibTrans" cxnId="{2A487C25-0F77-4BAA-B374-9194D2BF3815}">
      <dgm:prSet/>
      <dgm:spPr/>
      <dgm:t>
        <a:bodyPr/>
        <a:lstStyle/>
        <a:p>
          <a:endParaRPr lang="pl-PL"/>
        </a:p>
      </dgm:t>
    </dgm:pt>
    <dgm:pt modelId="{9E41AEF5-D925-4BFA-A4F5-9CD11889716B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2.2.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Dywersyfikacja struktury gospodarczej w oparciu o atrakcyjność turystyczną i marketing terytorialny</a:t>
          </a:r>
        </a:p>
      </dgm:t>
    </dgm:pt>
    <dgm:pt modelId="{59235957-A51B-4310-B833-B7F578B39DB5}" type="parTrans" cxnId="{266DF80B-3A77-4114-9FD8-DA94B9322CE4}">
      <dgm:prSet/>
      <dgm:spPr/>
      <dgm:t>
        <a:bodyPr/>
        <a:lstStyle/>
        <a:p>
          <a:endParaRPr lang="pl-PL"/>
        </a:p>
      </dgm:t>
    </dgm:pt>
    <dgm:pt modelId="{A0AF88E8-55D1-4220-951F-DDA36F94DA0F}" type="sibTrans" cxnId="{266DF80B-3A77-4114-9FD8-DA94B9322CE4}">
      <dgm:prSet/>
      <dgm:spPr/>
      <dgm:t>
        <a:bodyPr/>
        <a:lstStyle/>
        <a:p>
          <a:endParaRPr lang="pl-PL"/>
        </a:p>
      </dgm:t>
    </dgm:pt>
    <dgm:pt modelId="{65B399C6-5727-4FDA-88A5-C52369E7778F}" type="pres">
      <dgm:prSet presAssocID="{719E6FB2-4BF4-4421-A3EA-33686A3E9ED4}" presName="Name0" presStyleCnt="0">
        <dgm:presLayoutVars>
          <dgm:chMax val="7"/>
          <dgm:chPref val="7"/>
          <dgm:dir/>
        </dgm:presLayoutVars>
      </dgm:prSet>
      <dgm:spPr/>
    </dgm:pt>
    <dgm:pt modelId="{6A0AEE35-B89B-4523-812F-3CB272A450FB}" type="pres">
      <dgm:prSet presAssocID="{719E6FB2-4BF4-4421-A3EA-33686A3E9ED4}" presName="Name1" presStyleCnt="0"/>
      <dgm:spPr/>
    </dgm:pt>
    <dgm:pt modelId="{CE582362-00CA-40F8-B5BA-876023C3E53C}" type="pres">
      <dgm:prSet presAssocID="{719E6FB2-4BF4-4421-A3EA-33686A3E9ED4}" presName="cycle" presStyleCnt="0"/>
      <dgm:spPr/>
    </dgm:pt>
    <dgm:pt modelId="{FDD2F0BD-DE2F-44A4-A57E-A0BADA9729DC}" type="pres">
      <dgm:prSet presAssocID="{719E6FB2-4BF4-4421-A3EA-33686A3E9ED4}" presName="srcNode" presStyleLbl="node1" presStyleIdx="0" presStyleCnt="2"/>
      <dgm:spPr/>
    </dgm:pt>
    <dgm:pt modelId="{3EF29D84-F857-429A-B650-4C1CD86932E1}" type="pres">
      <dgm:prSet presAssocID="{719E6FB2-4BF4-4421-A3EA-33686A3E9ED4}" presName="conn" presStyleLbl="parChTrans1D2" presStyleIdx="0" presStyleCnt="1"/>
      <dgm:spPr/>
    </dgm:pt>
    <dgm:pt modelId="{4AE498CC-E62F-4950-A568-57411C44C8CF}" type="pres">
      <dgm:prSet presAssocID="{719E6FB2-4BF4-4421-A3EA-33686A3E9ED4}" presName="extraNode" presStyleLbl="node1" presStyleIdx="0" presStyleCnt="2"/>
      <dgm:spPr/>
    </dgm:pt>
    <dgm:pt modelId="{5922A8BD-9499-40E2-8502-6755BE564772}" type="pres">
      <dgm:prSet presAssocID="{719E6FB2-4BF4-4421-A3EA-33686A3E9ED4}" presName="dstNode" presStyleLbl="node1" presStyleIdx="0" presStyleCnt="2"/>
      <dgm:spPr/>
    </dgm:pt>
    <dgm:pt modelId="{B35BF99E-B47A-4B3D-B69B-D392FBFBB515}" type="pres">
      <dgm:prSet presAssocID="{855F16AA-D428-4A21-92C9-0C9998F3DB67}" presName="text_1" presStyleLbl="node1" presStyleIdx="0" presStyleCnt="2" custLinFactNeighborX="139" custLinFactNeighborY="-44017">
        <dgm:presLayoutVars>
          <dgm:bulletEnabled val="1"/>
        </dgm:presLayoutVars>
      </dgm:prSet>
      <dgm:spPr/>
    </dgm:pt>
    <dgm:pt modelId="{44D51DC5-5DE9-4238-8DB5-D111D4EA4792}" type="pres">
      <dgm:prSet presAssocID="{855F16AA-D428-4A21-92C9-0C9998F3DB67}" presName="accent_1" presStyleCnt="0"/>
      <dgm:spPr/>
    </dgm:pt>
    <dgm:pt modelId="{F24DC22E-7035-44A9-B055-7ACFCFCBF652}" type="pres">
      <dgm:prSet presAssocID="{855F16AA-D428-4A21-92C9-0C9998F3DB67}" presName="accentRepeatNode" presStyleLbl="solidFgAcc1" presStyleIdx="0" presStyleCnt="2"/>
      <dgm:spPr/>
    </dgm:pt>
    <dgm:pt modelId="{64AECE1F-281F-4ECB-9138-28836A0276E2}" type="pres">
      <dgm:prSet presAssocID="{9E41AEF5-D925-4BFA-A4F5-9CD11889716B}" presName="text_2" presStyleLbl="node1" presStyleIdx="1" presStyleCnt="2">
        <dgm:presLayoutVars>
          <dgm:bulletEnabled val="1"/>
        </dgm:presLayoutVars>
      </dgm:prSet>
      <dgm:spPr/>
    </dgm:pt>
    <dgm:pt modelId="{F4DBBBC2-17C8-4F59-BD7D-EAB026EC7D33}" type="pres">
      <dgm:prSet presAssocID="{9E41AEF5-D925-4BFA-A4F5-9CD11889716B}" presName="accent_2" presStyleCnt="0"/>
      <dgm:spPr/>
    </dgm:pt>
    <dgm:pt modelId="{8B21C346-5A3C-40BF-BB4D-D6E67096D97D}" type="pres">
      <dgm:prSet presAssocID="{9E41AEF5-D925-4BFA-A4F5-9CD11889716B}" presName="accentRepeatNode" presStyleLbl="solidFgAcc1" presStyleIdx="1" presStyleCnt="2"/>
      <dgm:spPr/>
    </dgm:pt>
  </dgm:ptLst>
  <dgm:cxnLst>
    <dgm:cxn modelId="{266DF80B-3A77-4114-9FD8-DA94B9322CE4}" srcId="{719E6FB2-4BF4-4421-A3EA-33686A3E9ED4}" destId="{9E41AEF5-D925-4BFA-A4F5-9CD11889716B}" srcOrd="1" destOrd="0" parTransId="{59235957-A51B-4310-B833-B7F578B39DB5}" sibTransId="{A0AF88E8-55D1-4220-951F-DDA36F94DA0F}"/>
    <dgm:cxn modelId="{2A487C25-0F77-4BAA-B374-9194D2BF3815}" srcId="{719E6FB2-4BF4-4421-A3EA-33686A3E9ED4}" destId="{855F16AA-D428-4A21-92C9-0C9998F3DB67}" srcOrd="0" destOrd="0" parTransId="{B223FA65-98DB-4A82-B3E3-990B2CA2BB47}" sibTransId="{F1071530-23F5-4B6E-8B2B-30C4F9FEFE70}"/>
    <dgm:cxn modelId="{EAB6CD3A-B607-4310-A35A-25347FAAEB74}" type="presOf" srcId="{855F16AA-D428-4A21-92C9-0C9998F3DB67}" destId="{B35BF99E-B47A-4B3D-B69B-D392FBFBB515}" srcOrd="0" destOrd="0" presId="urn:microsoft.com/office/officeart/2008/layout/VerticalCurvedList"/>
    <dgm:cxn modelId="{D574AFA6-F199-4160-81A5-3F93B5F36336}" type="presOf" srcId="{F1071530-23F5-4B6E-8B2B-30C4F9FEFE70}" destId="{3EF29D84-F857-429A-B650-4C1CD86932E1}" srcOrd="0" destOrd="0" presId="urn:microsoft.com/office/officeart/2008/layout/VerticalCurvedList"/>
    <dgm:cxn modelId="{4EF20FAB-DBD2-45BF-BF31-FF37AABBE72A}" type="presOf" srcId="{719E6FB2-4BF4-4421-A3EA-33686A3E9ED4}" destId="{65B399C6-5727-4FDA-88A5-C52369E7778F}" srcOrd="0" destOrd="0" presId="urn:microsoft.com/office/officeart/2008/layout/VerticalCurvedList"/>
    <dgm:cxn modelId="{3DE3D2E6-94BB-4273-9FBD-B68334072032}" type="presOf" srcId="{9E41AEF5-D925-4BFA-A4F5-9CD11889716B}" destId="{64AECE1F-281F-4ECB-9138-28836A0276E2}" srcOrd="0" destOrd="0" presId="urn:microsoft.com/office/officeart/2008/layout/VerticalCurvedList"/>
    <dgm:cxn modelId="{70BFAE5F-ACBC-488B-A6E1-BCFE9BD680F5}" type="presParOf" srcId="{65B399C6-5727-4FDA-88A5-C52369E7778F}" destId="{6A0AEE35-B89B-4523-812F-3CB272A450FB}" srcOrd="0" destOrd="0" presId="urn:microsoft.com/office/officeart/2008/layout/VerticalCurvedList"/>
    <dgm:cxn modelId="{92687AB5-3E4B-41BB-B6B7-CA7AD509F777}" type="presParOf" srcId="{6A0AEE35-B89B-4523-812F-3CB272A450FB}" destId="{CE582362-00CA-40F8-B5BA-876023C3E53C}" srcOrd="0" destOrd="0" presId="urn:microsoft.com/office/officeart/2008/layout/VerticalCurvedList"/>
    <dgm:cxn modelId="{288D1584-F93F-432E-BA1F-7BBB0FB0F730}" type="presParOf" srcId="{CE582362-00CA-40F8-B5BA-876023C3E53C}" destId="{FDD2F0BD-DE2F-44A4-A57E-A0BADA9729DC}" srcOrd="0" destOrd="0" presId="urn:microsoft.com/office/officeart/2008/layout/VerticalCurvedList"/>
    <dgm:cxn modelId="{42C71806-DBBB-419C-A8E3-BC5C3C9728C8}" type="presParOf" srcId="{CE582362-00CA-40F8-B5BA-876023C3E53C}" destId="{3EF29D84-F857-429A-B650-4C1CD86932E1}" srcOrd="1" destOrd="0" presId="urn:microsoft.com/office/officeart/2008/layout/VerticalCurvedList"/>
    <dgm:cxn modelId="{04A36F7C-DB86-4C25-9B49-CEDAB203418F}" type="presParOf" srcId="{CE582362-00CA-40F8-B5BA-876023C3E53C}" destId="{4AE498CC-E62F-4950-A568-57411C44C8CF}" srcOrd="2" destOrd="0" presId="urn:microsoft.com/office/officeart/2008/layout/VerticalCurvedList"/>
    <dgm:cxn modelId="{2D8341D3-FDEF-4BA5-8C24-B29CA42599C1}" type="presParOf" srcId="{CE582362-00CA-40F8-B5BA-876023C3E53C}" destId="{5922A8BD-9499-40E2-8502-6755BE564772}" srcOrd="3" destOrd="0" presId="urn:microsoft.com/office/officeart/2008/layout/VerticalCurvedList"/>
    <dgm:cxn modelId="{698BA666-8075-4BC8-8DA9-130DF67B2F89}" type="presParOf" srcId="{6A0AEE35-B89B-4523-812F-3CB272A450FB}" destId="{B35BF99E-B47A-4B3D-B69B-D392FBFBB515}" srcOrd="1" destOrd="0" presId="urn:microsoft.com/office/officeart/2008/layout/VerticalCurvedList"/>
    <dgm:cxn modelId="{E904C93D-78DC-43C0-BFDE-ACD13D1B685A}" type="presParOf" srcId="{6A0AEE35-B89B-4523-812F-3CB272A450FB}" destId="{44D51DC5-5DE9-4238-8DB5-D111D4EA4792}" srcOrd="2" destOrd="0" presId="urn:microsoft.com/office/officeart/2008/layout/VerticalCurvedList"/>
    <dgm:cxn modelId="{EED42513-5540-4098-A673-10321D98D430}" type="presParOf" srcId="{44D51DC5-5DE9-4238-8DB5-D111D4EA4792}" destId="{F24DC22E-7035-44A9-B055-7ACFCFCBF652}" srcOrd="0" destOrd="0" presId="urn:microsoft.com/office/officeart/2008/layout/VerticalCurvedList"/>
    <dgm:cxn modelId="{4898B6DF-9301-4EC6-B850-8247B7A8E7EA}" type="presParOf" srcId="{6A0AEE35-B89B-4523-812F-3CB272A450FB}" destId="{64AECE1F-281F-4ECB-9138-28836A0276E2}" srcOrd="3" destOrd="0" presId="urn:microsoft.com/office/officeart/2008/layout/VerticalCurvedList"/>
    <dgm:cxn modelId="{AD4F84C8-EEBF-4558-B9AF-8EE248DBE223}" type="presParOf" srcId="{6A0AEE35-B89B-4523-812F-3CB272A450FB}" destId="{F4DBBBC2-17C8-4F59-BD7D-EAB026EC7D33}" srcOrd="4" destOrd="0" presId="urn:microsoft.com/office/officeart/2008/layout/VerticalCurvedList"/>
    <dgm:cxn modelId="{448B2BE9-A748-4866-B662-5DF2B7D71F54}" type="presParOf" srcId="{F4DBBBC2-17C8-4F59-BD7D-EAB026EC7D33}" destId="{8B21C346-5A3C-40BF-BB4D-D6E67096D97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Prowadzenie działań na rzecz dywersyfikacji rynku pracy i stworzenia nowych miejsc pracy poza sektorem górniczym i przemysłem ciężkim</a:t>
          </a: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88F5A300-14CC-4174-9C0A-CBBFBBAE9C1F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Zwiększanie możliwości inwestycyjnych poprzez gospodarcze wykorzystywanie terenów </a:t>
          </a:r>
          <a:r>
            <a:rPr lang="pl-PL" sz="1800" b="1" dirty="0" err="1">
              <a:solidFill>
                <a:schemeClr val="tx1"/>
              </a:solidFill>
            </a:rPr>
            <a:t>pogórniczych</a:t>
          </a:r>
          <a:r>
            <a:rPr lang="pl-PL" sz="1800" b="1" dirty="0">
              <a:solidFill>
                <a:schemeClr val="tx1"/>
              </a:solidFill>
            </a:rPr>
            <a:t>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poprzemysłowych - zagospodarowanie i rewitalizacja terenów zdegradowanych, poprzemysłowych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pogórniczych jako forma odnowy gospodarczej</a:t>
          </a:r>
        </a:p>
      </dgm:t>
    </dgm:pt>
    <dgm:pt modelId="{5B56EC02-ED1A-4038-A7D4-7EE3B9199C4E}" type="parTrans" cxnId="{CA7D5723-8652-4910-86DA-DD30F5B3CC32}">
      <dgm:prSet/>
      <dgm:spPr/>
      <dgm:t>
        <a:bodyPr/>
        <a:lstStyle/>
        <a:p>
          <a:endParaRPr lang="pl-PL" sz="1800"/>
        </a:p>
      </dgm:t>
    </dgm:pt>
    <dgm:pt modelId="{DFD05960-21E8-4BB4-BF55-88F0975899B6}" type="sibTrans" cxnId="{CA7D5723-8652-4910-86DA-DD30F5B3CC32}">
      <dgm:prSet/>
      <dgm:spPr/>
      <dgm:t>
        <a:bodyPr/>
        <a:lstStyle/>
        <a:p>
          <a:endParaRPr lang="pl-PL" sz="1800"/>
        </a:p>
      </dgm:t>
    </dgm:pt>
    <dgm:pt modelId="{6777914F-4BAC-44CD-9234-99B10A8DDBAB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Kreowanie nowych terenów inwestycyjnych na etapie przygotowywania miejscowych planów zagospodarowania przestrzennego</a:t>
          </a:r>
        </a:p>
      </dgm:t>
    </dgm:pt>
    <dgm:pt modelId="{9726545B-15E3-48D0-A437-D638AE7A3A52}" type="parTrans" cxnId="{27235128-8782-4D92-8043-A05DB57A5C5F}">
      <dgm:prSet/>
      <dgm:spPr/>
      <dgm:t>
        <a:bodyPr/>
        <a:lstStyle/>
        <a:p>
          <a:endParaRPr lang="pl-PL" sz="1800"/>
        </a:p>
      </dgm:t>
    </dgm:pt>
    <dgm:pt modelId="{AA3E70DB-5566-480C-A71B-068004612D34}" type="sibTrans" cxnId="{27235128-8782-4D92-8043-A05DB57A5C5F}">
      <dgm:prSet/>
      <dgm:spPr/>
      <dgm:t>
        <a:bodyPr/>
        <a:lstStyle/>
        <a:p>
          <a:endParaRPr lang="pl-PL" sz="1800"/>
        </a:p>
      </dgm:t>
    </dgm:pt>
    <dgm:pt modelId="{A6F781E1-9EE1-4B8F-AF93-44E48CCCA173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Uzbrajanie terenów inwestycyjnych w podstawową infrastrukturę sieciową</a:t>
          </a:r>
        </a:p>
      </dgm:t>
    </dgm:pt>
    <dgm:pt modelId="{4D61175D-EA6B-4913-B4E8-D30315AB988B}" type="parTrans" cxnId="{99F0EDD1-D63B-4A1D-86DA-8B0FD9DADC70}">
      <dgm:prSet/>
      <dgm:spPr/>
      <dgm:t>
        <a:bodyPr/>
        <a:lstStyle/>
        <a:p>
          <a:endParaRPr lang="pl-PL" sz="1800"/>
        </a:p>
      </dgm:t>
    </dgm:pt>
    <dgm:pt modelId="{59299AD2-2878-422F-B83C-1AF3B1A1E374}" type="sibTrans" cxnId="{99F0EDD1-D63B-4A1D-86DA-8B0FD9DADC70}">
      <dgm:prSet/>
      <dgm:spPr/>
      <dgm:t>
        <a:bodyPr/>
        <a:lstStyle/>
        <a:p>
          <a:endParaRPr lang="pl-PL" sz="1800"/>
        </a:p>
      </dgm:t>
    </dgm:pt>
    <dgm:pt modelId="{13605E0B-33CE-4895-9148-3042C1DB2C2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Przygotowanie atrakcyjnej oferty inwestycyjnej w postaci ulg i zachęt dla przedsiębiorców oraz zapewnienie wsparcia przedsiębiorcom na kluczowych etapach procesu inwestycyjnego i w kwestiach proceduralnych poprzez rozbudowę kompleksowego systemu obsługi inwestora w poszczególnych gminach MOF i w powiecie</a:t>
          </a:r>
        </a:p>
      </dgm:t>
    </dgm:pt>
    <dgm:pt modelId="{0629F6E7-9AC0-46D8-90E1-F80AFD3798C3}" type="parTrans" cxnId="{3C24C41B-AFF0-44A6-81EE-F52476B8C051}">
      <dgm:prSet/>
      <dgm:spPr/>
      <dgm:t>
        <a:bodyPr/>
        <a:lstStyle/>
        <a:p>
          <a:endParaRPr lang="pl-PL" sz="1800"/>
        </a:p>
      </dgm:t>
    </dgm:pt>
    <dgm:pt modelId="{19711BDC-0699-4015-8314-0DB8B2FCCF37}" type="sibTrans" cxnId="{3C24C41B-AFF0-44A6-81EE-F52476B8C051}">
      <dgm:prSet/>
      <dgm:spPr/>
      <dgm:t>
        <a:bodyPr/>
        <a:lstStyle/>
        <a:p>
          <a:endParaRPr lang="pl-PL" sz="1800"/>
        </a:p>
      </dgm:t>
    </dgm:pt>
    <dgm:pt modelId="{FA7CFB4B-5063-4E00-A78F-C8B46B1BAA9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mieszkańców w zakresie zakładania i rozwijania działalności gospodarczej, promocja postawy przedsiębiorczej oraz samozatrudnienia</a:t>
          </a:r>
        </a:p>
      </dgm:t>
    </dgm:pt>
    <dgm:pt modelId="{63D97AEF-5CF4-4145-AC5A-0497B57CF69B}" type="parTrans" cxnId="{92E263E7-409D-4E61-BD2D-D29D48E65EB8}">
      <dgm:prSet/>
      <dgm:spPr/>
      <dgm:t>
        <a:bodyPr/>
        <a:lstStyle/>
        <a:p>
          <a:endParaRPr lang="pl-PL"/>
        </a:p>
      </dgm:t>
    </dgm:pt>
    <dgm:pt modelId="{F06346FF-93E6-4257-80DB-750FA2ADD6AD}" type="sibTrans" cxnId="{92E263E7-409D-4E61-BD2D-D29D48E65EB8}">
      <dgm:prSet/>
      <dgm:spPr/>
      <dgm:t>
        <a:bodyPr/>
        <a:lstStyle/>
        <a:p>
          <a:endParaRPr lang="pl-PL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78E4719-71F7-4C9C-84D8-7436F7C9D5C5}" type="pres">
      <dgm:prSet presAssocID="{CD67331F-1E28-49F3-8B99-77780875E3F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9C4A4C7-DBBF-48D3-9BA0-5A07DA546743}" type="pres">
      <dgm:prSet presAssocID="{B89D47B9-9107-4A3B-914D-E25F35F4D9D1}" presName="spacer" presStyleCnt="0"/>
      <dgm:spPr/>
    </dgm:pt>
    <dgm:pt modelId="{92BFF8EC-F999-412C-ACE8-84C7EEFD90BC}" type="pres">
      <dgm:prSet presAssocID="{88F5A300-14CC-4174-9C0A-CBBFBBAE9C1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2A3268E-9A05-4888-8881-51FA7950CC8E}" type="pres">
      <dgm:prSet presAssocID="{DFD05960-21E8-4BB4-BF55-88F0975899B6}" presName="spacer" presStyleCnt="0"/>
      <dgm:spPr/>
    </dgm:pt>
    <dgm:pt modelId="{CC0D7379-9ED0-41AD-B195-7E74564A87D6}" type="pres">
      <dgm:prSet presAssocID="{6777914F-4BAC-44CD-9234-99B10A8DDBA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4361161-4FC3-4207-97CD-D88E041D7324}" type="pres">
      <dgm:prSet presAssocID="{AA3E70DB-5566-480C-A71B-068004612D34}" presName="spacer" presStyleCnt="0"/>
      <dgm:spPr/>
    </dgm:pt>
    <dgm:pt modelId="{B23BD27B-8D38-4389-A624-607D5DE024C7}" type="pres">
      <dgm:prSet presAssocID="{A6F781E1-9EE1-4B8F-AF93-44E48CCCA17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CBFBF7E-3161-4511-BC92-34AEB27FC53D}" type="pres">
      <dgm:prSet presAssocID="{59299AD2-2878-422F-B83C-1AF3B1A1E374}" presName="spacer" presStyleCnt="0"/>
      <dgm:spPr/>
    </dgm:pt>
    <dgm:pt modelId="{562DBFF8-9018-4F8D-88F3-6ECD9B40B771}" type="pres">
      <dgm:prSet presAssocID="{13605E0B-33CE-4895-9148-3042C1DB2C2C}" presName="parentText" presStyleLbl="node1" presStyleIdx="4" presStyleCnt="6" custScaleY="120077">
        <dgm:presLayoutVars>
          <dgm:chMax val="0"/>
          <dgm:bulletEnabled val="1"/>
        </dgm:presLayoutVars>
      </dgm:prSet>
      <dgm:spPr/>
    </dgm:pt>
    <dgm:pt modelId="{E6F9705E-B28A-44B3-ADB7-D6FBA3794E5F}" type="pres">
      <dgm:prSet presAssocID="{19711BDC-0699-4015-8314-0DB8B2FCCF37}" presName="spacer" presStyleCnt="0"/>
      <dgm:spPr/>
    </dgm:pt>
    <dgm:pt modelId="{98BF41DD-8A9A-4DD8-9167-5758BCE535F9}" type="pres">
      <dgm:prSet presAssocID="{FA7CFB4B-5063-4E00-A78F-C8B46B1BAA9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C24C41B-AFF0-44A6-81EE-F52476B8C051}" srcId="{DF66EAE8-BF71-4F4E-B687-BB2707E8085B}" destId="{13605E0B-33CE-4895-9148-3042C1DB2C2C}" srcOrd="4" destOrd="0" parTransId="{0629F6E7-9AC0-46D8-90E1-F80AFD3798C3}" sibTransId="{19711BDC-0699-4015-8314-0DB8B2FCCF37}"/>
    <dgm:cxn modelId="{CA7D5723-8652-4910-86DA-DD30F5B3CC32}" srcId="{DF66EAE8-BF71-4F4E-B687-BB2707E8085B}" destId="{88F5A300-14CC-4174-9C0A-CBBFBBAE9C1F}" srcOrd="1" destOrd="0" parTransId="{5B56EC02-ED1A-4038-A7D4-7EE3B9199C4E}" sibTransId="{DFD05960-21E8-4BB4-BF55-88F0975899B6}"/>
    <dgm:cxn modelId="{27235128-8782-4D92-8043-A05DB57A5C5F}" srcId="{DF66EAE8-BF71-4F4E-B687-BB2707E8085B}" destId="{6777914F-4BAC-44CD-9234-99B10A8DDBAB}" srcOrd="2" destOrd="0" parTransId="{9726545B-15E3-48D0-A437-D638AE7A3A52}" sibTransId="{AA3E70DB-5566-480C-A71B-068004612D34}"/>
    <dgm:cxn modelId="{E17EEC6A-1FFF-49FF-B1B6-B025DFE09606}" type="presOf" srcId="{6777914F-4BAC-44CD-9234-99B10A8DDBAB}" destId="{CC0D7379-9ED0-41AD-B195-7E74564A87D6}" srcOrd="0" destOrd="0" presId="urn:microsoft.com/office/officeart/2005/8/layout/vList2"/>
    <dgm:cxn modelId="{1BC61C7C-74A1-47FC-8943-B94670060009}" srcId="{DF66EAE8-BF71-4F4E-B687-BB2707E8085B}" destId="{CD67331F-1E28-49F3-8B99-77780875E3FA}" srcOrd="0" destOrd="0" parTransId="{8296AD24-498B-4399-BDC7-0F624BBF5C70}" sibTransId="{B89D47B9-9107-4A3B-914D-E25F35F4D9D1}"/>
    <dgm:cxn modelId="{5B22DBAC-2FB6-4688-8681-750CF6D97C9A}" type="presOf" srcId="{88F5A300-14CC-4174-9C0A-CBBFBBAE9C1F}" destId="{92BFF8EC-F999-412C-ACE8-84C7EEFD90BC}" srcOrd="0" destOrd="0" presId="urn:microsoft.com/office/officeart/2005/8/layout/vList2"/>
    <dgm:cxn modelId="{96307EB0-1E2D-4708-8056-90C073595BC9}" type="presOf" srcId="{13605E0B-33CE-4895-9148-3042C1DB2C2C}" destId="{562DBFF8-9018-4F8D-88F3-6ECD9B40B771}" srcOrd="0" destOrd="0" presId="urn:microsoft.com/office/officeart/2005/8/layout/vList2"/>
    <dgm:cxn modelId="{3C9DF9BB-293C-4E73-A985-0FA71C4E013D}" type="presOf" srcId="{FA7CFB4B-5063-4E00-A78F-C8B46B1BAA98}" destId="{98BF41DD-8A9A-4DD8-9167-5758BCE535F9}" srcOrd="0" destOrd="0" presId="urn:microsoft.com/office/officeart/2005/8/layout/vList2"/>
    <dgm:cxn modelId="{99F0EDD1-D63B-4A1D-86DA-8B0FD9DADC70}" srcId="{DF66EAE8-BF71-4F4E-B687-BB2707E8085B}" destId="{A6F781E1-9EE1-4B8F-AF93-44E48CCCA173}" srcOrd="3" destOrd="0" parTransId="{4D61175D-EA6B-4913-B4E8-D30315AB988B}" sibTransId="{59299AD2-2878-422F-B83C-1AF3B1A1E374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9557BBE1-CBF4-41D6-B08F-0C4CD3BABA9A}" type="presOf" srcId="{A6F781E1-9EE1-4B8F-AF93-44E48CCCA173}" destId="{B23BD27B-8D38-4389-A624-607D5DE024C7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92E263E7-409D-4E61-BD2D-D29D48E65EB8}" srcId="{DF66EAE8-BF71-4F4E-B687-BB2707E8085B}" destId="{FA7CFB4B-5063-4E00-A78F-C8B46B1BAA98}" srcOrd="5" destOrd="0" parTransId="{63D97AEF-5CF4-4145-AC5A-0497B57CF69B}" sibTransId="{F06346FF-93E6-4257-80DB-750FA2ADD6AD}"/>
    <dgm:cxn modelId="{8C05E313-484D-45BC-B840-96C2E7A96ECD}" type="presParOf" srcId="{1B4C5DF3-A4E2-44E4-B258-F187B3041832}" destId="{478E4719-71F7-4C9C-84D8-7436F7C9D5C5}" srcOrd="0" destOrd="0" presId="urn:microsoft.com/office/officeart/2005/8/layout/vList2"/>
    <dgm:cxn modelId="{8773FA20-68C2-4586-B140-5AB4D311DEB7}" type="presParOf" srcId="{1B4C5DF3-A4E2-44E4-B258-F187B3041832}" destId="{09C4A4C7-DBBF-48D3-9BA0-5A07DA546743}" srcOrd="1" destOrd="0" presId="urn:microsoft.com/office/officeart/2005/8/layout/vList2"/>
    <dgm:cxn modelId="{93855642-60A3-4CDC-8AB6-C9BC8941E7CA}" type="presParOf" srcId="{1B4C5DF3-A4E2-44E4-B258-F187B3041832}" destId="{92BFF8EC-F999-412C-ACE8-84C7EEFD90BC}" srcOrd="2" destOrd="0" presId="urn:microsoft.com/office/officeart/2005/8/layout/vList2"/>
    <dgm:cxn modelId="{34724E0D-91EA-4A95-8871-7E0FDEA77FE4}" type="presParOf" srcId="{1B4C5DF3-A4E2-44E4-B258-F187B3041832}" destId="{32A3268E-9A05-4888-8881-51FA7950CC8E}" srcOrd="3" destOrd="0" presId="urn:microsoft.com/office/officeart/2005/8/layout/vList2"/>
    <dgm:cxn modelId="{061A1759-BB8E-486E-B0F7-73E7D6AC3F10}" type="presParOf" srcId="{1B4C5DF3-A4E2-44E4-B258-F187B3041832}" destId="{CC0D7379-9ED0-41AD-B195-7E74564A87D6}" srcOrd="4" destOrd="0" presId="urn:microsoft.com/office/officeart/2005/8/layout/vList2"/>
    <dgm:cxn modelId="{91C28ABC-7800-4526-9201-F84CE9857A1F}" type="presParOf" srcId="{1B4C5DF3-A4E2-44E4-B258-F187B3041832}" destId="{44361161-4FC3-4207-97CD-D88E041D7324}" srcOrd="5" destOrd="0" presId="urn:microsoft.com/office/officeart/2005/8/layout/vList2"/>
    <dgm:cxn modelId="{A17A7E26-3BFB-4361-8690-2ED5B0A60C7F}" type="presParOf" srcId="{1B4C5DF3-A4E2-44E4-B258-F187B3041832}" destId="{B23BD27B-8D38-4389-A624-607D5DE024C7}" srcOrd="6" destOrd="0" presId="urn:microsoft.com/office/officeart/2005/8/layout/vList2"/>
    <dgm:cxn modelId="{0B00EC53-1144-4DEC-85EF-855FCD080834}" type="presParOf" srcId="{1B4C5DF3-A4E2-44E4-B258-F187B3041832}" destId="{4CBFBF7E-3161-4511-BC92-34AEB27FC53D}" srcOrd="7" destOrd="0" presId="urn:microsoft.com/office/officeart/2005/8/layout/vList2"/>
    <dgm:cxn modelId="{6B3F2990-7CF9-49BA-8FFE-B033F0F8B9B8}" type="presParOf" srcId="{1B4C5DF3-A4E2-44E4-B258-F187B3041832}" destId="{562DBFF8-9018-4F8D-88F3-6ECD9B40B771}" srcOrd="8" destOrd="0" presId="urn:microsoft.com/office/officeart/2005/8/layout/vList2"/>
    <dgm:cxn modelId="{D75C2552-8CB3-4A3D-BC3A-D5448B09B82D}" type="presParOf" srcId="{1B4C5DF3-A4E2-44E4-B258-F187B3041832}" destId="{E6F9705E-B28A-44B3-ADB7-D6FBA3794E5F}" srcOrd="9" destOrd="0" presId="urn:microsoft.com/office/officeart/2005/8/layout/vList2"/>
    <dgm:cxn modelId="{7FEEA5D6-5FDE-4E82-872F-D46FCFE11502}" type="presParOf" srcId="{1B4C5DF3-A4E2-44E4-B258-F187B3041832}" destId="{98BF41DD-8A9A-4DD8-9167-5758BCE535F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Wzmacnianie poziomu współpracy przedsiębiorstw z ośrodkami akademickimi w celu rozwoju branży innowacyjnej w MOF</a:t>
          </a:r>
          <a:endParaRPr lang="pl-PL" sz="1800" b="1" dirty="0">
            <a:solidFill>
              <a:schemeClr val="tx1"/>
            </a:solidFill>
          </a:endParaRP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C56A3399-3C66-4A11-ACED-07B86A46C8B4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mieszkańców dotkniętych zmianami w strukturze gospodarki wynikających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z transformacji</a:t>
          </a:r>
        </a:p>
      </dgm:t>
    </dgm:pt>
    <dgm:pt modelId="{06342C30-051F-4F83-BED6-23F8C5AE72A8}" type="parTrans" cxnId="{2E01CDAD-203D-4273-932B-00AD2C664E71}">
      <dgm:prSet/>
      <dgm:spPr/>
      <dgm:t>
        <a:bodyPr/>
        <a:lstStyle/>
        <a:p>
          <a:endParaRPr lang="pl-PL" sz="1800"/>
        </a:p>
      </dgm:t>
    </dgm:pt>
    <dgm:pt modelId="{5E063038-E087-4EDF-84F0-C38570B92185}" type="sibTrans" cxnId="{2E01CDAD-203D-4273-932B-00AD2C664E71}">
      <dgm:prSet/>
      <dgm:spPr/>
      <dgm:t>
        <a:bodyPr/>
        <a:lstStyle/>
        <a:p>
          <a:endParaRPr lang="pl-PL" sz="1800"/>
        </a:p>
      </dgm:t>
    </dgm:pt>
    <dgm:pt modelId="{DC0E9618-0016-44E6-AC6B-7DD159FF4AF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Przeciwdziałanie bezrobociu poprzez aktywizację osób bezrobotnych, wsparcie osób poszukujących pracy oraz rozwój przedsiębiorczości</a:t>
          </a:r>
        </a:p>
      </dgm:t>
    </dgm:pt>
    <dgm:pt modelId="{3390F7D1-D41F-489D-A173-F5F1A61BDD8D}" type="parTrans" cxnId="{258227D5-D427-484B-89D4-24B995923D64}">
      <dgm:prSet/>
      <dgm:spPr/>
      <dgm:t>
        <a:bodyPr/>
        <a:lstStyle/>
        <a:p>
          <a:endParaRPr lang="pl-PL" sz="1800"/>
        </a:p>
      </dgm:t>
    </dgm:pt>
    <dgm:pt modelId="{18353166-E048-47CA-871D-79AA2E5A94BC}" type="sibTrans" cxnId="{258227D5-D427-484B-89D4-24B995923D64}">
      <dgm:prSet/>
      <dgm:spPr/>
      <dgm:t>
        <a:bodyPr/>
        <a:lstStyle/>
        <a:p>
          <a:endParaRPr lang="pl-PL" sz="1800"/>
        </a:p>
      </dgm:t>
    </dgm:pt>
    <dgm:pt modelId="{C9D1BAAD-E3E7-45B2-8766-6FBC1A539D5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Prowadzenie działań na rzecz aktywizacji i reintegracji zawodowej oraz zwiększenia aktywności osób zagrożonych wykluczeniem (w szczególności długotrwale bezrobotnych)</a:t>
          </a:r>
        </a:p>
      </dgm:t>
    </dgm:pt>
    <dgm:pt modelId="{41731B23-B556-4ACB-89C4-09161720DD98}" type="parTrans" cxnId="{85F05692-E5FF-4DA5-AC49-6E6FC96E8489}">
      <dgm:prSet/>
      <dgm:spPr/>
      <dgm:t>
        <a:bodyPr/>
        <a:lstStyle/>
        <a:p>
          <a:endParaRPr lang="pl-PL" sz="1800"/>
        </a:p>
      </dgm:t>
    </dgm:pt>
    <dgm:pt modelId="{5EAB2A91-A6FA-457D-9DD1-0434FE1B6A13}" type="sibTrans" cxnId="{85F05692-E5FF-4DA5-AC49-6E6FC96E8489}">
      <dgm:prSet/>
      <dgm:spPr/>
      <dgm:t>
        <a:bodyPr/>
        <a:lstStyle/>
        <a:p>
          <a:endParaRPr lang="pl-PL" sz="1800"/>
        </a:p>
      </dgm:t>
    </dgm:pt>
    <dgm:pt modelId="{90C6283C-F660-49B0-A34C-A20F39832B7A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Wspieranie współpracy szkół z lokalnymi przedsiębiorcami w zakresie stopniowego wprowadzania młodzieży na rynek pracy i dostosowania jej kompetencji do potrzeb pracodawców</a:t>
          </a:r>
          <a:endParaRPr lang="pl-PL" sz="1800" b="1" dirty="0">
            <a:solidFill>
              <a:schemeClr val="tx1"/>
            </a:solidFill>
          </a:endParaRPr>
        </a:p>
      </dgm:t>
    </dgm:pt>
    <dgm:pt modelId="{CB46D7BC-4760-441F-ABD2-B509101D494C}" type="parTrans" cxnId="{F43B318B-E198-4F08-8F4C-7FB729F408DE}">
      <dgm:prSet/>
      <dgm:spPr/>
      <dgm:t>
        <a:bodyPr/>
        <a:lstStyle/>
        <a:p>
          <a:endParaRPr lang="pl-PL" sz="1800"/>
        </a:p>
      </dgm:t>
    </dgm:pt>
    <dgm:pt modelId="{BC181F35-DD07-4811-A014-03A2A5D5E1C4}" type="sibTrans" cxnId="{F43B318B-E198-4F08-8F4C-7FB729F408DE}">
      <dgm:prSet/>
      <dgm:spPr/>
      <dgm:t>
        <a:bodyPr/>
        <a:lstStyle/>
        <a:p>
          <a:endParaRPr lang="pl-PL" sz="1800"/>
        </a:p>
      </dgm:t>
    </dgm:pt>
    <dgm:pt modelId="{D539E2D5-6EAC-43F5-9382-75ADB647FB4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Kreowanie warunków do zakładania i rozwijania przedsiębiorstw, w tym m.in. poprzez wspieranie start-</a:t>
          </a:r>
          <a:r>
            <a:rPr lang="pl-PL" sz="1800" b="1" dirty="0" err="1">
              <a:solidFill>
                <a:schemeClr val="tx1"/>
              </a:solidFill>
            </a:rPr>
            <a:t>upów</a:t>
          </a:r>
          <a:r>
            <a:rPr lang="pl-PL" sz="1800" b="1" dirty="0">
              <a:solidFill>
                <a:schemeClr val="tx1"/>
              </a:solidFill>
            </a:rPr>
            <a:t>, tworzenie i rozwijanie sieci </a:t>
          </a:r>
          <a:r>
            <a:rPr lang="pl-PL" sz="1800" b="1" dirty="0" err="1">
              <a:solidFill>
                <a:schemeClr val="tx1"/>
              </a:solidFill>
            </a:rPr>
            <a:t>FabLab</a:t>
          </a:r>
          <a:r>
            <a:rPr lang="pl-PL" sz="1800" b="1" dirty="0">
              <a:solidFill>
                <a:schemeClr val="tx1"/>
              </a:solidFill>
            </a:rPr>
            <a:t>, rozwój e-administracji i e-usług</a:t>
          </a:r>
        </a:p>
      </dgm:t>
    </dgm:pt>
    <dgm:pt modelId="{F6DD38FF-D8B5-4ED1-B70A-E2202CB7510F}" type="parTrans" cxnId="{95759953-7BD2-4AF6-A558-3F2A81A787DF}">
      <dgm:prSet/>
      <dgm:spPr/>
      <dgm:t>
        <a:bodyPr/>
        <a:lstStyle/>
        <a:p>
          <a:endParaRPr lang="pl-PL" sz="1800"/>
        </a:p>
      </dgm:t>
    </dgm:pt>
    <dgm:pt modelId="{DB93B5FF-8228-4FD0-A6A8-1E5E29519D83}" type="sibTrans" cxnId="{95759953-7BD2-4AF6-A558-3F2A81A787DF}">
      <dgm:prSet/>
      <dgm:spPr/>
      <dgm:t>
        <a:bodyPr/>
        <a:lstStyle/>
        <a:p>
          <a:endParaRPr lang="pl-PL" sz="1800"/>
        </a:p>
      </dgm:t>
    </dgm:pt>
    <dgm:pt modelId="{EFD4E3FC-0DCA-4123-91EC-612FEE418A3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Kreowanie pozytywnych relacji oraz dialogu między organizacjami pozarządowymi, przedsiębiorcami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samorządem – budowanie partnerstw lokalnych</a:t>
          </a:r>
        </a:p>
      </dgm:t>
    </dgm:pt>
    <dgm:pt modelId="{A565B3E8-B308-4A41-BE34-22BE9A9F68F1}" type="parTrans" cxnId="{E6C19867-9E7E-4779-A6DA-43BA6ABBC496}">
      <dgm:prSet/>
      <dgm:spPr/>
      <dgm:t>
        <a:bodyPr/>
        <a:lstStyle/>
        <a:p>
          <a:endParaRPr lang="pl-PL" sz="1800"/>
        </a:p>
      </dgm:t>
    </dgm:pt>
    <dgm:pt modelId="{65219079-080A-4E6E-A832-5DB9A80D322E}" type="sibTrans" cxnId="{E6C19867-9E7E-4779-A6DA-43BA6ABBC496}">
      <dgm:prSet/>
      <dgm:spPr/>
      <dgm:t>
        <a:bodyPr/>
        <a:lstStyle/>
        <a:p>
          <a:endParaRPr lang="pl-PL" sz="1800"/>
        </a:p>
      </dgm:t>
    </dgm:pt>
    <dgm:pt modelId="{5EB307E9-26DB-4D1C-AA4F-F1801C721B15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Organizacja szkoleń, kursów i warsztatów rozwijających kompetencje uczestników rynku pracy</a:t>
          </a:r>
        </a:p>
      </dgm:t>
    </dgm:pt>
    <dgm:pt modelId="{0491B41F-9DCA-4120-B559-2E21B4ECFC58}" type="parTrans" cxnId="{B3EE4E7E-B1FF-4966-8475-9F05555942EF}">
      <dgm:prSet/>
      <dgm:spPr/>
      <dgm:t>
        <a:bodyPr/>
        <a:lstStyle/>
        <a:p>
          <a:endParaRPr lang="pl-PL" sz="1800"/>
        </a:p>
      </dgm:t>
    </dgm:pt>
    <dgm:pt modelId="{23F1FBB3-CEB6-46B0-9521-4D2E93B19949}" type="sibTrans" cxnId="{B3EE4E7E-B1FF-4966-8475-9F05555942EF}">
      <dgm:prSet/>
      <dgm:spPr/>
      <dgm:t>
        <a:bodyPr/>
        <a:lstStyle/>
        <a:p>
          <a:endParaRPr lang="pl-PL" sz="1800"/>
        </a:p>
      </dgm:t>
    </dgm:pt>
    <dgm:pt modelId="{86DA585E-40A7-4EC1-A96C-AF8CD3F0BB3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Prowadzenie aktywnego marketingu gospodarczego wraz z promocją oferty inwestycyjnej w MOF</a:t>
          </a:r>
        </a:p>
      </dgm:t>
    </dgm:pt>
    <dgm:pt modelId="{EEC0B925-D740-4F9A-8A3B-04F5C494CB9F}" type="parTrans" cxnId="{ED9E5C68-F76F-41A8-AC40-34C5A7A69DB0}">
      <dgm:prSet/>
      <dgm:spPr/>
      <dgm:t>
        <a:bodyPr/>
        <a:lstStyle/>
        <a:p>
          <a:endParaRPr lang="pl-PL" sz="1800"/>
        </a:p>
      </dgm:t>
    </dgm:pt>
    <dgm:pt modelId="{37F5A680-D873-40C2-8644-55C2B9A1D717}" type="sibTrans" cxnId="{ED9E5C68-F76F-41A8-AC40-34C5A7A69DB0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78E4719-71F7-4C9C-84D8-7436F7C9D5C5}" type="pres">
      <dgm:prSet presAssocID="{CD67331F-1E28-49F3-8B99-77780875E3FA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09C4A4C7-DBBF-48D3-9BA0-5A07DA546743}" type="pres">
      <dgm:prSet presAssocID="{B89D47B9-9107-4A3B-914D-E25F35F4D9D1}" presName="spacer" presStyleCnt="0"/>
      <dgm:spPr/>
    </dgm:pt>
    <dgm:pt modelId="{7D1F7F37-4761-4C0D-B446-52E573F5AA68}" type="pres">
      <dgm:prSet presAssocID="{C56A3399-3C66-4A11-ACED-07B86A46C8B4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3F2B7E98-5445-484E-B233-BFEE4D91EB49}" type="pres">
      <dgm:prSet presAssocID="{5E063038-E087-4EDF-84F0-C38570B92185}" presName="spacer" presStyleCnt="0"/>
      <dgm:spPr/>
    </dgm:pt>
    <dgm:pt modelId="{FB935F81-ECFE-41EB-BEBB-36036EB0BD0D}" type="pres">
      <dgm:prSet presAssocID="{DC0E9618-0016-44E6-AC6B-7DD159FF4AF9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58FA8531-5C94-4F3E-861F-0416FB34B363}" type="pres">
      <dgm:prSet presAssocID="{18353166-E048-47CA-871D-79AA2E5A94BC}" presName="spacer" presStyleCnt="0"/>
      <dgm:spPr/>
    </dgm:pt>
    <dgm:pt modelId="{76D187A0-E6FE-426A-8D4F-86ED2A37DB0B}" type="pres">
      <dgm:prSet presAssocID="{C9D1BAAD-E3E7-45B2-8766-6FBC1A539D5C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9ABAB257-5861-4E8A-912B-CE688FC842DC}" type="pres">
      <dgm:prSet presAssocID="{5EAB2A91-A6FA-457D-9DD1-0434FE1B6A13}" presName="spacer" presStyleCnt="0"/>
      <dgm:spPr/>
    </dgm:pt>
    <dgm:pt modelId="{B093D8DE-95C2-49D0-915F-D062DB07B9A9}" type="pres">
      <dgm:prSet presAssocID="{90C6283C-F660-49B0-A34C-A20F39832B7A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EB73AAD7-2B26-489B-B68A-06AD1BB29D31}" type="pres">
      <dgm:prSet presAssocID="{BC181F35-DD07-4811-A014-03A2A5D5E1C4}" presName="spacer" presStyleCnt="0"/>
      <dgm:spPr/>
    </dgm:pt>
    <dgm:pt modelId="{AABA38E7-2304-445F-A997-B881110F82B6}" type="pres">
      <dgm:prSet presAssocID="{D539E2D5-6EAC-43F5-9382-75ADB647FB47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8FE0BC19-03D6-46D9-A2AC-8FC536A9445E}" type="pres">
      <dgm:prSet presAssocID="{DB93B5FF-8228-4FD0-A6A8-1E5E29519D83}" presName="spacer" presStyleCnt="0"/>
      <dgm:spPr/>
    </dgm:pt>
    <dgm:pt modelId="{DE594A1E-7F98-4460-A10B-41330EEFDAFC}" type="pres">
      <dgm:prSet presAssocID="{EFD4E3FC-0DCA-4123-91EC-612FEE418A37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37718247-D2D8-4904-9ED7-FF6679D5A027}" type="pres">
      <dgm:prSet presAssocID="{65219079-080A-4E6E-A832-5DB9A80D322E}" presName="spacer" presStyleCnt="0"/>
      <dgm:spPr/>
    </dgm:pt>
    <dgm:pt modelId="{0E0E1143-9F6D-464E-AC00-C4D7E07A5317}" type="pres">
      <dgm:prSet presAssocID="{5EB307E9-26DB-4D1C-AA4F-F1801C721B15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579A7CB4-6E06-4BD6-9AC0-527AD1F9BD14}" type="pres">
      <dgm:prSet presAssocID="{23F1FBB3-CEB6-46B0-9521-4D2E93B19949}" presName="spacer" presStyleCnt="0"/>
      <dgm:spPr/>
    </dgm:pt>
    <dgm:pt modelId="{9C0C06E3-2413-49C7-8B86-9FAFCAC951DA}" type="pres">
      <dgm:prSet presAssocID="{86DA585E-40A7-4EC1-A96C-AF8CD3F0BB37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F228D210-C4E5-4BAD-B0FE-07217CB90767}" type="presOf" srcId="{5EB307E9-26DB-4D1C-AA4F-F1801C721B15}" destId="{0E0E1143-9F6D-464E-AC00-C4D7E07A5317}" srcOrd="0" destOrd="0" presId="urn:microsoft.com/office/officeart/2005/8/layout/vList2"/>
    <dgm:cxn modelId="{1A7D4724-6DBE-4D8A-A716-75BEA84536F0}" type="presOf" srcId="{90C6283C-F660-49B0-A34C-A20F39832B7A}" destId="{B093D8DE-95C2-49D0-915F-D062DB07B9A9}" srcOrd="0" destOrd="0" presId="urn:microsoft.com/office/officeart/2005/8/layout/vList2"/>
    <dgm:cxn modelId="{E6C19867-9E7E-4779-A6DA-43BA6ABBC496}" srcId="{DF66EAE8-BF71-4F4E-B687-BB2707E8085B}" destId="{EFD4E3FC-0DCA-4123-91EC-612FEE418A37}" srcOrd="6" destOrd="0" parTransId="{A565B3E8-B308-4A41-BE34-22BE9A9F68F1}" sibTransId="{65219079-080A-4E6E-A832-5DB9A80D322E}"/>
    <dgm:cxn modelId="{ED9E5C68-F76F-41A8-AC40-34C5A7A69DB0}" srcId="{DF66EAE8-BF71-4F4E-B687-BB2707E8085B}" destId="{86DA585E-40A7-4EC1-A96C-AF8CD3F0BB37}" srcOrd="8" destOrd="0" parTransId="{EEC0B925-D740-4F9A-8A3B-04F5C494CB9F}" sibTransId="{37F5A680-D873-40C2-8644-55C2B9A1D717}"/>
    <dgm:cxn modelId="{5EBC4973-A804-44EE-8F4C-D58E2F18602D}" type="presOf" srcId="{86DA585E-40A7-4EC1-A96C-AF8CD3F0BB37}" destId="{9C0C06E3-2413-49C7-8B86-9FAFCAC951DA}" srcOrd="0" destOrd="0" presId="urn:microsoft.com/office/officeart/2005/8/layout/vList2"/>
    <dgm:cxn modelId="{95759953-7BD2-4AF6-A558-3F2A81A787DF}" srcId="{DF66EAE8-BF71-4F4E-B687-BB2707E8085B}" destId="{D539E2D5-6EAC-43F5-9382-75ADB647FB47}" srcOrd="5" destOrd="0" parTransId="{F6DD38FF-D8B5-4ED1-B70A-E2202CB7510F}" sibTransId="{DB93B5FF-8228-4FD0-A6A8-1E5E29519D83}"/>
    <dgm:cxn modelId="{9A738B7A-9531-4190-A0D6-1C4EF0D170D2}" type="presOf" srcId="{D539E2D5-6EAC-43F5-9382-75ADB647FB47}" destId="{AABA38E7-2304-445F-A997-B881110F82B6}" srcOrd="0" destOrd="0" presId="urn:microsoft.com/office/officeart/2005/8/layout/vList2"/>
    <dgm:cxn modelId="{1BC61C7C-74A1-47FC-8943-B94670060009}" srcId="{DF66EAE8-BF71-4F4E-B687-BB2707E8085B}" destId="{CD67331F-1E28-49F3-8B99-77780875E3FA}" srcOrd="0" destOrd="0" parTransId="{8296AD24-498B-4399-BDC7-0F624BBF5C70}" sibTransId="{B89D47B9-9107-4A3B-914D-E25F35F4D9D1}"/>
    <dgm:cxn modelId="{B3EE4E7E-B1FF-4966-8475-9F05555942EF}" srcId="{DF66EAE8-BF71-4F4E-B687-BB2707E8085B}" destId="{5EB307E9-26DB-4D1C-AA4F-F1801C721B15}" srcOrd="7" destOrd="0" parTransId="{0491B41F-9DCA-4120-B559-2E21B4ECFC58}" sibTransId="{23F1FBB3-CEB6-46B0-9521-4D2E93B19949}"/>
    <dgm:cxn modelId="{F43B318B-E198-4F08-8F4C-7FB729F408DE}" srcId="{DF66EAE8-BF71-4F4E-B687-BB2707E8085B}" destId="{90C6283C-F660-49B0-A34C-A20F39832B7A}" srcOrd="4" destOrd="0" parTransId="{CB46D7BC-4760-441F-ABD2-B509101D494C}" sibTransId="{BC181F35-DD07-4811-A014-03A2A5D5E1C4}"/>
    <dgm:cxn modelId="{85F05692-E5FF-4DA5-AC49-6E6FC96E8489}" srcId="{DF66EAE8-BF71-4F4E-B687-BB2707E8085B}" destId="{C9D1BAAD-E3E7-45B2-8766-6FBC1A539D5C}" srcOrd="3" destOrd="0" parTransId="{41731B23-B556-4ACB-89C4-09161720DD98}" sibTransId="{5EAB2A91-A6FA-457D-9DD1-0434FE1B6A13}"/>
    <dgm:cxn modelId="{2E01CDAD-203D-4273-932B-00AD2C664E71}" srcId="{DF66EAE8-BF71-4F4E-B687-BB2707E8085B}" destId="{C56A3399-3C66-4A11-ACED-07B86A46C8B4}" srcOrd="1" destOrd="0" parTransId="{06342C30-051F-4F83-BED6-23F8C5AE72A8}" sibTransId="{5E063038-E087-4EDF-84F0-C38570B92185}"/>
    <dgm:cxn modelId="{FEB12DD0-DE5A-43F7-B0E9-ED6B0EAB77C2}" type="presOf" srcId="{C56A3399-3C66-4A11-ACED-07B86A46C8B4}" destId="{7D1F7F37-4761-4C0D-B446-52E573F5AA68}" srcOrd="0" destOrd="0" presId="urn:microsoft.com/office/officeart/2005/8/layout/vList2"/>
    <dgm:cxn modelId="{258227D5-D427-484B-89D4-24B995923D64}" srcId="{DF66EAE8-BF71-4F4E-B687-BB2707E8085B}" destId="{DC0E9618-0016-44E6-AC6B-7DD159FF4AF9}" srcOrd="2" destOrd="0" parTransId="{3390F7D1-D41F-489D-A173-F5F1A61BDD8D}" sibTransId="{18353166-E048-47CA-871D-79AA2E5A94BC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42AE68E7-0F8E-4B2F-A606-F5880F65282B}" type="presOf" srcId="{DC0E9618-0016-44E6-AC6B-7DD159FF4AF9}" destId="{FB935F81-ECFE-41EB-BEBB-36036EB0BD0D}" srcOrd="0" destOrd="0" presId="urn:microsoft.com/office/officeart/2005/8/layout/vList2"/>
    <dgm:cxn modelId="{1743D6EF-C4EA-4CF2-8DBF-DAF22F265E15}" type="presOf" srcId="{EFD4E3FC-0DCA-4123-91EC-612FEE418A37}" destId="{DE594A1E-7F98-4460-A10B-41330EEFDAFC}" srcOrd="0" destOrd="0" presId="urn:microsoft.com/office/officeart/2005/8/layout/vList2"/>
    <dgm:cxn modelId="{AEAFBFF6-2B04-48CC-9670-AD493528DF58}" type="presOf" srcId="{C9D1BAAD-E3E7-45B2-8766-6FBC1A539D5C}" destId="{76D187A0-E6FE-426A-8D4F-86ED2A37DB0B}" srcOrd="0" destOrd="0" presId="urn:microsoft.com/office/officeart/2005/8/layout/vList2"/>
    <dgm:cxn modelId="{8C05E313-484D-45BC-B840-96C2E7A96ECD}" type="presParOf" srcId="{1B4C5DF3-A4E2-44E4-B258-F187B3041832}" destId="{478E4719-71F7-4C9C-84D8-7436F7C9D5C5}" srcOrd="0" destOrd="0" presId="urn:microsoft.com/office/officeart/2005/8/layout/vList2"/>
    <dgm:cxn modelId="{8773FA20-68C2-4586-B140-5AB4D311DEB7}" type="presParOf" srcId="{1B4C5DF3-A4E2-44E4-B258-F187B3041832}" destId="{09C4A4C7-DBBF-48D3-9BA0-5A07DA546743}" srcOrd="1" destOrd="0" presId="urn:microsoft.com/office/officeart/2005/8/layout/vList2"/>
    <dgm:cxn modelId="{F30EC27D-0587-4FD4-A97A-110AC8AB962D}" type="presParOf" srcId="{1B4C5DF3-A4E2-44E4-B258-F187B3041832}" destId="{7D1F7F37-4761-4C0D-B446-52E573F5AA68}" srcOrd="2" destOrd="0" presId="urn:microsoft.com/office/officeart/2005/8/layout/vList2"/>
    <dgm:cxn modelId="{D11FE61C-48B1-426A-A68F-7EFD70711A91}" type="presParOf" srcId="{1B4C5DF3-A4E2-44E4-B258-F187B3041832}" destId="{3F2B7E98-5445-484E-B233-BFEE4D91EB49}" srcOrd="3" destOrd="0" presId="urn:microsoft.com/office/officeart/2005/8/layout/vList2"/>
    <dgm:cxn modelId="{43D1B676-A2E8-43A9-8F2E-318806C356A2}" type="presParOf" srcId="{1B4C5DF3-A4E2-44E4-B258-F187B3041832}" destId="{FB935F81-ECFE-41EB-BEBB-36036EB0BD0D}" srcOrd="4" destOrd="0" presId="urn:microsoft.com/office/officeart/2005/8/layout/vList2"/>
    <dgm:cxn modelId="{F1C36547-8C92-45D2-BF7B-57FC58E10F2A}" type="presParOf" srcId="{1B4C5DF3-A4E2-44E4-B258-F187B3041832}" destId="{58FA8531-5C94-4F3E-861F-0416FB34B363}" srcOrd="5" destOrd="0" presId="urn:microsoft.com/office/officeart/2005/8/layout/vList2"/>
    <dgm:cxn modelId="{E8764A6A-5F7B-459C-8856-49540737D778}" type="presParOf" srcId="{1B4C5DF3-A4E2-44E4-B258-F187B3041832}" destId="{76D187A0-E6FE-426A-8D4F-86ED2A37DB0B}" srcOrd="6" destOrd="0" presId="urn:microsoft.com/office/officeart/2005/8/layout/vList2"/>
    <dgm:cxn modelId="{62FFB2E0-41FE-4F72-8B3E-7CC05E531C84}" type="presParOf" srcId="{1B4C5DF3-A4E2-44E4-B258-F187B3041832}" destId="{9ABAB257-5861-4E8A-912B-CE688FC842DC}" srcOrd="7" destOrd="0" presId="urn:microsoft.com/office/officeart/2005/8/layout/vList2"/>
    <dgm:cxn modelId="{D1E49524-45A3-4C73-A8BC-DD8469FDEB23}" type="presParOf" srcId="{1B4C5DF3-A4E2-44E4-B258-F187B3041832}" destId="{B093D8DE-95C2-49D0-915F-D062DB07B9A9}" srcOrd="8" destOrd="0" presId="urn:microsoft.com/office/officeart/2005/8/layout/vList2"/>
    <dgm:cxn modelId="{C05923A6-122B-449A-A11A-4A32E975CC87}" type="presParOf" srcId="{1B4C5DF3-A4E2-44E4-B258-F187B3041832}" destId="{EB73AAD7-2B26-489B-B68A-06AD1BB29D31}" srcOrd="9" destOrd="0" presId="urn:microsoft.com/office/officeart/2005/8/layout/vList2"/>
    <dgm:cxn modelId="{A959A2A6-432E-4819-9ECE-72828214552C}" type="presParOf" srcId="{1B4C5DF3-A4E2-44E4-B258-F187B3041832}" destId="{AABA38E7-2304-445F-A997-B881110F82B6}" srcOrd="10" destOrd="0" presId="urn:microsoft.com/office/officeart/2005/8/layout/vList2"/>
    <dgm:cxn modelId="{F78AADFB-AB56-4AB2-B13F-F7BC61FE49D9}" type="presParOf" srcId="{1B4C5DF3-A4E2-44E4-B258-F187B3041832}" destId="{8FE0BC19-03D6-46D9-A2AC-8FC536A9445E}" srcOrd="11" destOrd="0" presId="urn:microsoft.com/office/officeart/2005/8/layout/vList2"/>
    <dgm:cxn modelId="{067D1A49-9F50-4415-B405-D29803C5B6ED}" type="presParOf" srcId="{1B4C5DF3-A4E2-44E4-B258-F187B3041832}" destId="{DE594A1E-7F98-4460-A10B-41330EEFDAFC}" srcOrd="12" destOrd="0" presId="urn:microsoft.com/office/officeart/2005/8/layout/vList2"/>
    <dgm:cxn modelId="{1853556B-DDD2-4B60-888F-5ED67110C0F9}" type="presParOf" srcId="{1B4C5DF3-A4E2-44E4-B258-F187B3041832}" destId="{37718247-D2D8-4904-9ED7-FF6679D5A027}" srcOrd="13" destOrd="0" presId="urn:microsoft.com/office/officeart/2005/8/layout/vList2"/>
    <dgm:cxn modelId="{9BDF5A8D-B7B3-41B8-AAB7-BC61EFD93E48}" type="presParOf" srcId="{1B4C5DF3-A4E2-44E4-B258-F187B3041832}" destId="{0E0E1143-9F6D-464E-AC00-C4D7E07A5317}" srcOrd="14" destOrd="0" presId="urn:microsoft.com/office/officeart/2005/8/layout/vList2"/>
    <dgm:cxn modelId="{562A0652-6507-418F-8A05-B357F237604F}" type="presParOf" srcId="{1B4C5DF3-A4E2-44E4-B258-F187B3041832}" destId="{579A7CB4-6E06-4BD6-9AC0-527AD1F9BD14}" srcOrd="15" destOrd="0" presId="urn:microsoft.com/office/officeart/2005/8/layout/vList2"/>
    <dgm:cxn modelId="{B069383F-DD6B-4F01-86AA-00B2270B5E4F}" type="presParOf" srcId="{1B4C5DF3-A4E2-44E4-B258-F187B3041832}" destId="{9C0C06E3-2413-49C7-8B86-9FAFCAC951DA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Budowa kompleksowej oferty turystycznej w oparciu o możliwości rozwoju turystyki aktywnej i kulturowej</a:t>
          </a: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EBA8903-1F52-4631-B1FB-60C612094E95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Promocja i wykorzystanie potencjałów związanych z produktami lokalnymi, tradycyjnymi, w tym wsparcie i promocja tradycji związanych z lokalnym rzemiosłem</a:t>
          </a:r>
        </a:p>
      </dgm:t>
    </dgm:pt>
    <dgm:pt modelId="{4041D67B-40C3-4EA0-B937-EC9541189643}" type="parTrans" cxnId="{F0C4EE43-4A2A-4467-9B8D-EDE36502B460}">
      <dgm:prSet/>
      <dgm:spPr/>
      <dgm:t>
        <a:bodyPr/>
        <a:lstStyle/>
        <a:p>
          <a:endParaRPr lang="pl-PL" sz="1800"/>
        </a:p>
      </dgm:t>
    </dgm:pt>
    <dgm:pt modelId="{9C059E2A-71DA-41F8-8ECD-8337509903E4}" type="sibTrans" cxnId="{F0C4EE43-4A2A-4467-9B8D-EDE36502B460}">
      <dgm:prSet/>
      <dgm:spPr/>
      <dgm:t>
        <a:bodyPr/>
        <a:lstStyle/>
        <a:p>
          <a:endParaRPr lang="pl-PL" sz="1800"/>
        </a:p>
      </dgm:t>
    </dgm:pt>
    <dgm:pt modelId="{59A97A70-5CD6-4D3A-953B-412D3BCB4C1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Kształtowanie atrakcyjnego wizerunku MOF Chrzanowa w oparciu o posiadane zasoby oraz budowa rozpoznawalnej w regionie i kraju marki MOF Promocja marki obszaru w ramach przynależności do Lokalnej Grupy Działania „Partnerstwo na Jurze”</a:t>
          </a:r>
        </a:p>
      </dgm:t>
    </dgm:pt>
    <dgm:pt modelId="{9168FBCE-BAFD-4810-983C-25261C583E63}" type="parTrans" cxnId="{5D083C41-689C-4507-B1C0-09FD8A820081}">
      <dgm:prSet/>
      <dgm:spPr/>
      <dgm:t>
        <a:bodyPr/>
        <a:lstStyle/>
        <a:p>
          <a:endParaRPr lang="pl-PL" sz="1800"/>
        </a:p>
      </dgm:t>
    </dgm:pt>
    <dgm:pt modelId="{71E0296B-8E27-4ADD-93EC-579759CEA4EA}" type="sibTrans" cxnId="{5D083C41-689C-4507-B1C0-09FD8A820081}">
      <dgm:prSet/>
      <dgm:spPr/>
      <dgm:t>
        <a:bodyPr/>
        <a:lstStyle/>
        <a:p>
          <a:endParaRPr lang="pl-PL" sz="1800"/>
        </a:p>
      </dgm:t>
    </dgm:pt>
    <dgm:pt modelId="{89EB71ED-EEA5-4F5F-AC45-636DAFD2015D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Rozbudowa infrastruktury turystycznej i okołoturystycznej, w tym rozwój sieci szlaków i tras pieszych, rowerowych i konnych</a:t>
          </a:r>
        </a:p>
      </dgm:t>
    </dgm:pt>
    <dgm:pt modelId="{BF2A61C5-BEF6-42D0-861D-5108A74C0A6D}" type="parTrans" cxnId="{93A1E5F1-F3EA-460E-85FA-87BD5202D183}">
      <dgm:prSet/>
      <dgm:spPr/>
      <dgm:t>
        <a:bodyPr/>
        <a:lstStyle/>
        <a:p>
          <a:endParaRPr lang="pl-PL" sz="1800"/>
        </a:p>
      </dgm:t>
    </dgm:pt>
    <dgm:pt modelId="{D23D9E57-0D15-4A78-8C93-64F867706AC4}" type="sibTrans" cxnId="{93A1E5F1-F3EA-460E-85FA-87BD5202D183}">
      <dgm:prSet/>
      <dgm:spPr/>
      <dgm:t>
        <a:bodyPr/>
        <a:lstStyle/>
        <a:p>
          <a:endParaRPr lang="pl-PL" sz="1800"/>
        </a:p>
      </dgm:t>
    </dgm:pt>
    <dgm:pt modelId="{94F2807D-A31D-45B7-9269-794FE8D70D6F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Wspieranie rozwoju bazy noclegowej i gastronomicznej na terenie MOF</a:t>
          </a:r>
        </a:p>
      </dgm:t>
    </dgm:pt>
    <dgm:pt modelId="{BDDF8AAC-A4DD-46A1-B9D6-9FF9D3CF7910}" type="parTrans" cxnId="{3892C7F3-38E3-424D-BD77-B7A2395D9168}">
      <dgm:prSet/>
      <dgm:spPr/>
      <dgm:t>
        <a:bodyPr/>
        <a:lstStyle/>
        <a:p>
          <a:endParaRPr lang="pl-PL" sz="1800"/>
        </a:p>
      </dgm:t>
    </dgm:pt>
    <dgm:pt modelId="{C2154D74-0E80-46E5-B9A9-BC7CB88B32F4}" type="sibTrans" cxnId="{3892C7F3-38E3-424D-BD77-B7A2395D9168}">
      <dgm:prSet/>
      <dgm:spPr/>
      <dgm:t>
        <a:bodyPr/>
        <a:lstStyle/>
        <a:p>
          <a:endParaRPr lang="pl-PL" sz="1800"/>
        </a:p>
      </dgm:t>
    </dgm:pt>
    <dgm:pt modelId="{80670638-1371-45A5-87B0-31681AE5537B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Opracowanie i udostępnianie materiałów promocyjnych pod względem turystycznym w formie tradycyjnej (m.in. wydawnictwa promocyjne, foldery, mapy, przewodniki) i elektronicznej (ebooki, audiobooki, działalność w mediach społecznościowych)</a:t>
          </a:r>
        </a:p>
      </dgm:t>
    </dgm:pt>
    <dgm:pt modelId="{E76E04D5-A50A-4451-B9E2-A31391C9C139}" type="parTrans" cxnId="{E9E15525-98A8-44B1-B24D-846856B2B43F}">
      <dgm:prSet/>
      <dgm:spPr/>
      <dgm:t>
        <a:bodyPr/>
        <a:lstStyle/>
        <a:p>
          <a:endParaRPr lang="pl-PL" sz="1800"/>
        </a:p>
      </dgm:t>
    </dgm:pt>
    <dgm:pt modelId="{5555158E-D614-4323-BF7E-A8D51CBE91A7}" type="sibTrans" cxnId="{E9E15525-98A8-44B1-B24D-846856B2B43F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78E4719-71F7-4C9C-84D8-7436F7C9D5C5}" type="pres">
      <dgm:prSet presAssocID="{CD67331F-1E28-49F3-8B99-77780875E3F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9C4A4C7-DBBF-48D3-9BA0-5A07DA546743}" type="pres">
      <dgm:prSet presAssocID="{B89D47B9-9107-4A3B-914D-E25F35F4D9D1}" presName="spacer" presStyleCnt="0"/>
      <dgm:spPr/>
    </dgm:pt>
    <dgm:pt modelId="{23081A50-2248-44BE-BF04-1C4B0E04955D}" type="pres">
      <dgm:prSet presAssocID="{FEBA8903-1F52-4631-B1FB-60C612094E9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CDBD82D-2DD2-44DA-87CD-3734F7E5A669}" type="pres">
      <dgm:prSet presAssocID="{9C059E2A-71DA-41F8-8ECD-8337509903E4}" presName="spacer" presStyleCnt="0"/>
      <dgm:spPr/>
    </dgm:pt>
    <dgm:pt modelId="{6A5367FB-6E35-45CA-B2D1-E2BF62A261B9}" type="pres">
      <dgm:prSet presAssocID="{59A97A70-5CD6-4D3A-953B-412D3BCB4C1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1BA3E38-A4A3-4182-9E6B-73D6F8931CB7}" type="pres">
      <dgm:prSet presAssocID="{71E0296B-8E27-4ADD-93EC-579759CEA4EA}" presName="spacer" presStyleCnt="0"/>
      <dgm:spPr/>
    </dgm:pt>
    <dgm:pt modelId="{4C07FE16-0910-49A7-ABD3-0B452ECC7F8A}" type="pres">
      <dgm:prSet presAssocID="{89EB71ED-EEA5-4F5F-AC45-636DAFD2015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20B71D5-53F9-4B2E-8A40-988D3BEEFBF4}" type="pres">
      <dgm:prSet presAssocID="{D23D9E57-0D15-4A78-8C93-64F867706AC4}" presName="spacer" presStyleCnt="0"/>
      <dgm:spPr/>
    </dgm:pt>
    <dgm:pt modelId="{0C8209B1-2908-44C3-B344-1F9DAC4E19FF}" type="pres">
      <dgm:prSet presAssocID="{94F2807D-A31D-45B7-9269-794FE8D70D6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16A5A06-DB17-4F62-BBCC-76938D4FDDC7}" type="pres">
      <dgm:prSet presAssocID="{C2154D74-0E80-46E5-B9A9-BC7CB88B32F4}" presName="spacer" presStyleCnt="0"/>
      <dgm:spPr/>
    </dgm:pt>
    <dgm:pt modelId="{99759E06-D96B-440F-8912-C937C3B81EB2}" type="pres">
      <dgm:prSet presAssocID="{80670638-1371-45A5-87B0-31681AE5537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DD19602-7B2D-4549-A65F-5FC6519C3CA1}" type="presOf" srcId="{89EB71ED-EEA5-4F5F-AC45-636DAFD2015D}" destId="{4C07FE16-0910-49A7-ABD3-0B452ECC7F8A}" srcOrd="0" destOrd="0" presId="urn:microsoft.com/office/officeart/2005/8/layout/vList2"/>
    <dgm:cxn modelId="{12E2C716-69CD-4CE4-BE88-32933A2DF0F1}" type="presOf" srcId="{FEBA8903-1F52-4631-B1FB-60C612094E95}" destId="{23081A50-2248-44BE-BF04-1C4B0E04955D}" srcOrd="0" destOrd="0" presId="urn:microsoft.com/office/officeart/2005/8/layout/vList2"/>
    <dgm:cxn modelId="{E9E15525-98A8-44B1-B24D-846856B2B43F}" srcId="{DF66EAE8-BF71-4F4E-B687-BB2707E8085B}" destId="{80670638-1371-45A5-87B0-31681AE5537B}" srcOrd="5" destOrd="0" parTransId="{E76E04D5-A50A-4451-B9E2-A31391C9C139}" sibTransId="{5555158E-D614-4323-BF7E-A8D51CBE91A7}"/>
    <dgm:cxn modelId="{4A28852F-5830-48B3-8CCA-988896F42FB8}" type="presOf" srcId="{59A97A70-5CD6-4D3A-953B-412D3BCB4C18}" destId="{6A5367FB-6E35-45CA-B2D1-E2BF62A261B9}" srcOrd="0" destOrd="0" presId="urn:microsoft.com/office/officeart/2005/8/layout/vList2"/>
    <dgm:cxn modelId="{5D083C41-689C-4507-B1C0-09FD8A820081}" srcId="{DF66EAE8-BF71-4F4E-B687-BB2707E8085B}" destId="{59A97A70-5CD6-4D3A-953B-412D3BCB4C18}" srcOrd="2" destOrd="0" parTransId="{9168FBCE-BAFD-4810-983C-25261C583E63}" sibTransId="{71E0296B-8E27-4ADD-93EC-579759CEA4EA}"/>
    <dgm:cxn modelId="{F0C4EE43-4A2A-4467-9B8D-EDE36502B460}" srcId="{DF66EAE8-BF71-4F4E-B687-BB2707E8085B}" destId="{FEBA8903-1F52-4631-B1FB-60C612094E95}" srcOrd="1" destOrd="0" parTransId="{4041D67B-40C3-4EA0-B937-EC9541189643}" sibTransId="{9C059E2A-71DA-41F8-8ECD-8337509903E4}"/>
    <dgm:cxn modelId="{1BC61C7C-74A1-47FC-8943-B94670060009}" srcId="{DF66EAE8-BF71-4F4E-B687-BB2707E8085B}" destId="{CD67331F-1E28-49F3-8B99-77780875E3FA}" srcOrd="0" destOrd="0" parTransId="{8296AD24-498B-4399-BDC7-0F624BBF5C70}" sibTransId="{B89D47B9-9107-4A3B-914D-E25F35F4D9D1}"/>
    <dgm:cxn modelId="{30C9848C-6219-4738-AA71-2FEBBA8723D5}" type="presOf" srcId="{94F2807D-A31D-45B7-9269-794FE8D70D6F}" destId="{0C8209B1-2908-44C3-B344-1F9DAC4E19FF}" srcOrd="0" destOrd="0" presId="urn:microsoft.com/office/officeart/2005/8/layout/vList2"/>
    <dgm:cxn modelId="{A88178D1-7128-4F5F-B632-FE3296597495}" type="presOf" srcId="{80670638-1371-45A5-87B0-31681AE5537B}" destId="{99759E06-D96B-440F-8912-C937C3B81EB2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93A1E5F1-F3EA-460E-85FA-87BD5202D183}" srcId="{DF66EAE8-BF71-4F4E-B687-BB2707E8085B}" destId="{89EB71ED-EEA5-4F5F-AC45-636DAFD2015D}" srcOrd="3" destOrd="0" parTransId="{BF2A61C5-BEF6-42D0-861D-5108A74C0A6D}" sibTransId="{D23D9E57-0D15-4A78-8C93-64F867706AC4}"/>
    <dgm:cxn modelId="{3892C7F3-38E3-424D-BD77-B7A2395D9168}" srcId="{DF66EAE8-BF71-4F4E-B687-BB2707E8085B}" destId="{94F2807D-A31D-45B7-9269-794FE8D70D6F}" srcOrd="4" destOrd="0" parTransId="{BDDF8AAC-A4DD-46A1-B9D6-9FF9D3CF7910}" sibTransId="{C2154D74-0E80-46E5-B9A9-BC7CB88B32F4}"/>
    <dgm:cxn modelId="{8C05E313-484D-45BC-B840-96C2E7A96ECD}" type="presParOf" srcId="{1B4C5DF3-A4E2-44E4-B258-F187B3041832}" destId="{478E4719-71F7-4C9C-84D8-7436F7C9D5C5}" srcOrd="0" destOrd="0" presId="urn:microsoft.com/office/officeart/2005/8/layout/vList2"/>
    <dgm:cxn modelId="{8773FA20-68C2-4586-B140-5AB4D311DEB7}" type="presParOf" srcId="{1B4C5DF3-A4E2-44E4-B258-F187B3041832}" destId="{09C4A4C7-DBBF-48D3-9BA0-5A07DA546743}" srcOrd="1" destOrd="0" presId="urn:microsoft.com/office/officeart/2005/8/layout/vList2"/>
    <dgm:cxn modelId="{39442DE1-FBCA-42A3-B5DA-D313B0963F5B}" type="presParOf" srcId="{1B4C5DF3-A4E2-44E4-B258-F187B3041832}" destId="{23081A50-2248-44BE-BF04-1C4B0E04955D}" srcOrd="2" destOrd="0" presId="urn:microsoft.com/office/officeart/2005/8/layout/vList2"/>
    <dgm:cxn modelId="{6D95104E-5696-462D-8ACA-85F0AA46FAC9}" type="presParOf" srcId="{1B4C5DF3-A4E2-44E4-B258-F187B3041832}" destId="{ECDBD82D-2DD2-44DA-87CD-3734F7E5A669}" srcOrd="3" destOrd="0" presId="urn:microsoft.com/office/officeart/2005/8/layout/vList2"/>
    <dgm:cxn modelId="{43A2AA41-EE9E-4FBD-8EAF-B3A1CE032516}" type="presParOf" srcId="{1B4C5DF3-A4E2-44E4-B258-F187B3041832}" destId="{6A5367FB-6E35-45CA-B2D1-E2BF62A261B9}" srcOrd="4" destOrd="0" presId="urn:microsoft.com/office/officeart/2005/8/layout/vList2"/>
    <dgm:cxn modelId="{FAE22019-4BB0-47FE-AAF1-5494A1C3D567}" type="presParOf" srcId="{1B4C5DF3-A4E2-44E4-B258-F187B3041832}" destId="{31BA3E38-A4A3-4182-9E6B-73D6F8931CB7}" srcOrd="5" destOrd="0" presId="urn:microsoft.com/office/officeart/2005/8/layout/vList2"/>
    <dgm:cxn modelId="{ABE6A2B9-BEC4-450B-9D76-D0A73D184179}" type="presParOf" srcId="{1B4C5DF3-A4E2-44E4-B258-F187B3041832}" destId="{4C07FE16-0910-49A7-ABD3-0B452ECC7F8A}" srcOrd="6" destOrd="0" presId="urn:microsoft.com/office/officeart/2005/8/layout/vList2"/>
    <dgm:cxn modelId="{A8FC8228-59F8-4128-BA7F-14AD04E999F5}" type="presParOf" srcId="{1B4C5DF3-A4E2-44E4-B258-F187B3041832}" destId="{C20B71D5-53F9-4B2E-8A40-988D3BEEFBF4}" srcOrd="7" destOrd="0" presId="urn:microsoft.com/office/officeart/2005/8/layout/vList2"/>
    <dgm:cxn modelId="{4238276B-B93B-4526-AE04-434B6A7C085F}" type="presParOf" srcId="{1B4C5DF3-A4E2-44E4-B258-F187B3041832}" destId="{0C8209B1-2908-44C3-B344-1F9DAC4E19FF}" srcOrd="8" destOrd="0" presId="urn:microsoft.com/office/officeart/2005/8/layout/vList2"/>
    <dgm:cxn modelId="{E554EACA-3A70-4638-BA95-7CE40F1D8A7D}" type="presParOf" srcId="{1B4C5DF3-A4E2-44E4-B258-F187B3041832}" destId="{416A5A06-DB17-4F62-BBCC-76938D4FDDC7}" srcOrd="9" destOrd="0" presId="urn:microsoft.com/office/officeart/2005/8/layout/vList2"/>
    <dgm:cxn modelId="{FEA07FD0-62F8-44F5-AC29-D87A2A61FD32}" type="presParOf" srcId="{1B4C5DF3-A4E2-44E4-B258-F187B3041832}" destId="{99759E06-D96B-440F-8912-C937C3B81EB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Prowadzenie prac readaptacyjnych i konserwacyjnych obiektów zabytkowych wraz z ich dostosowaniem do pełnienia funkcji społecznych, kulturalnych i turystycznych</a:t>
          </a:r>
          <a:endParaRPr lang="pl-PL" sz="1800" b="1" dirty="0">
            <a:solidFill>
              <a:schemeClr val="tx1"/>
            </a:solidFill>
          </a:endParaRP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41ABEF09-C635-411F-8C20-D04B10E32FA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Rozwijanie oferty instytucji kultury w celu upowszechniania dziedzictwa historyczno-kulturowego MOF</a:t>
          </a:r>
        </a:p>
      </dgm:t>
    </dgm:pt>
    <dgm:pt modelId="{B4CECF4B-7B73-4E3B-BA23-F4B3554A4EC1}" type="parTrans" cxnId="{29B7941C-CD97-47EA-A24A-293B43976C22}">
      <dgm:prSet/>
      <dgm:spPr/>
      <dgm:t>
        <a:bodyPr/>
        <a:lstStyle/>
        <a:p>
          <a:endParaRPr lang="pl-PL" sz="1800"/>
        </a:p>
      </dgm:t>
    </dgm:pt>
    <dgm:pt modelId="{B0432087-7E6E-4BE1-9BE6-A273E7ECBACB}" type="sibTrans" cxnId="{29B7941C-CD97-47EA-A24A-293B43976C22}">
      <dgm:prSet/>
      <dgm:spPr/>
      <dgm:t>
        <a:bodyPr/>
        <a:lstStyle/>
        <a:p>
          <a:endParaRPr lang="pl-PL" sz="1800"/>
        </a:p>
      </dgm:t>
    </dgm:pt>
    <dgm:pt modelId="{D628DD98-C02F-43DB-A8A2-32E891FF03F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Rozwój koncepcji Smart Village i wdrażanie rozwiązań z tego zakresu</a:t>
          </a:r>
        </a:p>
      </dgm:t>
    </dgm:pt>
    <dgm:pt modelId="{52322F11-6931-4249-915D-77E70628AC87}" type="parTrans" cxnId="{12321753-285A-483E-9916-F9D59FF9D24D}">
      <dgm:prSet/>
      <dgm:spPr/>
      <dgm:t>
        <a:bodyPr/>
        <a:lstStyle/>
        <a:p>
          <a:endParaRPr lang="pl-PL" sz="1800"/>
        </a:p>
      </dgm:t>
    </dgm:pt>
    <dgm:pt modelId="{9CCCBE84-6165-4559-9679-65CA890899B6}" type="sibTrans" cxnId="{12321753-285A-483E-9916-F9D59FF9D24D}">
      <dgm:prSet/>
      <dgm:spPr/>
      <dgm:t>
        <a:bodyPr/>
        <a:lstStyle/>
        <a:p>
          <a:endParaRPr lang="pl-PL" sz="1800"/>
        </a:p>
      </dgm:t>
    </dgm:pt>
    <dgm:pt modelId="{8EAFAC13-BCA2-4F23-9CB4-8EBFCA7CA63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Inicjowanie i współpraca przy prowadzeniu badań marketingowych i monitorujących rozwój turystyki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gminie i regionie</a:t>
          </a:r>
        </a:p>
      </dgm:t>
    </dgm:pt>
    <dgm:pt modelId="{985CA6A2-C504-460F-A1B4-CEE26C161203}" type="parTrans" cxnId="{CF3D9A67-6046-468E-AD0D-EAED05C06B63}">
      <dgm:prSet/>
      <dgm:spPr/>
      <dgm:t>
        <a:bodyPr/>
        <a:lstStyle/>
        <a:p>
          <a:endParaRPr lang="pl-PL" sz="1800"/>
        </a:p>
      </dgm:t>
    </dgm:pt>
    <dgm:pt modelId="{49C03D72-9E83-4FBA-A5F2-15500EF40946}" type="sibTrans" cxnId="{CF3D9A67-6046-468E-AD0D-EAED05C06B63}">
      <dgm:prSet/>
      <dgm:spPr/>
      <dgm:t>
        <a:bodyPr/>
        <a:lstStyle/>
        <a:p>
          <a:endParaRPr lang="pl-PL" sz="1800"/>
        </a:p>
      </dgm:t>
    </dgm:pt>
    <dgm:pt modelId="{61121435-3E42-4F98-848C-410EC4EFAF5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Budowa systemu zintegrowanej informacji turystycznej wraz z instalacją informatorów turystycznych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przestrzeniach publicznych</a:t>
          </a:r>
        </a:p>
      </dgm:t>
    </dgm:pt>
    <dgm:pt modelId="{C6B3E64A-D542-47F4-BC6B-D8B46F4B28FD}" type="parTrans" cxnId="{5710D021-2AEA-43A3-A324-EFA2483D975D}">
      <dgm:prSet/>
      <dgm:spPr/>
      <dgm:t>
        <a:bodyPr/>
        <a:lstStyle/>
        <a:p>
          <a:endParaRPr lang="pl-PL" sz="1800"/>
        </a:p>
      </dgm:t>
    </dgm:pt>
    <dgm:pt modelId="{73BBE290-9462-4013-A8A8-6C827AEE38DA}" type="sibTrans" cxnId="{5710D021-2AEA-43A3-A324-EFA2483D975D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78E4719-71F7-4C9C-84D8-7436F7C9D5C5}" type="pres">
      <dgm:prSet presAssocID="{CD67331F-1E28-49F3-8B99-77780875E3F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9C4A4C7-DBBF-48D3-9BA0-5A07DA546743}" type="pres">
      <dgm:prSet presAssocID="{B89D47B9-9107-4A3B-914D-E25F35F4D9D1}" presName="spacer" presStyleCnt="0"/>
      <dgm:spPr/>
    </dgm:pt>
    <dgm:pt modelId="{5CE15467-BCDF-464E-9880-19508CA6938B}" type="pres">
      <dgm:prSet presAssocID="{41ABEF09-C635-411F-8C20-D04B10E32FA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AE8A1B0-CD49-4359-B840-D9BC1F647E09}" type="pres">
      <dgm:prSet presAssocID="{B0432087-7E6E-4BE1-9BE6-A273E7ECBACB}" presName="spacer" presStyleCnt="0"/>
      <dgm:spPr/>
    </dgm:pt>
    <dgm:pt modelId="{8EBBBEFA-2D3F-421A-A64B-812D2BE5A84F}" type="pres">
      <dgm:prSet presAssocID="{D628DD98-C02F-43DB-A8A2-32E891FF03F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FCC77C3-F6A1-4F78-9B1F-58CDB1E6E082}" type="pres">
      <dgm:prSet presAssocID="{9CCCBE84-6165-4559-9679-65CA890899B6}" presName="spacer" presStyleCnt="0"/>
      <dgm:spPr/>
    </dgm:pt>
    <dgm:pt modelId="{3D45F221-6962-4713-9E26-7399BD05B137}" type="pres">
      <dgm:prSet presAssocID="{8EAFAC13-BCA2-4F23-9CB4-8EBFCA7CA63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6F233C3-24B5-4286-BCE4-64BF8D7AA67D}" type="pres">
      <dgm:prSet presAssocID="{49C03D72-9E83-4FBA-A5F2-15500EF40946}" presName="spacer" presStyleCnt="0"/>
      <dgm:spPr/>
    </dgm:pt>
    <dgm:pt modelId="{A7FDF3FF-0F67-4109-B874-FC346695FF0B}" type="pres">
      <dgm:prSet presAssocID="{61121435-3E42-4F98-848C-410EC4EFAF5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13B9C01-377F-4A65-9711-13AFA44EA22D}" type="presOf" srcId="{8EAFAC13-BCA2-4F23-9CB4-8EBFCA7CA63C}" destId="{3D45F221-6962-4713-9E26-7399BD05B137}" srcOrd="0" destOrd="0" presId="urn:microsoft.com/office/officeart/2005/8/layout/vList2"/>
    <dgm:cxn modelId="{29B7941C-CD97-47EA-A24A-293B43976C22}" srcId="{DF66EAE8-BF71-4F4E-B687-BB2707E8085B}" destId="{41ABEF09-C635-411F-8C20-D04B10E32FA7}" srcOrd="1" destOrd="0" parTransId="{B4CECF4B-7B73-4E3B-BA23-F4B3554A4EC1}" sibTransId="{B0432087-7E6E-4BE1-9BE6-A273E7ECBACB}"/>
    <dgm:cxn modelId="{5710D021-2AEA-43A3-A324-EFA2483D975D}" srcId="{DF66EAE8-BF71-4F4E-B687-BB2707E8085B}" destId="{61121435-3E42-4F98-848C-410EC4EFAF56}" srcOrd="4" destOrd="0" parTransId="{C6B3E64A-D542-47F4-BC6B-D8B46F4B28FD}" sibTransId="{73BBE290-9462-4013-A8A8-6C827AEE38DA}"/>
    <dgm:cxn modelId="{CF3D9A67-6046-468E-AD0D-EAED05C06B63}" srcId="{DF66EAE8-BF71-4F4E-B687-BB2707E8085B}" destId="{8EAFAC13-BCA2-4F23-9CB4-8EBFCA7CA63C}" srcOrd="3" destOrd="0" parTransId="{985CA6A2-C504-460F-A1B4-CEE26C161203}" sibTransId="{49C03D72-9E83-4FBA-A5F2-15500EF40946}"/>
    <dgm:cxn modelId="{12321753-285A-483E-9916-F9D59FF9D24D}" srcId="{DF66EAE8-BF71-4F4E-B687-BB2707E8085B}" destId="{D628DD98-C02F-43DB-A8A2-32E891FF03F1}" srcOrd="2" destOrd="0" parTransId="{52322F11-6931-4249-915D-77E70628AC87}" sibTransId="{9CCCBE84-6165-4559-9679-65CA890899B6}"/>
    <dgm:cxn modelId="{1BC61C7C-74A1-47FC-8943-B94670060009}" srcId="{DF66EAE8-BF71-4F4E-B687-BB2707E8085B}" destId="{CD67331F-1E28-49F3-8B99-77780875E3FA}" srcOrd="0" destOrd="0" parTransId="{8296AD24-498B-4399-BDC7-0F624BBF5C70}" sibTransId="{B89D47B9-9107-4A3B-914D-E25F35F4D9D1}"/>
    <dgm:cxn modelId="{C4747B7E-077B-4630-A7F2-DAE52BB78A1E}" type="presOf" srcId="{D628DD98-C02F-43DB-A8A2-32E891FF03F1}" destId="{8EBBBEFA-2D3F-421A-A64B-812D2BE5A84F}" srcOrd="0" destOrd="0" presId="urn:microsoft.com/office/officeart/2005/8/layout/vList2"/>
    <dgm:cxn modelId="{FEEDF585-DEE8-4832-B166-8D30742CA3B6}" type="presOf" srcId="{41ABEF09-C635-411F-8C20-D04B10E32FA7}" destId="{5CE15467-BCDF-464E-9880-19508CA6938B}" srcOrd="0" destOrd="0" presId="urn:microsoft.com/office/officeart/2005/8/layout/vList2"/>
    <dgm:cxn modelId="{696F238A-9F9C-4691-B260-8D8FBF921AC5}" type="presOf" srcId="{61121435-3E42-4F98-848C-410EC4EFAF56}" destId="{A7FDF3FF-0F67-4109-B874-FC346695FF0B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8C05E313-484D-45BC-B840-96C2E7A96ECD}" type="presParOf" srcId="{1B4C5DF3-A4E2-44E4-B258-F187B3041832}" destId="{478E4719-71F7-4C9C-84D8-7436F7C9D5C5}" srcOrd="0" destOrd="0" presId="urn:microsoft.com/office/officeart/2005/8/layout/vList2"/>
    <dgm:cxn modelId="{8773FA20-68C2-4586-B140-5AB4D311DEB7}" type="presParOf" srcId="{1B4C5DF3-A4E2-44E4-B258-F187B3041832}" destId="{09C4A4C7-DBBF-48D3-9BA0-5A07DA546743}" srcOrd="1" destOrd="0" presId="urn:microsoft.com/office/officeart/2005/8/layout/vList2"/>
    <dgm:cxn modelId="{CB9B1850-C2CB-447B-8EB0-70E2A4289035}" type="presParOf" srcId="{1B4C5DF3-A4E2-44E4-B258-F187B3041832}" destId="{5CE15467-BCDF-464E-9880-19508CA6938B}" srcOrd="2" destOrd="0" presId="urn:microsoft.com/office/officeart/2005/8/layout/vList2"/>
    <dgm:cxn modelId="{2C3BBD8A-5526-429F-A98C-05C2203522C9}" type="presParOf" srcId="{1B4C5DF3-A4E2-44E4-B258-F187B3041832}" destId="{4AE8A1B0-CD49-4359-B840-D9BC1F647E09}" srcOrd="3" destOrd="0" presId="urn:microsoft.com/office/officeart/2005/8/layout/vList2"/>
    <dgm:cxn modelId="{5F1B918B-7FF7-470D-92FC-78999809D57E}" type="presParOf" srcId="{1B4C5DF3-A4E2-44E4-B258-F187B3041832}" destId="{8EBBBEFA-2D3F-421A-A64B-812D2BE5A84F}" srcOrd="4" destOrd="0" presId="urn:microsoft.com/office/officeart/2005/8/layout/vList2"/>
    <dgm:cxn modelId="{D9D2E75C-09AE-4738-9625-2C887B3522AD}" type="presParOf" srcId="{1B4C5DF3-A4E2-44E4-B258-F187B3041832}" destId="{4FCC77C3-F6A1-4F78-9B1F-58CDB1E6E082}" srcOrd="5" destOrd="0" presId="urn:microsoft.com/office/officeart/2005/8/layout/vList2"/>
    <dgm:cxn modelId="{7D23BD55-07C0-4791-9593-E2F5B07BF735}" type="presParOf" srcId="{1B4C5DF3-A4E2-44E4-B258-F187B3041832}" destId="{3D45F221-6962-4713-9E26-7399BD05B137}" srcOrd="6" destOrd="0" presId="urn:microsoft.com/office/officeart/2005/8/layout/vList2"/>
    <dgm:cxn modelId="{D1BDA7A5-8AB5-43D4-8757-BCAC4EEEEE8A}" type="presParOf" srcId="{1B4C5DF3-A4E2-44E4-B258-F187B3041832}" destId="{D6F233C3-24B5-4286-BCE4-64BF8D7AA67D}" srcOrd="7" destOrd="0" presId="urn:microsoft.com/office/officeart/2005/8/layout/vList2"/>
    <dgm:cxn modelId="{535D4968-1DBE-4C34-99AF-7B984FD95546}" type="presParOf" srcId="{1B4C5DF3-A4E2-44E4-B258-F187B3041832}" destId="{A7FDF3FF-0F67-4109-B874-FC346695FF0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19E6FB2-4BF4-4421-A3EA-33686A3E9ED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55F16AA-D428-4A21-92C9-0C9998F3DB67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3.1.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Poprawa skomunikowania i stanu infrastruktury drogowej i </a:t>
          </a:r>
          <a:r>
            <a:rPr lang="pl-PL" b="1" dirty="0" err="1">
              <a:solidFill>
                <a:schemeClr val="tx1"/>
              </a:solidFill>
            </a:rPr>
            <a:t>okołodrogowej</a:t>
          </a:r>
          <a:endParaRPr lang="pl-PL" b="1" dirty="0">
            <a:solidFill>
              <a:schemeClr val="tx1"/>
            </a:solidFill>
          </a:endParaRPr>
        </a:p>
      </dgm:t>
    </dgm:pt>
    <dgm:pt modelId="{B223FA65-98DB-4A82-B3E3-990B2CA2BB47}" type="parTrans" cxnId="{2A487C25-0F77-4BAA-B374-9194D2BF3815}">
      <dgm:prSet/>
      <dgm:spPr/>
      <dgm:t>
        <a:bodyPr/>
        <a:lstStyle/>
        <a:p>
          <a:endParaRPr lang="pl-PL"/>
        </a:p>
      </dgm:t>
    </dgm:pt>
    <dgm:pt modelId="{F1071530-23F5-4B6E-8B2B-30C4F9FEFE70}" type="sibTrans" cxnId="{2A487C25-0F77-4BAA-B374-9194D2BF3815}">
      <dgm:prSet/>
      <dgm:spPr/>
      <dgm:t>
        <a:bodyPr/>
        <a:lstStyle/>
        <a:p>
          <a:endParaRPr lang="pl-PL"/>
        </a:p>
      </dgm:t>
    </dgm:pt>
    <dgm:pt modelId="{9E41AEF5-D925-4BFA-A4F5-9CD11889716B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3.2.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Rozwój i poprawa jakości infrastruktury publicznej</a:t>
          </a:r>
        </a:p>
      </dgm:t>
    </dgm:pt>
    <dgm:pt modelId="{59235957-A51B-4310-B833-B7F578B39DB5}" type="parTrans" cxnId="{266DF80B-3A77-4114-9FD8-DA94B9322CE4}">
      <dgm:prSet/>
      <dgm:spPr/>
      <dgm:t>
        <a:bodyPr/>
        <a:lstStyle/>
        <a:p>
          <a:endParaRPr lang="pl-PL"/>
        </a:p>
      </dgm:t>
    </dgm:pt>
    <dgm:pt modelId="{A0AF88E8-55D1-4220-951F-DDA36F94DA0F}" type="sibTrans" cxnId="{266DF80B-3A77-4114-9FD8-DA94B9322CE4}">
      <dgm:prSet/>
      <dgm:spPr/>
      <dgm:t>
        <a:bodyPr/>
        <a:lstStyle/>
        <a:p>
          <a:endParaRPr lang="pl-PL"/>
        </a:p>
      </dgm:t>
    </dgm:pt>
    <dgm:pt modelId="{9B82AF38-1F5C-4988-86F4-8D2DE1C5B554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3.3.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Ochrona środowiska, dostosowanie do obecnych warunków oraz łagodzenie i ograniczenie skutków zmian klimatycznych</a:t>
          </a:r>
        </a:p>
      </dgm:t>
    </dgm:pt>
    <dgm:pt modelId="{99F87D54-FCAF-42A4-96DB-5629D54CBF78}" type="parTrans" cxnId="{418D073B-FD67-4323-9EDB-0A6998C76811}">
      <dgm:prSet/>
      <dgm:spPr/>
      <dgm:t>
        <a:bodyPr/>
        <a:lstStyle/>
        <a:p>
          <a:endParaRPr lang="pl-PL"/>
        </a:p>
      </dgm:t>
    </dgm:pt>
    <dgm:pt modelId="{CB197271-B6EC-497B-A739-C259C5F95FFC}" type="sibTrans" cxnId="{418D073B-FD67-4323-9EDB-0A6998C76811}">
      <dgm:prSet/>
      <dgm:spPr/>
      <dgm:t>
        <a:bodyPr/>
        <a:lstStyle/>
        <a:p>
          <a:endParaRPr lang="pl-PL"/>
        </a:p>
      </dgm:t>
    </dgm:pt>
    <dgm:pt modelId="{790B6355-B4B3-44F9-B459-85BE8ED4E36A}">
      <dgm:prSet/>
      <dgm:spPr/>
      <dgm:t>
        <a:bodyPr/>
        <a:lstStyle/>
        <a:p>
          <a:r>
            <a:rPr lang="pl-PL" dirty="0">
              <a:solidFill>
                <a:schemeClr val="tx1"/>
              </a:solidFill>
            </a:rPr>
            <a:t>Kierunek działania 3.4.</a:t>
          </a:r>
          <a:br>
            <a:rPr lang="pl-PL" dirty="0">
              <a:solidFill>
                <a:schemeClr val="tx1"/>
              </a:solidFill>
            </a:rPr>
          </a:br>
          <a:r>
            <a:rPr lang="pl-PL" dirty="0">
              <a:solidFill>
                <a:schemeClr val="tx1"/>
              </a:solidFill>
            </a:rPr>
            <a:t>Ożywienie obszaru poprzez kreowanie atrakcyjnych przestrzeni publicznych</a:t>
          </a:r>
        </a:p>
      </dgm:t>
    </dgm:pt>
    <dgm:pt modelId="{C7616C3E-DD67-4965-A60C-68F1170CDF5D}" type="parTrans" cxnId="{EC187FFB-9D06-42EC-9302-5534FC694E55}">
      <dgm:prSet/>
      <dgm:spPr/>
      <dgm:t>
        <a:bodyPr/>
        <a:lstStyle/>
        <a:p>
          <a:endParaRPr lang="pl-PL"/>
        </a:p>
      </dgm:t>
    </dgm:pt>
    <dgm:pt modelId="{11E1849D-02D4-4DCB-8F1A-B70B11C52466}" type="sibTrans" cxnId="{EC187FFB-9D06-42EC-9302-5534FC694E55}">
      <dgm:prSet/>
      <dgm:spPr/>
      <dgm:t>
        <a:bodyPr/>
        <a:lstStyle/>
        <a:p>
          <a:endParaRPr lang="pl-PL"/>
        </a:p>
      </dgm:t>
    </dgm:pt>
    <dgm:pt modelId="{65B399C6-5727-4FDA-88A5-C52369E7778F}" type="pres">
      <dgm:prSet presAssocID="{719E6FB2-4BF4-4421-A3EA-33686A3E9ED4}" presName="Name0" presStyleCnt="0">
        <dgm:presLayoutVars>
          <dgm:chMax val="7"/>
          <dgm:chPref val="7"/>
          <dgm:dir/>
        </dgm:presLayoutVars>
      </dgm:prSet>
      <dgm:spPr/>
    </dgm:pt>
    <dgm:pt modelId="{6A0AEE35-B89B-4523-812F-3CB272A450FB}" type="pres">
      <dgm:prSet presAssocID="{719E6FB2-4BF4-4421-A3EA-33686A3E9ED4}" presName="Name1" presStyleCnt="0"/>
      <dgm:spPr/>
    </dgm:pt>
    <dgm:pt modelId="{CE582362-00CA-40F8-B5BA-876023C3E53C}" type="pres">
      <dgm:prSet presAssocID="{719E6FB2-4BF4-4421-A3EA-33686A3E9ED4}" presName="cycle" presStyleCnt="0"/>
      <dgm:spPr/>
    </dgm:pt>
    <dgm:pt modelId="{FDD2F0BD-DE2F-44A4-A57E-A0BADA9729DC}" type="pres">
      <dgm:prSet presAssocID="{719E6FB2-4BF4-4421-A3EA-33686A3E9ED4}" presName="srcNode" presStyleLbl="node1" presStyleIdx="0" presStyleCnt="4"/>
      <dgm:spPr/>
    </dgm:pt>
    <dgm:pt modelId="{3EF29D84-F857-429A-B650-4C1CD86932E1}" type="pres">
      <dgm:prSet presAssocID="{719E6FB2-4BF4-4421-A3EA-33686A3E9ED4}" presName="conn" presStyleLbl="parChTrans1D2" presStyleIdx="0" presStyleCnt="1"/>
      <dgm:spPr/>
    </dgm:pt>
    <dgm:pt modelId="{4AE498CC-E62F-4950-A568-57411C44C8CF}" type="pres">
      <dgm:prSet presAssocID="{719E6FB2-4BF4-4421-A3EA-33686A3E9ED4}" presName="extraNode" presStyleLbl="node1" presStyleIdx="0" presStyleCnt="4"/>
      <dgm:spPr/>
    </dgm:pt>
    <dgm:pt modelId="{5922A8BD-9499-40E2-8502-6755BE564772}" type="pres">
      <dgm:prSet presAssocID="{719E6FB2-4BF4-4421-A3EA-33686A3E9ED4}" presName="dstNode" presStyleLbl="node1" presStyleIdx="0" presStyleCnt="4"/>
      <dgm:spPr/>
    </dgm:pt>
    <dgm:pt modelId="{B35BF99E-B47A-4B3D-B69B-D392FBFBB515}" type="pres">
      <dgm:prSet presAssocID="{855F16AA-D428-4A21-92C9-0C9998F3DB67}" presName="text_1" presStyleLbl="node1" presStyleIdx="0" presStyleCnt="4" custLinFactNeighborX="432" custLinFactNeighborY="-5485">
        <dgm:presLayoutVars>
          <dgm:bulletEnabled val="1"/>
        </dgm:presLayoutVars>
      </dgm:prSet>
      <dgm:spPr/>
    </dgm:pt>
    <dgm:pt modelId="{44D51DC5-5DE9-4238-8DB5-D111D4EA4792}" type="pres">
      <dgm:prSet presAssocID="{855F16AA-D428-4A21-92C9-0C9998F3DB67}" presName="accent_1" presStyleCnt="0"/>
      <dgm:spPr/>
    </dgm:pt>
    <dgm:pt modelId="{F24DC22E-7035-44A9-B055-7ACFCFCBF652}" type="pres">
      <dgm:prSet presAssocID="{855F16AA-D428-4A21-92C9-0C9998F3DB67}" presName="accentRepeatNode" presStyleLbl="solidFgAcc1" presStyleIdx="0" presStyleCnt="4"/>
      <dgm:spPr/>
    </dgm:pt>
    <dgm:pt modelId="{23A2E87F-10CE-4305-93E7-9AE2F6DCB1AB}" type="pres">
      <dgm:prSet presAssocID="{9E41AEF5-D925-4BFA-A4F5-9CD11889716B}" presName="text_2" presStyleLbl="node1" presStyleIdx="1" presStyleCnt="4">
        <dgm:presLayoutVars>
          <dgm:bulletEnabled val="1"/>
        </dgm:presLayoutVars>
      </dgm:prSet>
      <dgm:spPr/>
    </dgm:pt>
    <dgm:pt modelId="{D69B22F2-B10D-4C43-A0EA-C9394D5CF264}" type="pres">
      <dgm:prSet presAssocID="{9E41AEF5-D925-4BFA-A4F5-9CD11889716B}" presName="accent_2" presStyleCnt="0"/>
      <dgm:spPr/>
    </dgm:pt>
    <dgm:pt modelId="{8B21C346-5A3C-40BF-BB4D-D6E67096D97D}" type="pres">
      <dgm:prSet presAssocID="{9E41AEF5-D925-4BFA-A4F5-9CD11889716B}" presName="accentRepeatNode" presStyleLbl="solidFgAcc1" presStyleIdx="1" presStyleCnt="4"/>
      <dgm:spPr/>
    </dgm:pt>
    <dgm:pt modelId="{96CAFFAD-D291-46FA-BAEA-989FEECA0C80}" type="pres">
      <dgm:prSet presAssocID="{9B82AF38-1F5C-4988-86F4-8D2DE1C5B554}" presName="text_3" presStyleLbl="node1" presStyleIdx="2" presStyleCnt="4">
        <dgm:presLayoutVars>
          <dgm:bulletEnabled val="1"/>
        </dgm:presLayoutVars>
      </dgm:prSet>
      <dgm:spPr/>
    </dgm:pt>
    <dgm:pt modelId="{83766C65-997F-419C-AE57-46CC10E85C7E}" type="pres">
      <dgm:prSet presAssocID="{9B82AF38-1F5C-4988-86F4-8D2DE1C5B554}" presName="accent_3" presStyleCnt="0"/>
      <dgm:spPr/>
    </dgm:pt>
    <dgm:pt modelId="{6C8BF7CD-2FB8-4DA0-A525-8800C8FFC9F2}" type="pres">
      <dgm:prSet presAssocID="{9B82AF38-1F5C-4988-86F4-8D2DE1C5B554}" presName="accentRepeatNode" presStyleLbl="solidFgAcc1" presStyleIdx="2" presStyleCnt="4"/>
      <dgm:spPr/>
    </dgm:pt>
    <dgm:pt modelId="{FB71147A-E23F-46BA-AEAF-E239385F33D3}" type="pres">
      <dgm:prSet presAssocID="{790B6355-B4B3-44F9-B459-85BE8ED4E36A}" presName="text_4" presStyleLbl="node1" presStyleIdx="3" presStyleCnt="4">
        <dgm:presLayoutVars>
          <dgm:bulletEnabled val="1"/>
        </dgm:presLayoutVars>
      </dgm:prSet>
      <dgm:spPr/>
    </dgm:pt>
    <dgm:pt modelId="{687E99C2-1A32-487A-A113-717F4FCA14BE}" type="pres">
      <dgm:prSet presAssocID="{790B6355-B4B3-44F9-B459-85BE8ED4E36A}" presName="accent_4" presStyleCnt="0"/>
      <dgm:spPr/>
    </dgm:pt>
    <dgm:pt modelId="{05D84AA1-3878-4065-9390-E0412EB0C015}" type="pres">
      <dgm:prSet presAssocID="{790B6355-B4B3-44F9-B459-85BE8ED4E36A}" presName="accentRepeatNode" presStyleLbl="solidFgAcc1" presStyleIdx="3" presStyleCnt="4"/>
      <dgm:spPr/>
    </dgm:pt>
  </dgm:ptLst>
  <dgm:cxnLst>
    <dgm:cxn modelId="{266DF80B-3A77-4114-9FD8-DA94B9322CE4}" srcId="{719E6FB2-4BF4-4421-A3EA-33686A3E9ED4}" destId="{9E41AEF5-D925-4BFA-A4F5-9CD11889716B}" srcOrd="1" destOrd="0" parTransId="{59235957-A51B-4310-B833-B7F578B39DB5}" sibTransId="{A0AF88E8-55D1-4220-951F-DDA36F94DA0F}"/>
    <dgm:cxn modelId="{4B6FBD13-32D4-47F7-8E62-7E994E0355A4}" type="presOf" srcId="{790B6355-B4B3-44F9-B459-85BE8ED4E36A}" destId="{FB71147A-E23F-46BA-AEAF-E239385F33D3}" srcOrd="0" destOrd="0" presId="urn:microsoft.com/office/officeart/2008/layout/VerticalCurvedList"/>
    <dgm:cxn modelId="{2A487C25-0F77-4BAA-B374-9194D2BF3815}" srcId="{719E6FB2-4BF4-4421-A3EA-33686A3E9ED4}" destId="{855F16AA-D428-4A21-92C9-0C9998F3DB67}" srcOrd="0" destOrd="0" parTransId="{B223FA65-98DB-4A82-B3E3-990B2CA2BB47}" sibTransId="{F1071530-23F5-4B6E-8B2B-30C4F9FEFE70}"/>
    <dgm:cxn modelId="{EAB6CD3A-B607-4310-A35A-25347FAAEB74}" type="presOf" srcId="{855F16AA-D428-4A21-92C9-0C9998F3DB67}" destId="{B35BF99E-B47A-4B3D-B69B-D392FBFBB515}" srcOrd="0" destOrd="0" presId="urn:microsoft.com/office/officeart/2008/layout/VerticalCurvedList"/>
    <dgm:cxn modelId="{418D073B-FD67-4323-9EDB-0A6998C76811}" srcId="{719E6FB2-4BF4-4421-A3EA-33686A3E9ED4}" destId="{9B82AF38-1F5C-4988-86F4-8D2DE1C5B554}" srcOrd="2" destOrd="0" parTransId="{99F87D54-FCAF-42A4-96DB-5629D54CBF78}" sibTransId="{CB197271-B6EC-497B-A739-C259C5F95FFC}"/>
    <dgm:cxn modelId="{89AAE89B-9B8E-4D86-8B1D-2208B6FD8C7D}" type="presOf" srcId="{9B82AF38-1F5C-4988-86F4-8D2DE1C5B554}" destId="{96CAFFAD-D291-46FA-BAEA-989FEECA0C80}" srcOrd="0" destOrd="0" presId="urn:microsoft.com/office/officeart/2008/layout/VerticalCurvedList"/>
    <dgm:cxn modelId="{D574AFA6-F199-4160-81A5-3F93B5F36336}" type="presOf" srcId="{F1071530-23F5-4B6E-8B2B-30C4F9FEFE70}" destId="{3EF29D84-F857-429A-B650-4C1CD86932E1}" srcOrd="0" destOrd="0" presId="urn:microsoft.com/office/officeart/2008/layout/VerticalCurvedList"/>
    <dgm:cxn modelId="{4EF20FAB-DBD2-45BF-BF31-FF37AABBE72A}" type="presOf" srcId="{719E6FB2-4BF4-4421-A3EA-33686A3E9ED4}" destId="{65B399C6-5727-4FDA-88A5-C52369E7778F}" srcOrd="0" destOrd="0" presId="urn:microsoft.com/office/officeart/2008/layout/VerticalCurvedList"/>
    <dgm:cxn modelId="{D8793BC9-AB73-4C95-BBD7-18331FA81E77}" type="presOf" srcId="{9E41AEF5-D925-4BFA-A4F5-9CD11889716B}" destId="{23A2E87F-10CE-4305-93E7-9AE2F6DCB1AB}" srcOrd="0" destOrd="0" presId="urn:microsoft.com/office/officeart/2008/layout/VerticalCurvedList"/>
    <dgm:cxn modelId="{EC187FFB-9D06-42EC-9302-5534FC694E55}" srcId="{719E6FB2-4BF4-4421-A3EA-33686A3E9ED4}" destId="{790B6355-B4B3-44F9-B459-85BE8ED4E36A}" srcOrd="3" destOrd="0" parTransId="{C7616C3E-DD67-4965-A60C-68F1170CDF5D}" sibTransId="{11E1849D-02D4-4DCB-8F1A-B70B11C52466}"/>
    <dgm:cxn modelId="{70BFAE5F-ACBC-488B-A6E1-BCFE9BD680F5}" type="presParOf" srcId="{65B399C6-5727-4FDA-88A5-C52369E7778F}" destId="{6A0AEE35-B89B-4523-812F-3CB272A450FB}" srcOrd="0" destOrd="0" presId="urn:microsoft.com/office/officeart/2008/layout/VerticalCurvedList"/>
    <dgm:cxn modelId="{92687AB5-3E4B-41BB-B6B7-CA7AD509F777}" type="presParOf" srcId="{6A0AEE35-B89B-4523-812F-3CB272A450FB}" destId="{CE582362-00CA-40F8-B5BA-876023C3E53C}" srcOrd="0" destOrd="0" presId="urn:microsoft.com/office/officeart/2008/layout/VerticalCurvedList"/>
    <dgm:cxn modelId="{288D1584-F93F-432E-BA1F-7BBB0FB0F730}" type="presParOf" srcId="{CE582362-00CA-40F8-B5BA-876023C3E53C}" destId="{FDD2F0BD-DE2F-44A4-A57E-A0BADA9729DC}" srcOrd="0" destOrd="0" presId="urn:microsoft.com/office/officeart/2008/layout/VerticalCurvedList"/>
    <dgm:cxn modelId="{42C71806-DBBB-419C-A8E3-BC5C3C9728C8}" type="presParOf" srcId="{CE582362-00CA-40F8-B5BA-876023C3E53C}" destId="{3EF29D84-F857-429A-B650-4C1CD86932E1}" srcOrd="1" destOrd="0" presId="urn:microsoft.com/office/officeart/2008/layout/VerticalCurvedList"/>
    <dgm:cxn modelId="{04A36F7C-DB86-4C25-9B49-CEDAB203418F}" type="presParOf" srcId="{CE582362-00CA-40F8-B5BA-876023C3E53C}" destId="{4AE498CC-E62F-4950-A568-57411C44C8CF}" srcOrd="2" destOrd="0" presId="urn:microsoft.com/office/officeart/2008/layout/VerticalCurvedList"/>
    <dgm:cxn modelId="{2D8341D3-FDEF-4BA5-8C24-B29CA42599C1}" type="presParOf" srcId="{CE582362-00CA-40F8-B5BA-876023C3E53C}" destId="{5922A8BD-9499-40E2-8502-6755BE564772}" srcOrd="3" destOrd="0" presId="urn:microsoft.com/office/officeart/2008/layout/VerticalCurvedList"/>
    <dgm:cxn modelId="{698BA666-8075-4BC8-8DA9-130DF67B2F89}" type="presParOf" srcId="{6A0AEE35-B89B-4523-812F-3CB272A450FB}" destId="{B35BF99E-B47A-4B3D-B69B-D392FBFBB515}" srcOrd="1" destOrd="0" presId="urn:microsoft.com/office/officeart/2008/layout/VerticalCurvedList"/>
    <dgm:cxn modelId="{E904C93D-78DC-43C0-BFDE-ACD13D1B685A}" type="presParOf" srcId="{6A0AEE35-B89B-4523-812F-3CB272A450FB}" destId="{44D51DC5-5DE9-4238-8DB5-D111D4EA4792}" srcOrd="2" destOrd="0" presId="urn:microsoft.com/office/officeart/2008/layout/VerticalCurvedList"/>
    <dgm:cxn modelId="{EED42513-5540-4098-A673-10321D98D430}" type="presParOf" srcId="{44D51DC5-5DE9-4238-8DB5-D111D4EA4792}" destId="{F24DC22E-7035-44A9-B055-7ACFCFCBF652}" srcOrd="0" destOrd="0" presId="urn:microsoft.com/office/officeart/2008/layout/VerticalCurvedList"/>
    <dgm:cxn modelId="{BE5ACA03-36F9-4F7B-9634-04ACBBA05037}" type="presParOf" srcId="{6A0AEE35-B89B-4523-812F-3CB272A450FB}" destId="{23A2E87F-10CE-4305-93E7-9AE2F6DCB1AB}" srcOrd="3" destOrd="0" presId="urn:microsoft.com/office/officeart/2008/layout/VerticalCurvedList"/>
    <dgm:cxn modelId="{637062C6-05C6-4CB5-A271-907528B45624}" type="presParOf" srcId="{6A0AEE35-B89B-4523-812F-3CB272A450FB}" destId="{D69B22F2-B10D-4C43-A0EA-C9394D5CF264}" srcOrd="4" destOrd="0" presId="urn:microsoft.com/office/officeart/2008/layout/VerticalCurvedList"/>
    <dgm:cxn modelId="{5527ED79-141E-46E6-A95A-81F301E5594B}" type="presParOf" srcId="{D69B22F2-B10D-4C43-A0EA-C9394D5CF264}" destId="{8B21C346-5A3C-40BF-BB4D-D6E67096D97D}" srcOrd="0" destOrd="0" presId="urn:microsoft.com/office/officeart/2008/layout/VerticalCurvedList"/>
    <dgm:cxn modelId="{6A641DD1-3C54-4684-8D87-3DEB2698A631}" type="presParOf" srcId="{6A0AEE35-B89B-4523-812F-3CB272A450FB}" destId="{96CAFFAD-D291-46FA-BAEA-989FEECA0C80}" srcOrd="5" destOrd="0" presId="urn:microsoft.com/office/officeart/2008/layout/VerticalCurvedList"/>
    <dgm:cxn modelId="{A95B84DA-2269-4CF4-9153-5BEEDC1ABBB0}" type="presParOf" srcId="{6A0AEE35-B89B-4523-812F-3CB272A450FB}" destId="{83766C65-997F-419C-AE57-46CC10E85C7E}" srcOrd="6" destOrd="0" presId="urn:microsoft.com/office/officeart/2008/layout/VerticalCurvedList"/>
    <dgm:cxn modelId="{CE89477A-7FE2-4BF2-8CF5-CD25DD7C1DAC}" type="presParOf" srcId="{83766C65-997F-419C-AE57-46CC10E85C7E}" destId="{6C8BF7CD-2FB8-4DA0-A525-8800C8FFC9F2}" srcOrd="0" destOrd="0" presId="urn:microsoft.com/office/officeart/2008/layout/VerticalCurvedList"/>
    <dgm:cxn modelId="{0F432DFE-3E80-4B81-962D-50D3FFD2D9B3}" type="presParOf" srcId="{6A0AEE35-B89B-4523-812F-3CB272A450FB}" destId="{FB71147A-E23F-46BA-AEAF-E239385F33D3}" srcOrd="7" destOrd="0" presId="urn:microsoft.com/office/officeart/2008/layout/VerticalCurvedList"/>
    <dgm:cxn modelId="{45A543D9-6DC0-44F0-B6DB-CF1C07DEEB6D}" type="presParOf" srcId="{6A0AEE35-B89B-4523-812F-3CB272A450FB}" destId="{687E99C2-1A32-487A-A113-717F4FCA14BE}" srcOrd="8" destOrd="0" presId="urn:microsoft.com/office/officeart/2008/layout/VerticalCurvedList"/>
    <dgm:cxn modelId="{D248FEF2-9D13-4738-B483-A4594A7843D2}" type="presParOf" srcId="{687E99C2-1A32-487A-A113-717F4FCA14BE}" destId="{05D84AA1-3878-4065-9390-E0412EB0C01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D67331F-1E28-49F3-8B99-77780875E3FA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Prowadzenie działań na rzecz zwiększenia zewnętrznej i wewnętrznej dostępności komunikacyjnej w MOF, w tym poprzez przywracanie utraconych i rozwijanie istniejących ciągów komunikacyjnych łączących poszczególne miejscowości</a:t>
          </a:r>
          <a:endParaRPr lang="pl-PL" sz="1800" b="1" dirty="0">
            <a:solidFill>
              <a:schemeClr val="tx1"/>
            </a:solidFill>
          </a:endParaRPr>
        </a:p>
      </dgm:t>
    </dgm:pt>
    <dgm:pt modelId="{8296AD24-498B-4399-BDC7-0F624BBF5C70}" type="par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9D47B9-9107-4A3B-914D-E25F35F4D9D1}" type="sibTrans" cxnId="{1BC61C7C-74A1-47FC-8943-B9467006000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6EAA5811-249B-4F26-8CA5-D2852F96007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Budowa, rozbudowa i modernizacja infrastruktury drogowej i okołodrogowej</a:t>
          </a:r>
        </a:p>
      </dgm:t>
    </dgm:pt>
    <dgm:pt modelId="{15B79334-947C-4047-8F3E-CCF831B40C81}" type="parTrans" cxnId="{061A87F8-8BB8-4249-8196-639401AB2122}">
      <dgm:prSet/>
      <dgm:spPr/>
      <dgm:t>
        <a:bodyPr/>
        <a:lstStyle/>
        <a:p>
          <a:endParaRPr lang="pl-PL" sz="1800"/>
        </a:p>
      </dgm:t>
    </dgm:pt>
    <dgm:pt modelId="{AE917AC8-4B70-4DB8-BEBC-8565CB672479}" type="sibTrans" cxnId="{061A87F8-8BB8-4249-8196-639401AB2122}">
      <dgm:prSet/>
      <dgm:spPr/>
      <dgm:t>
        <a:bodyPr/>
        <a:lstStyle/>
        <a:p>
          <a:endParaRPr lang="pl-PL" sz="1800"/>
        </a:p>
      </dgm:t>
    </dgm:pt>
    <dgm:pt modelId="{AAE61351-92D8-4F73-B1D2-E1F86DF4DD74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Rozbudowa, modernizacja i wdrażanie inteligentnych systemów oświetlenia ulicznego</a:t>
          </a:r>
        </a:p>
      </dgm:t>
    </dgm:pt>
    <dgm:pt modelId="{567161DD-B013-4D40-9D04-D0C87C91C564}" type="parTrans" cxnId="{A5D10F58-C5B1-4ABA-8598-5C3364D4CDE5}">
      <dgm:prSet/>
      <dgm:spPr/>
      <dgm:t>
        <a:bodyPr/>
        <a:lstStyle/>
        <a:p>
          <a:endParaRPr lang="pl-PL" sz="1800"/>
        </a:p>
      </dgm:t>
    </dgm:pt>
    <dgm:pt modelId="{6057551A-19A5-4904-8CBE-8C39BA0F0675}" type="sibTrans" cxnId="{A5D10F58-C5B1-4ABA-8598-5C3364D4CDE5}">
      <dgm:prSet/>
      <dgm:spPr/>
      <dgm:t>
        <a:bodyPr/>
        <a:lstStyle/>
        <a:p>
          <a:endParaRPr lang="pl-PL" sz="1800"/>
        </a:p>
      </dgm:t>
    </dgm:pt>
    <dgm:pt modelId="{7DCB3B99-6806-4AF8-944F-CF076B7E23C3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Budowa i przebudowa infrastruktury do obsługi podróżnych wraz z podnoszeniem standardów obsługi komunikacji publicznej oraz stanu pojazdów wykorzystywanych do świadczenia usług transportowych</a:t>
          </a:r>
        </a:p>
      </dgm:t>
    </dgm:pt>
    <dgm:pt modelId="{300C755C-4A04-4FB6-8D34-2A7F73B79AD7}" type="parTrans" cxnId="{8F7A6477-432D-47CE-A864-EC2AF41D8DFF}">
      <dgm:prSet/>
      <dgm:spPr/>
      <dgm:t>
        <a:bodyPr/>
        <a:lstStyle/>
        <a:p>
          <a:endParaRPr lang="pl-PL" sz="1800"/>
        </a:p>
      </dgm:t>
    </dgm:pt>
    <dgm:pt modelId="{1A03152A-5789-4028-A652-40EDFC52421B}" type="sibTrans" cxnId="{8F7A6477-432D-47CE-A864-EC2AF41D8DFF}">
      <dgm:prSet/>
      <dgm:spPr/>
      <dgm:t>
        <a:bodyPr/>
        <a:lstStyle/>
        <a:p>
          <a:endParaRPr lang="pl-PL" sz="1800"/>
        </a:p>
      </dgm:t>
    </dgm:pt>
    <dgm:pt modelId="{1A2C447D-AC5C-4E5D-A57D-78EA46DE1C13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transportu publicznego uwzględniającego połączenia między wszystkimi gminami MOF oraz dostosowywanie funkcjonowania komunikacji zbiorowej do potrzeb i oczekiwań mieszkańców (dojazdy do pracy, szkoły), w tym również we współpracy z prywatnymi przewoźnikami</a:t>
          </a:r>
        </a:p>
      </dgm:t>
    </dgm:pt>
    <dgm:pt modelId="{6F745151-F92D-409A-B85A-B507D14D1DFA}" type="parTrans" cxnId="{E723A0B7-82A8-466A-B50F-584E3DEEB87E}">
      <dgm:prSet/>
      <dgm:spPr/>
      <dgm:t>
        <a:bodyPr/>
        <a:lstStyle/>
        <a:p>
          <a:endParaRPr lang="pl-PL" sz="1800"/>
        </a:p>
      </dgm:t>
    </dgm:pt>
    <dgm:pt modelId="{F3AA888A-E5A2-4800-A35D-6D65122B9395}" type="sibTrans" cxnId="{E723A0B7-82A8-466A-B50F-584E3DEEB87E}">
      <dgm:prSet/>
      <dgm:spPr/>
      <dgm:t>
        <a:bodyPr/>
        <a:lstStyle/>
        <a:p>
          <a:endParaRPr lang="pl-PL" sz="1800"/>
        </a:p>
      </dgm:t>
    </dgm:pt>
    <dgm:pt modelId="{84167D0D-1189-45F9-83C3-8A6A7F1D7DD9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Budowanie atrakcyjnej oferty usług transportowych spójnej z polityką prorodzinną i senioralną MOF m.in. poprzez stosowanie zniżek dla seniorów oraz rodzin z dziećmi</a:t>
          </a:r>
          <a:endParaRPr lang="pl-PL" sz="1800" b="1" dirty="0">
            <a:solidFill>
              <a:schemeClr val="tx1"/>
            </a:solidFill>
          </a:endParaRPr>
        </a:p>
      </dgm:t>
    </dgm:pt>
    <dgm:pt modelId="{73356173-8F44-4750-8E49-C07797DEFB8E}" type="parTrans" cxnId="{69F01C66-0616-41BF-AF9A-57213CFBFA20}">
      <dgm:prSet/>
      <dgm:spPr/>
      <dgm:t>
        <a:bodyPr/>
        <a:lstStyle/>
        <a:p>
          <a:endParaRPr lang="pl-PL" sz="1800"/>
        </a:p>
      </dgm:t>
    </dgm:pt>
    <dgm:pt modelId="{3E88028F-5F09-48E0-A419-97192D2987E3}" type="sibTrans" cxnId="{69F01C66-0616-41BF-AF9A-57213CFBFA20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78E4719-71F7-4C9C-84D8-7436F7C9D5C5}" type="pres">
      <dgm:prSet presAssocID="{CD67331F-1E28-49F3-8B99-77780875E3F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9C4A4C7-DBBF-48D3-9BA0-5A07DA546743}" type="pres">
      <dgm:prSet presAssocID="{B89D47B9-9107-4A3B-914D-E25F35F4D9D1}" presName="spacer" presStyleCnt="0"/>
      <dgm:spPr/>
    </dgm:pt>
    <dgm:pt modelId="{660AC615-B601-4221-8AA6-92B7C4F0676E}" type="pres">
      <dgm:prSet presAssocID="{6EAA5811-249B-4F26-8CA5-D2852F96007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8C9F6E9-339A-45EF-8CDC-49A4E827BC26}" type="pres">
      <dgm:prSet presAssocID="{AE917AC8-4B70-4DB8-BEBC-8565CB672479}" presName="spacer" presStyleCnt="0"/>
      <dgm:spPr/>
    </dgm:pt>
    <dgm:pt modelId="{437ECAC1-63F3-4A11-A8C0-DF235B0FF675}" type="pres">
      <dgm:prSet presAssocID="{AAE61351-92D8-4F73-B1D2-E1F86DF4DD7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8232DEE-0F81-4FEC-B7DD-0BD732A7A89D}" type="pres">
      <dgm:prSet presAssocID="{6057551A-19A5-4904-8CBE-8C39BA0F0675}" presName="spacer" presStyleCnt="0"/>
      <dgm:spPr/>
    </dgm:pt>
    <dgm:pt modelId="{4B5C3717-5ED9-403D-A8E2-A6BFF47006F0}" type="pres">
      <dgm:prSet presAssocID="{7DCB3B99-6806-4AF8-944F-CF076B7E23C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56D4B8A-6913-4236-955A-CB347B2EBEA8}" type="pres">
      <dgm:prSet presAssocID="{1A03152A-5789-4028-A652-40EDFC52421B}" presName="spacer" presStyleCnt="0"/>
      <dgm:spPr/>
    </dgm:pt>
    <dgm:pt modelId="{22BD9CD7-14E9-4FF0-BBBA-C665D6288389}" type="pres">
      <dgm:prSet presAssocID="{1A2C447D-AC5C-4E5D-A57D-78EA46DE1C1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A73B200-64C9-4862-A314-D39343A8EF04}" type="pres">
      <dgm:prSet presAssocID="{F3AA888A-E5A2-4800-A35D-6D65122B9395}" presName="spacer" presStyleCnt="0"/>
      <dgm:spPr/>
    </dgm:pt>
    <dgm:pt modelId="{E977F464-7C1C-4CA8-A4DE-5F400492DF76}" type="pres">
      <dgm:prSet presAssocID="{84167D0D-1189-45F9-83C3-8A6A7F1D7DD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1322D0A-9BA3-450F-8207-98B578EDD7A0}" type="presOf" srcId="{AAE61351-92D8-4F73-B1D2-E1F86DF4DD74}" destId="{437ECAC1-63F3-4A11-A8C0-DF235B0FF675}" srcOrd="0" destOrd="0" presId="urn:microsoft.com/office/officeart/2005/8/layout/vList2"/>
    <dgm:cxn modelId="{69F01C66-0616-41BF-AF9A-57213CFBFA20}" srcId="{DF66EAE8-BF71-4F4E-B687-BB2707E8085B}" destId="{84167D0D-1189-45F9-83C3-8A6A7F1D7DD9}" srcOrd="5" destOrd="0" parTransId="{73356173-8F44-4750-8E49-C07797DEFB8E}" sibTransId="{3E88028F-5F09-48E0-A419-97192D2987E3}"/>
    <dgm:cxn modelId="{518AA454-1530-4BBE-9DBB-F121A04A6D8F}" type="presOf" srcId="{6EAA5811-249B-4F26-8CA5-D2852F960076}" destId="{660AC615-B601-4221-8AA6-92B7C4F0676E}" srcOrd="0" destOrd="0" presId="urn:microsoft.com/office/officeart/2005/8/layout/vList2"/>
    <dgm:cxn modelId="{8F7A6477-432D-47CE-A864-EC2AF41D8DFF}" srcId="{DF66EAE8-BF71-4F4E-B687-BB2707E8085B}" destId="{7DCB3B99-6806-4AF8-944F-CF076B7E23C3}" srcOrd="3" destOrd="0" parTransId="{300C755C-4A04-4FB6-8D34-2A7F73B79AD7}" sibTransId="{1A03152A-5789-4028-A652-40EDFC52421B}"/>
    <dgm:cxn modelId="{A5D10F58-C5B1-4ABA-8598-5C3364D4CDE5}" srcId="{DF66EAE8-BF71-4F4E-B687-BB2707E8085B}" destId="{AAE61351-92D8-4F73-B1D2-E1F86DF4DD74}" srcOrd="2" destOrd="0" parTransId="{567161DD-B013-4D40-9D04-D0C87C91C564}" sibTransId="{6057551A-19A5-4904-8CBE-8C39BA0F0675}"/>
    <dgm:cxn modelId="{1BC61C7C-74A1-47FC-8943-B94670060009}" srcId="{DF66EAE8-BF71-4F4E-B687-BB2707E8085B}" destId="{CD67331F-1E28-49F3-8B99-77780875E3FA}" srcOrd="0" destOrd="0" parTransId="{8296AD24-498B-4399-BDC7-0F624BBF5C70}" sibTransId="{B89D47B9-9107-4A3B-914D-E25F35F4D9D1}"/>
    <dgm:cxn modelId="{F0A7828A-499B-40DB-9172-147C76FC400C}" type="presOf" srcId="{1A2C447D-AC5C-4E5D-A57D-78EA46DE1C13}" destId="{22BD9CD7-14E9-4FF0-BBBA-C665D6288389}" srcOrd="0" destOrd="0" presId="urn:microsoft.com/office/officeart/2005/8/layout/vList2"/>
    <dgm:cxn modelId="{705B728C-0001-49E6-8C80-EBC15F29F88D}" type="presOf" srcId="{84167D0D-1189-45F9-83C3-8A6A7F1D7DD9}" destId="{E977F464-7C1C-4CA8-A4DE-5F400492DF76}" srcOrd="0" destOrd="0" presId="urn:microsoft.com/office/officeart/2005/8/layout/vList2"/>
    <dgm:cxn modelId="{E723A0B7-82A8-466A-B50F-584E3DEEB87E}" srcId="{DF66EAE8-BF71-4F4E-B687-BB2707E8085B}" destId="{1A2C447D-AC5C-4E5D-A57D-78EA46DE1C13}" srcOrd="4" destOrd="0" parTransId="{6F745151-F92D-409A-B85A-B507D14D1DFA}" sibTransId="{F3AA888A-E5A2-4800-A35D-6D65122B9395}"/>
    <dgm:cxn modelId="{E111F3C4-35AD-4B42-AAAF-F2DC1FF42E5C}" type="presOf" srcId="{7DCB3B99-6806-4AF8-944F-CF076B7E23C3}" destId="{4B5C3717-5ED9-403D-A8E2-A6BFF47006F0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B496CE3-EA7F-44C0-A7BC-4B0AF3BDDBAA}" type="presOf" srcId="{CD67331F-1E28-49F3-8B99-77780875E3FA}" destId="{478E4719-71F7-4C9C-84D8-7436F7C9D5C5}" srcOrd="0" destOrd="0" presId="urn:microsoft.com/office/officeart/2005/8/layout/vList2"/>
    <dgm:cxn modelId="{061A87F8-8BB8-4249-8196-639401AB2122}" srcId="{DF66EAE8-BF71-4F4E-B687-BB2707E8085B}" destId="{6EAA5811-249B-4F26-8CA5-D2852F960076}" srcOrd="1" destOrd="0" parTransId="{15B79334-947C-4047-8F3E-CCF831B40C81}" sibTransId="{AE917AC8-4B70-4DB8-BEBC-8565CB672479}"/>
    <dgm:cxn modelId="{8C05E313-484D-45BC-B840-96C2E7A96ECD}" type="presParOf" srcId="{1B4C5DF3-A4E2-44E4-B258-F187B3041832}" destId="{478E4719-71F7-4C9C-84D8-7436F7C9D5C5}" srcOrd="0" destOrd="0" presId="urn:microsoft.com/office/officeart/2005/8/layout/vList2"/>
    <dgm:cxn modelId="{8773FA20-68C2-4586-B140-5AB4D311DEB7}" type="presParOf" srcId="{1B4C5DF3-A4E2-44E4-B258-F187B3041832}" destId="{09C4A4C7-DBBF-48D3-9BA0-5A07DA546743}" srcOrd="1" destOrd="0" presId="urn:microsoft.com/office/officeart/2005/8/layout/vList2"/>
    <dgm:cxn modelId="{0C1D6008-0017-401F-8A22-37B668E7A3B0}" type="presParOf" srcId="{1B4C5DF3-A4E2-44E4-B258-F187B3041832}" destId="{660AC615-B601-4221-8AA6-92B7C4F0676E}" srcOrd="2" destOrd="0" presId="urn:microsoft.com/office/officeart/2005/8/layout/vList2"/>
    <dgm:cxn modelId="{86F9A6E3-2461-4DBF-99CE-50D4E6AEED61}" type="presParOf" srcId="{1B4C5DF3-A4E2-44E4-B258-F187B3041832}" destId="{88C9F6E9-339A-45EF-8CDC-49A4E827BC26}" srcOrd="3" destOrd="0" presId="urn:microsoft.com/office/officeart/2005/8/layout/vList2"/>
    <dgm:cxn modelId="{570A9CCE-6430-45E0-8A3B-4C27695C23B9}" type="presParOf" srcId="{1B4C5DF3-A4E2-44E4-B258-F187B3041832}" destId="{437ECAC1-63F3-4A11-A8C0-DF235B0FF675}" srcOrd="4" destOrd="0" presId="urn:microsoft.com/office/officeart/2005/8/layout/vList2"/>
    <dgm:cxn modelId="{D7490219-1968-4878-9856-DBE9B05B4DD2}" type="presParOf" srcId="{1B4C5DF3-A4E2-44E4-B258-F187B3041832}" destId="{C8232DEE-0F81-4FEC-B7DD-0BD732A7A89D}" srcOrd="5" destOrd="0" presId="urn:microsoft.com/office/officeart/2005/8/layout/vList2"/>
    <dgm:cxn modelId="{8B151526-B69C-43DD-92B9-F5F8C2FFD18E}" type="presParOf" srcId="{1B4C5DF3-A4E2-44E4-B258-F187B3041832}" destId="{4B5C3717-5ED9-403D-A8E2-A6BFF47006F0}" srcOrd="6" destOrd="0" presId="urn:microsoft.com/office/officeart/2005/8/layout/vList2"/>
    <dgm:cxn modelId="{121DF8BC-7C27-46F2-8A7D-B07BD404D08F}" type="presParOf" srcId="{1B4C5DF3-A4E2-44E4-B258-F187B3041832}" destId="{456D4B8A-6913-4236-955A-CB347B2EBEA8}" srcOrd="7" destOrd="0" presId="urn:microsoft.com/office/officeart/2005/8/layout/vList2"/>
    <dgm:cxn modelId="{FE91AB5C-F9BC-4E8C-A42E-F431692A1F5F}" type="presParOf" srcId="{1B4C5DF3-A4E2-44E4-B258-F187B3041832}" destId="{22BD9CD7-14E9-4FF0-BBBA-C665D6288389}" srcOrd="8" destOrd="0" presId="urn:microsoft.com/office/officeart/2005/8/layout/vList2"/>
    <dgm:cxn modelId="{D7694EE9-97BD-4F1C-B1C0-91356C7489B2}" type="presParOf" srcId="{1B4C5DF3-A4E2-44E4-B258-F187B3041832}" destId="{DA73B200-64C9-4862-A314-D39343A8EF04}" srcOrd="9" destOrd="0" presId="urn:microsoft.com/office/officeart/2005/8/layout/vList2"/>
    <dgm:cxn modelId="{5ED6E9B9-F1F0-4FBD-8DBE-028A986CE3A1}" type="presParOf" srcId="{1B4C5DF3-A4E2-44E4-B258-F187B3041832}" destId="{E977F464-7C1C-4CA8-A4DE-5F400492DF7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06212B2-E5DC-4DA0-96F3-7F413253CAED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Wdrażanie rozwiązań z zakresu rozwoju transportu multimodalnego, w tym m.in. budowa parkingów Park&amp;Ride</a:t>
          </a:r>
        </a:p>
      </dgm:t>
    </dgm:pt>
    <dgm:pt modelId="{96EC65DC-7CFA-47E9-98B0-04192429ACC4}" type="parTrans" cxnId="{634A5E5B-9325-4284-810F-61278823ABC5}">
      <dgm:prSet/>
      <dgm:spPr/>
      <dgm:t>
        <a:bodyPr/>
        <a:lstStyle/>
        <a:p>
          <a:endParaRPr lang="pl-PL" sz="1800"/>
        </a:p>
      </dgm:t>
    </dgm:pt>
    <dgm:pt modelId="{1432A096-CE02-461F-B097-4CCF91FB81D4}" type="sibTrans" cxnId="{634A5E5B-9325-4284-810F-61278823ABC5}">
      <dgm:prSet/>
      <dgm:spPr/>
      <dgm:t>
        <a:bodyPr/>
        <a:lstStyle/>
        <a:p>
          <a:endParaRPr lang="pl-PL" sz="1800"/>
        </a:p>
      </dgm:t>
    </dgm:pt>
    <dgm:pt modelId="{842223A4-7D19-44A7-812E-E8D763CB4EAE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Prowadzenie działań na rzecz poprawy bezpieczeństwa w ruchu drogowym, w tym przede wszystkim niechronionych uczestników ruchu drogowego (pieszych, rowerzystów)</a:t>
          </a:r>
        </a:p>
      </dgm:t>
    </dgm:pt>
    <dgm:pt modelId="{BA7DE9E2-47C2-4D8E-A2C8-A3C0FE747DC9}" type="parTrans" cxnId="{C45C9D5C-CC37-4B7B-A334-F7942245B434}">
      <dgm:prSet/>
      <dgm:spPr/>
      <dgm:t>
        <a:bodyPr/>
        <a:lstStyle/>
        <a:p>
          <a:endParaRPr lang="pl-PL" sz="1800"/>
        </a:p>
      </dgm:t>
    </dgm:pt>
    <dgm:pt modelId="{8150AAD8-9F9E-44FD-8F78-73D36704FE8E}" type="sibTrans" cxnId="{C45C9D5C-CC37-4B7B-A334-F7942245B434}">
      <dgm:prSet/>
      <dgm:spPr/>
      <dgm:t>
        <a:bodyPr/>
        <a:lstStyle/>
        <a:p>
          <a:endParaRPr lang="pl-PL" sz="1800"/>
        </a:p>
      </dgm:t>
    </dgm:pt>
    <dgm:pt modelId="{0F6C9FCA-4AC0-4969-9A6F-4C9DC16D72A2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Zmiana zachowań transportowych mieszkańców poprzez prowadzenie działań promujących transport zbiorowy </a:t>
          </a:r>
        </a:p>
        <a:p>
          <a:r>
            <a:rPr lang="pl-PL" sz="1800" b="1" dirty="0">
              <a:solidFill>
                <a:schemeClr val="tx1"/>
              </a:solidFill>
            </a:rPr>
            <a:t>i wykorzystanie roweru jako środka transportu</a:t>
          </a:r>
        </a:p>
      </dgm:t>
    </dgm:pt>
    <dgm:pt modelId="{6F2181F8-E863-4B6B-ABF7-C4EBBD00CE40}" type="parTrans" cxnId="{CB1EF50C-59B9-473D-A62C-E6BB16DADA82}">
      <dgm:prSet/>
      <dgm:spPr/>
      <dgm:t>
        <a:bodyPr/>
        <a:lstStyle/>
        <a:p>
          <a:endParaRPr lang="pl-PL" sz="1800"/>
        </a:p>
      </dgm:t>
    </dgm:pt>
    <dgm:pt modelId="{E341E7E0-79A6-434E-88C6-2C63D1F6243C}" type="sibTrans" cxnId="{CB1EF50C-59B9-473D-A62C-E6BB16DADA82}">
      <dgm:prSet/>
      <dgm:spPr/>
      <dgm:t>
        <a:bodyPr/>
        <a:lstStyle/>
        <a:p>
          <a:endParaRPr lang="pl-PL" sz="1800"/>
        </a:p>
      </dgm:t>
    </dgm:pt>
    <dgm:pt modelId="{3FB3A007-D48A-45C0-83DF-8EC108F3D380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Rozbudowa sieci dróg rowerowych na terenie MOF Chrzanowa, w tym współpraca pomiędzy gminami i Powiatem w celu budowania zintegrowanej sieci połączeń pieszo-rowerowych ułatwiającej przemieszczanie się po terenie MOF</a:t>
          </a:r>
          <a:endParaRPr lang="pl-PL" sz="1800" b="1" dirty="0">
            <a:solidFill>
              <a:schemeClr val="tx1"/>
            </a:solidFill>
          </a:endParaRPr>
        </a:p>
      </dgm:t>
    </dgm:pt>
    <dgm:pt modelId="{4FD7FEC2-3C10-4E7B-A39B-666888179630}" type="parTrans" cxnId="{8D5A296A-3308-415C-960D-D3490F302AF4}">
      <dgm:prSet/>
      <dgm:spPr/>
      <dgm:t>
        <a:bodyPr/>
        <a:lstStyle/>
        <a:p>
          <a:endParaRPr lang="pl-PL" sz="1800"/>
        </a:p>
      </dgm:t>
    </dgm:pt>
    <dgm:pt modelId="{E7580886-9F05-4526-AADE-1ACE850B3D74}" type="sibTrans" cxnId="{8D5A296A-3308-415C-960D-D3490F302AF4}">
      <dgm:prSet/>
      <dgm:spPr/>
      <dgm:t>
        <a:bodyPr/>
        <a:lstStyle/>
        <a:p>
          <a:endParaRPr lang="pl-PL" sz="1800"/>
        </a:p>
      </dgm:t>
    </dgm:pt>
    <dgm:pt modelId="{307785DF-F4F0-4B3C-8B19-C1EA50EABA90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Dostosowywanie liczby miejsc parkingowych do identyfikowanych potrzeb</a:t>
          </a:r>
        </a:p>
      </dgm:t>
    </dgm:pt>
    <dgm:pt modelId="{82BCF1D0-4EC4-4EA4-AB51-C34FCE72A43D}" type="parTrans" cxnId="{A0E356BC-7C6C-41A3-A008-FF9166FA18E8}">
      <dgm:prSet/>
      <dgm:spPr/>
      <dgm:t>
        <a:bodyPr/>
        <a:lstStyle/>
        <a:p>
          <a:endParaRPr lang="pl-PL" sz="1800"/>
        </a:p>
      </dgm:t>
    </dgm:pt>
    <dgm:pt modelId="{6B364AC7-CBB3-4559-A577-A63120EE7D09}" type="sibTrans" cxnId="{A0E356BC-7C6C-41A3-A008-FF9166FA18E8}">
      <dgm:prSet/>
      <dgm:spPr/>
      <dgm:t>
        <a:bodyPr/>
        <a:lstStyle/>
        <a:p>
          <a:endParaRPr lang="pl-PL" sz="1800"/>
        </a:p>
      </dgm:t>
    </dgm:pt>
    <dgm:pt modelId="{B3A5ACFA-EB01-4FD9-93BF-24B3959FBA8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Dążenie do minimalizowania negatywnego wpływu transportu na środowisko</a:t>
          </a:r>
        </a:p>
      </dgm:t>
    </dgm:pt>
    <dgm:pt modelId="{9A5B67C8-8251-4C87-B610-5370581DFD8E}" type="parTrans" cxnId="{F65B58CA-DECE-40E7-93E8-46F272B7C62C}">
      <dgm:prSet/>
      <dgm:spPr/>
      <dgm:t>
        <a:bodyPr/>
        <a:lstStyle/>
        <a:p>
          <a:endParaRPr lang="pl-PL" sz="1800"/>
        </a:p>
      </dgm:t>
    </dgm:pt>
    <dgm:pt modelId="{4B60120F-5F10-4EBC-88FB-7C085872B9CE}" type="sibTrans" cxnId="{F65B58CA-DECE-40E7-93E8-46F272B7C62C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FABC8C82-D303-4B82-9E44-ED15BADE261B}" type="pres">
      <dgm:prSet presAssocID="{306212B2-E5DC-4DA0-96F3-7F413253CAE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EA51C8C-2B5A-4160-9C57-0FD779FBB6E6}" type="pres">
      <dgm:prSet presAssocID="{1432A096-CE02-461F-B097-4CCF91FB81D4}" presName="spacer" presStyleCnt="0"/>
      <dgm:spPr/>
    </dgm:pt>
    <dgm:pt modelId="{02F32A4D-B392-459D-B3CA-F4DDF4BCCDCC}" type="pres">
      <dgm:prSet presAssocID="{842223A4-7D19-44A7-812E-E8D763CB4EA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44C2379-E02F-4C01-8FD9-8247D712676B}" type="pres">
      <dgm:prSet presAssocID="{8150AAD8-9F9E-44FD-8F78-73D36704FE8E}" presName="spacer" presStyleCnt="0"/>
      <dgm:spPr/>
    </dgm:pt>
    <dgm:pt modelId="{122C246E-E47C-4B76-871B-ABB28DACBB2D}" type="pres">
      <dgm:prSet presAssocID="{0F6C9FCA-4AC0-4969-9A6F-4C9DC16D72A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4ACF156-A271-4B40-A230-E38B34280733}" type="pres">
      <dgm:prSet presAssocID="{E341E7E0-79A6-434E-88C6-2C63D1F6243C}" presName="spacer" presStyleCnt="0"/>
      <dgm:spPr/>
    </dgm:pt>
    <dgm:pt modelId="{B63C9FD3-59E7-4771-BE8A-4E039A3769F6}" type="pres">
      <dgm:prSet presAssocID="{3FB3A007-D48A-45C0-83DF-8EC108F3D38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74C038C-3859-4CC2-86A2-7C0EB5B48DCC}" type="pres">
      <dgm:prSet presAssocID="{E7580886-9F05-4526-AADE-1ACE850B3D74}" presName="spacer" presStyleCnt="0"/>
      <dgm:spPr/>
    </dgm:pt>
    <dgm:pt modelId="{B8254468-9301-4D9C-8FE4-8B4BC2EC2C72}" type="pres">
      <dgm:prSet presAssocID="{307785DF-F4F0-4B3C-8B19-C1EA50EABA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2F66ECF-AB7A-4F24-BFE5-FC21035AA546}" type="pres">
      <dgm:prSet presAssocID="{6B364AC7-CBB3-4559-A577-A63120EE7D09}" presName="spacer" presStyleCnt="0"/>
      <dgm:spPr/>
    </dgm:pt>
    <dgm:pt modelId="{F185A309-DBBE-4E9A-8999-36CB4B10D1C3}" type="pres">
      <dgm:prSet presAssocID="{B3A5ACFA-EB01-4FD9-93BF-24B3959FBA8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B1EF50C-59B9-473D-A62C-E6BB16DADA82}" srcId="{DF66EAE8-BF71-4F4E-B687-BB2707E8085B}" destId="{0F6C9FCA-4AC0-4969-9A6F-4C9DC16D72A2}" srcOrd="2" destOrd="0" parTransId="{6F2181F8-E863-4B6B-ABF7-C4EBBD00CE40}" sibTransId="{E341E7E0-79A6-434E-88C6-2C63D1F6243C}"/>
    <dgm:cxn modelId="{06379A15-34F9-4543-BB86-6E02381B5FEF}" type="presOf" srcId="{B3A5ACFA-EB01-4FD9-93BF-24B3959FBA81}" destId="{F185A309-DBBE-4E9A-8999-36CB4B10D1C3}" srcOrd="0" destOrd="0" presId="urn:microsoft.com/office/officeart/2005/8/layout/vList2"/>
    <dgm:cxn modelId="{64C8BD15-5C30-459A-9A0C-8E16E72CDC7E}" type="presOf" srcId="{307785DF-F4F0-4B3C-8B19-C1EA50EABA90}" destId="{B8254468-9301-4D9C-8FE4-8B4BC2EC2C72}" srcOrd="0" destOrd="0" presId="urn:microsoft.com/office/officeart/2005/8/layout/vList2"/>
    <dgm:cxn modelId="{15BBA526-B21B-4ECB-8269-B4A708876A90}" type="presOf" srcId="{3FB3A007-D48A-45C0-83DF-8EC108F3D380}" destId="{B63C9FD3-59E7-4771-BE8A-4E039A3769F6}" srcOrd="0" destOrd="0" presId="urn:microsoft.com/office/officeart/2005/8/layout/vList2"/>
    <dgm:cxn modelId="{CCEF543C-7D35-4F1A-BCEB-05D5F62E5B0C}" type="presOf" srcId="{842223A4-7D19-44A7-812E-E8D763CB4EAE}" destId="{02F32A4D-B392-459D-B3CA-F4DDF4BCCDCC}" srcOrd="0" destOrd="0" presId="urn:microsoft.com/office/officeart/2005/8/layout/vList2"/>
    <dgm:cxn modelId="{634A5E5B-9325-4284-810F-61278823ABC5}" srcId="{DF66EAE8-BF71-4F4E-B687-BB2707E8085B}" destId="{306212B2-E5DC-4DA0-96F3-7F413253CAED}" srcOrd="0" destOrd="0" parTransId="{96EC65DC-7CFA-47E9-98B0-04192429ACC4}" sibTransId="{1432A096-CE02-461F-B097-4CCF91FB81D4}"/>
    <dgm:cxn modelId="{C45C9D5C-CC37-4B7B-A334-F7942245B434}" srcId="{DF66EAE8-BF71-4F4E-B687-BB2707E8085B}" destId="{842223A4-7D19-44A7-812E-E8D763CB4EAE}" srcOrd="1" destOrd="0" parTransId="{BA7DE9E2-47C2-4D8E-A2C8-A3C0FE747DC9}" sibTransId="{8150AAD8-9F9E-44FD-8F78-73D36704FE8E}"/>
    <dgm:cxn modelId="{8D5A296A-3308-415C-960D-D3490F302AF4}" srcId="{DF66EAE8-BF71-4F4E-B687-BB2707E8085B}" destId="{3FB3A007-D48A-45C0-83DF-8EC108F3D380}" srcOrd="3" destOrd="0" parTransId="{4FD7FEC2-3C10-4E7B-A39B-666888179630}" sibTransId="{E7580886-9F05-4526-AADE-1ACE850B3D74}"/>
    <dgm:cxn modelId="{A0E356BC-7C6C-41A3-A008-FF9166FA18E8}" srcId="{DF66EAE8-BF71-4F4E-B687-BB2707E8085B}" destId="{307785DF-F4F0-4B3C-8B19-C1EA50EABA90}" srcOrd="4" destOrd="0" parTransId="{82BCF1D0-4EC4-4EA4-AB51-C34FCE72A43D}" sibTransId="{6B364AC7-CBB3-4559-A577-A63120EE7D09}"/>
    <dgm:cxn modelId="{07CB86C7-4ADD-468E-9EE9-E29B9DD92FBC}" type="presOf" srcId="{306212B2-E5DC-4DA0-96F3-7F413253CAED}" destId="{FABC8C82-D303-4B82-9E44-ED15BADE261B}" srcOrd="0" destOrd="0" presId="urn:microsoft.com/office/officeart/2005/8/layout/vList2"/>
    <dgm:cxn modelId="{F65B58CA-DECE-40E7-93E8-46F272B7C62C}" srcId="{DF66EAE8-BF71-4F4E-B687-BB2707E8085B}" destId="{B3A5ACFA-EB01-4FD9-93BF-24B3959FBA81}" srcOrd="5" destOrd="0" parTransId="{9A5B67C8-8251-4C87-B610-5370581DFD8E}" sibTransId="{4B60120F-5F10-4EBC-88FB-7C085872B9CE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66B402F5-F69F-4481-8AF8-DF54D977CF1E}" type="presOf" srcId="{0F6C9FCA-4AC0-4969-9A6F-4C9DC16D72A2}" destId="{122C246E-E47C-4B76-871B-ABB28DACBB2D}" srcOrd="0" destOrd="0" presId="urn:microsoft.com/office/officeart/2005/8/layout/vList2"/>
    <dgm:cxn modelId="{DE2D76E1-9389-43E7-A11E-499A212B58A3}" type="presParOf" srcId="{1B4C5DF3-A4E2-44E4-B258-F187B3041832}" destId="{FABC8C82-D303-4B82-9E44-ED15BADE261B}" srcOrd="0" destOrd="0" presId="urn:microsoft.com/office/officeart/2005/8/layout/vList2"/>
    <dgm:cxn modelId="{B8014428-559C-4866-8516-BF9FC488EC2A}" type="presParOf" srcId="{1B4C5DF3-A4E2-44E4-B258-F187B3041832}" destId="{4EA51C8C-2B5A-4160-9C57-0FD779FBB6E6}" srcOrd="1" destOrd="0" presId="urn:microsoft.com/office/officeart/2005/8/layout/vList2"/>
    <dgm:cxn modelId="{C7194DAB-BFBF-48E8-BB3B-BEC18D33FE6A}" type="presParOf" srcId="{1B4C5DF3-A4E2-44E4-B258-F187B3041832}" destId="{02F32A4D-B392-459D-B3CA-F4DDF4BCCDCC}" srcOrd="2" destOrd="0" presId="urn:microsoft.com/office/officeart/2005/8/layout/vList2"/>
    <dgm:cxn modelId="{CB60D189-ED83-4344-A787-568982BCCB47}" type="presParOf" srcId="{1B4C5DF3-A4E2-44E4-B258-F187B3041832}" destId="{A44C2379-E02F-4C01-8FD9-8247D712676B}" srcOrd="3" destOrd="0" presId="urn:microsoft.com/office/officeart/2005/8/layout/vList2"/>
    <dgm:cxn modelId="{247DDBE5-9970-40F1-BD80-E25697D7EAF9}" type="presParOf" srcId="{1B4C5DF3-A4E2-44E4-B258-F187B3041832}" destId="{122C246E-E47C-4B76-871B-ABB28DACBB2D}" srcOrd="4" destOrd="0" presId="urn:microsoft.com/office/officeart/2005/8/layout/vList2"/>
    <dgm:cxn modelId="{5E169AC9-4659-42C3-B446-1A52FBF2BA8E}" type="presParOf" srcId="{1B4C5DF3-A4E2-44E4-B258-F187B3041832}" destId="{44ACF156-A271-4B40-A230-E38B34280733}" srcOrd="5" destOrd="0" presId="urn:microsoft.com/office/officeart/2005/8/layout/vList2"/>
    <dgm:cxn modelId="{5402108E-255F-4F4A-80A2-582F2689B4BC}" type="presParOf" srcId="{1B4C5DF3-A4E2-44E4-B258-F187B3041832}" destId="{B63C9FD3-59E7-4771-BE8A-4E039A3769F6}" srcOrd="6" destOrd="0" presId="urn:microsoft.com/office/officeart/2005/8/layout/vList2"/>
    <dgm:cxn modelId="{18E471B1-7E9D-481A-AD65-272B39CC6751}" type="presParOf" srcId="{1B4C5DF3-A4E2-44E4-B258-F187B3041832}" destId="{974C038C-3859-4CC2-86A2-7C0EB5B48DCC}" srcOrd="7" destOrd="0" presId="urn:microsoft.com/office/officeart/2005/8/layout/vList2"/>
    <dgm:cxn modelId="{CBD33599-1A40-4C6C-B06D-5CAE440DC03C}" type="presParOf" srcId="{1B4C5DF3-A4E2-44E4-B258-F187B3041832}" destId="{B8254468-9301-4D9C-8FE4-8B4BC2EC2C72}" srcOrd="8" destOrd="0" presId="urn:microsoft.com/office/officeart/2005/8/layout/vList2"/>
    <dgm:cxn modelId="{B523F638-0621-4F05-812C-A96D5C4B45A7}" type="presParOf" srcId="{1B4C5DF3-A4E2-44E4-B258-F187B3041832}" destId="{A2F66ECF-AB7A-4F24-BFE5-FC21035AA546}" srcOrd="9" destOrd="0" presId="urn:microsoft.com/office/officeart/2005/8/layout/vList2"/>
    <dgm:cxn modelId="{B93AB165-85A0-4A5D-9FC7-C2D3CEC140A5}" type="presParOf" srcId="{1B4C5DF3-A4E2-44E4-B258-F187B3041832}" destId="{F185A309-DBBE-4E9A-8999-36CB4B10D1C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3B25D14-5FA5-4068-AAAF-86F8E75C746F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Rozwijanie wydajnej i zrównoważonej gospodarki wodno-ściekowej poprzez rozbudowę i modernizację sieci wodociągowej i kanalizacyjnej oraz urządzeń wodno-kanalizacyjnych, w tym wyposażanie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infrastrukturę sieciową terenów zabudowanych i przeznaczonych pod zabudowę</a:t>
          </a:r>
        </a:p>
      </dgm:t>
    </dgm:pt>
    <dgm:pt modelId="{0CB51625-EF52-4EAE-999D-E6319AB3EA4D}" type="parTrans" cxnId="{0CBA3D11-BC8E-4C88-8B87-A1081F670F5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7A5F5F3-6AAF-4BEB-93AA-B68ED8134FD6}" type="sibTrans" cxnId="{0CBA3D11-BC8E-4C88-8B87-A1081F670F5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79BAC18E-2018-4512-910A-06E8AB728BC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mieszkańców w zakresie budowy zbiorników bezodpływowych i przydomowych oczyszczalni ścieków</a:t>
          </a:r>
        </a:p>
      </dgm:t>
    </dgm:pt>
    <dgm:pt modelId="{D7FD04D6-A166-4EFE-94DC-80CCCCC4E774}" type="parTrans" cxnId="{691C2666-896C-4D16-AD9B-89D7A0431F4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3C1745D8-8CBD-4CBE-98D8-B4D350254323}" type="sibTrans" cxnId="{691C2666-896C-4D16-AD9B-89D7A0431F4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AB4BD695-85A7-48BB-8EF5-664201106F5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Budowa, rozbudowa i modernizacja infrastruktury sieci gazowej</a:t>
          </a:r>
        </a:p>
      </dgm:t>
    </dgm:pt>
    <dgm:pt modelId="{F5D8FC1E-F5C2-402C-B0BA-92251E9EE79A}" type="parTrans" cxnId="{32FCF8E0-AF8B-48F5-953C-6C173A17753A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1C39B54-8F97-47CA-9A5B-4150FA6F2F09}" type="sibTrans" cxnId="{32FCF8E0-AF8B-48F5-953C-6C173A17753A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9152634-BDD5-46A3-BDBF-3C8C2FCFFAE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Wprowadzanie rozwiązań z zakresu gospodarki o obiegu zamkniętym, w tym m.in. wsparcie procesu budowy biogazowni w Libiążu</a:t>
          </a:r>
        </a:p>
      </dgm:t>
    </dgm:pt>
    <dgm:pt modelId="{9CF54E3C-3B31-4D39-9E1F-9A5BDD5D99DC}" type="parTrans" cxnId="{1B570051-E706-4BBD-9A77-3BDAD0818CF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065C5280-EAB6-46E3-B7BE-FE6A844BB752}" type="sibTrans" cxnId="{1B570051-E706-4BBD-9A77-3BDAD0818CF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2BDF52E-6781-4F39-90CA-A687EB61AEB3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Rozwijanie systemu gospodarki odpadami komunalnymi, w tym rozbudowa zaplecza technicznego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infrastruktury dla gospodarki odpadami, m.in. budowa, rozbudowa i modernizacja Punktów Selektywnej Zbiórki Odpadów Komunalnych</a:t>
          </a:r>
        </a:p>
      </dgm:t>
    </dgm:pt>
    <dgm:pt modelId="{F89B72F3-BD18-4FCD-9AC9-B3C21A269292}" type="parTrans" cxnId="{3EA7E78C-7C9F-4726-80AA-69636FCE454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87EBE704-C30B-406B-8D60-781D8F23E0D1}" type="sibTrans" cxnId="{3EA7E78C-7C9F-4726-80AA-69636FCE454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D9F5A9D5-78D0-43B5-A8B0-B6BC315A68B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Budowa, rozbudowa i modernizacja sieci kanalizacji deszczowej</a:t>
          </a:r>
        </a:p>
      </dgm:t>
    </dgm:pt>
    <dgm:pt modelId="{DE49F54F-FB3C-46A3-8C70-48DD222CE344}" type="parTrans" cxnId="{000D57C7-BE97-4AA2-BCE3-09F9392CC3F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8A1A2C9-19D2-4AA0-879E-C6833818C25D}" type="sibTrans" cxnId="{000D57C7-BE97-4AA2-BCE3-09F9392CC3F9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4FFA8F1-3A5E-4727-A397-6415C53AA8A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 Dostosowywanie ujęć wody i stacji uzdatniania wody do zmian klimatu związanych z suszą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powodziami</a:t>
          </a:r>
        </a:p>
      </dgm:t>
    </dgm:pt>
    <dgm:pt modelId="{0DA68BAE-092B-40DF-AD9D-487FF004C236}" type="parTrans" cxnId="{676B0F6D-D63F-4F60-9052-39B5E141593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DCAEC2C4-EC12-46B4-B5A3-6475EA1969B4}" type="sibTrans" cxnId="{676B0F6D-D63F-4F60-9052-39B5E141593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6A3EFD1F-7F49-4EF9-9003-E3A469341F2E}" type="pres">
      <dgm:prSet presAssocID="{A3B25D14-5FA5-4068-AAAF-86F8E75C746F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BB838D9-CB57-4A8F-886A-16754304D35A}" type="pres">
      <dgm:prSet presAssocID="{17A5F5F3-6AAF-4BEB-93AA-B68ED8134FD6}" presName="spacer" presStyleCnt="0"/>
      <dgm:spPr/>
    </dgm:pt>
    <dgm:pt modelId="{5CBCA465-8964-4F92-892F-31DF4AD8018C}" type="pres">
      <dgm:prSet presAssocID="{79BAC18E-2018-4512-910A-06E8AB728BC9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E43CE96-DFC2-4A64-A02C-BD3912ED884F}" type="pres">
      <dgm:prSet presAssocID="{3C1745D8-8CBD-4CBE-98D8-B4D350254323}" presName="spacer" presStyleCnt="0"/>
      <dgm:spPr/>
    </dgm:pt>
    <dgm:pt modelId="{49B00374-7F68-4403-BBBA-4FAEA8FA0F09}" type="pres">
      <dgm:prSet presAssocID="{AB4BD695-85A7-48BB-8EF5-664201106F5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8197D18F-FC10-4E14-A60C-80726AEF11FD}" type="pres">
      <dgm:prSet presAssocID="{11C39B54-8F97-47CA-9A5B-4150FA6F2F09}" presName="spacer" presStyleCnt="0"/>
      <dgm:spPr/>
    </dgm:pt>
    <dgm:pt modelId="{AA6DF82A-EA9A-4298-B593-CF389E6E9D32}" type="pres">
      <dgm:prSet presAssocID="{B9152634-BDD5-46A3-BDBF-3C8C2FCFFAE9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49E9E54-3BCD-4613-BAC5-49BDC2DF381D}" type="pres">
      <dgm:prSet presAssocID="{065C5280-EAB6-46E3-B7BE-FE6A844BB752}" presName="spacer" presStyleCnt="0"/>
      <dgm:spPr/>
    </dgm:pt>
    <dgm:pt modelId="{B973C4BE-5C53-464F-8FC5-3D02EC08D574}" type="pres">
      <dgm:prSet presAssocID="{F2BDF52E-6781-4F39-90CA-A687EB61AEB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8E80DA6-F67C-4530-8D05-A072F25D0318}" type="pres">
      <dgm:prSet presAssocID="{87EBE704-C30B-406B-8D60-781D8F23E0D1}" presName="spacer" presStyleCnt="0"/>
      <dgm:spPr/>
    </dgm:pt>
    <dgm:pt modelId="{329C8A99-80ED-4E30-B5FF-5495111F8D54}" type="pres">
      <dgm:prSet presAssocID="{D9F5A9D5-78D0-43B5-A8B0-B6BC315A68B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A2890F0-2619-4DDC-A920-2A1F46593B75}" type="pres">
      <dgm:prSet presAssocID="{B8A1A2C9-19D2-4AA0-879E-C6833818C25D}" presName="spacer" presStyleCnt="0"/>
      <dgm:spPr/>
    </dgm:pt>
    <dgm:pt modelId="{A0C54D44-0CEB-4832-A2C0-086D9E95C537}" type="pres">
      <dgm:prSet presAssocID="{F4FFA8F1-3A5E-4727-A397-6415C53AA8A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431B108-083F-4FEC-AACE-68BD408F5B7A}" type="presOf" srcId="{D9F5A9D5-78D0-43B5-A8B0-B6BC315A68B1}" destId="{329C8A99-80ED-4E30-B5FF-5495111F8D54}" srcOrd="0" destOrd="0" presId="urn:microsoft.com/office/officeart/2005/8/layout/vList2"/>
    <dgm:cxn modelId="{0CBA3D11-BC8E-4C88-8B87-A1081F670F58}" srcId="{DF66EAE8-BF71-4F4E-B687-BB2707E8085B}" destId="{A3B25D14-5FA5-4068-AAAF-86F8E75C746F}" srcOrd="0" destOrd="0" parTransId="{0CB51625-EF52-4EAE-999D-E6319AB3EA4D}" sibTransId="{17A5F5F3-6AAF-4BEB-93AA-B68ED8134FD6}"/>
    <dgm:cxn modelId="{06CFB525-718E-4DEA-A279-6BA323902449}" type="presOf" srcId="{F2BDF52E-6781-4F39-90CA-A687EB61AEB3}" destId="{B973C4BE-5C53-464F-8FC5-3D02EC08D574}" srcOrd="0" destOrd="0" presId="urn:microsoft.com/office/officeart/2005/8/layout/vList2"/>
    <dgm:cxn modelId="{5861A85B-600F-43A1-8A28-CD86ACE2D940}" type="presOf" srcId="{A3B25D14-5FA5-4068-AAAF-86F8E75C746F}" destId="{6A3EFD1F-7F49-4EF9-9003-E3A469341F2E}" srcOrd="0" destOrd="0" presId="urn:microsoft.com/office/officeart/2005/8/layout/vList2"/>
    <dgm:cxn modelId="{691C2666-896C-4D16-AD9B-89D7A0431F44}" srcId="{DF66EAE8-BF71-4F4E-B687-BB2707E8085B}" destId="{79BAC18E-2018-4512-910A-06E8AB728BC9}" srcOrd="1" destOrd="0" parTransId="{D7FD04D6-A166-4EFE-94DC-80CCCCC4E774}" sibTransId="{3C1745D8-8CBD-4CBE-98D8-B4D350254323}"/>
    <dgm:cxn modelId="{D50FB948-C1F9-40A6-90BF-391AE0233EAD}" type="presOf" srcId="{F4FFA8F1-3A5E-4727-A397-6415C53AA8A9}" destId="{A0C54D44-0CEB-4832-A2C0-086D9E95C537}" srcOrd="0" destOrd="0" presId="urn:microsoft.com/office/officeart/2005/8/layout/vList2"/>
    <dgm:cxn modelId="{676B0F6D-D63F-4F60-9052-39B5E1415933}" srcId="{DF66EAE8-BF71-4F4E-B687-BB2707E8085B}" destId="{F4FFA8F1-3A5E-4727-A397-6415C53AA8A9}" srcOrd="6" destOrd="0" parTransId="{0DA68BAE-092B-40DF-AD9D-487FF004C236}" sibTransId="{DCAEC2C4-EC12-46B4-B5A3-6475EA1969B4}"/>
    <dgm:cxn modelId="{1B570051-E706-4BBD-9A77-3BDAD0818CF4}" srcId="{DF66EAE8-BF71-4F4E-B687-BB2707E8085B}" destId="{B9152634-BDD5-46A3-BDBF-3C8C2FCFFAE9}" srcOrd="3" destOrd="0" parTransId="{9CF54E3C-3B31-4D39-9E1F-9A5BDD5D99DC}" sibTransId="{065C5280-EAB6-46E3-B7BE-FE6A844BB752}"/>
    <dgm:cxn modelId="{5602F17A-BCCE-484F-BDC4-374CE9F67E3D}" type="presOf" srcId="{AB4BD695-85A7-48BB-8EF5-664201106F57}" destId="{49B00374-7F68-4403-BBBA-4FAEA8FA0F09}" srcOrd="0" destOrd="0" presId="urn:microsoft.com/office/officeart/2005/8/layout/vList2"/>
    <dgm:cxn modelId="{C8707184-F180-4C3E-BD1F-97678311E59C}" type="presOf" srcId="{B9152634-BDD5-46A3-BDBF-3C8C2FCFFAE9}" destId="{AA6DF82A-EA9A-4298-B593-CF389E6E9D32}" srcOrd="0" destOrd="0" presId="urn:microsoft.com/office/officeart/2005/8/layout/vList2"/>
    <dgm:cxn modelId="{3EA7E78C-7C9F-4726-80AA-69636FCE4549}" srcId="{DF66EAE8-BF71-4F4E-B687-BB2707E8085B}" destId="{F2BDF52E-6781-4F39-90CA-A687EB61AEB3}" srcOrd="4" destOrd="0" parTransId="{F89B72F3-BD18-4FCD-9AC9-B3C21A269292}" sibTransId="{87EBE704-C30B-406B-8D60-781D8F23E0D1}"/>
    <dgm:cxn modelId="{000D57C7-BE97-4AA2-BCE3-09F9392CC3F9}" srcId="{DF66EAE8-BF71-4F4E-B687-BB2707E8085B}" destId="{D9F5A9D5-78D0-43B5-A8B0-B6BC315A68B1}" srcOrd="5" destOrd="0" parTransId="{DE49F54F-FB3C-46A3-8C70-48DD222CE344}" sibTransId="{B8A1A2C9-19D2-4AA0-879E-C6833818C25D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32FCF8E0-AF8B-48F5-953C-6C173A17753A}" srcId="{DF66EAE8-BF71-4F4E-B687-BB2707E8085B}" destId="{AB4BD695-85A7-48BB-8EF5-664201106F57}" srcOrd="2" destOrd="0" parTransId="{F5D8FC1E-F5C2-402C-B0BA-92251E9EE79A}" sibTransId="{11C39B54-8F97-47CA-9A5B-4150FA6F2F09}"/>
    <dgm:cxn modelId="{5C9739E2-44B5-4D55-AF3F-EE0E01967A6D}" type="presOf" srcId="{79BAC18E-2018-4512-910A-06E8AB728BC9}" destId="{5CBCA465-8964-4F92-892F-31DF4AD8018C}" srcOrd="0" destOrd="0" presId="urn:microsoft.com/office/officeart/2005/8/layout/vList2"/>
    <dgm:cxn modelId="{2F4A3006-6422-44D7-A7F1-4D30B71AAB5C}" type="presParOf" srcId="{1B4C5DF3-A4E2-44E4-B258-F187B3041832}" destId="{6A3EFD1F-7F49-4EF9-9003-E3A469341F2E}" srcOrd="0" destOrd="0" presId="urn:microsoft.com/office/officeart/2005/8/layout/vList2"/>
    <dgm:cxn modelId="{23024310-D204-46A4-9579-7ED0AADC13A4}" type="presParOf" srcId="{1B4C5DF3-A4E2-44E4-B258-F187B3041832}" destId="{FBB838D9-CB57-4A8F-886A-16754304D35A}" srcOrd="1" destOrd="0" presId="urn:microsoft.com/office/officeart/2005/8/layout/vList2"/>
    <dgm:cxn modelId="{CF92217E-4516-4AE6-982A-BEF141248675}" type="presParOf" srcId="{1B4C5DF3-A4E2-44E4-B258-F187B3041832}" destId="{5CBCA465-8964-4F92-892F-31DF4AD8018C}" srcOrd="2" destOrd="0" presId="urn:microsoft.com/office/officeart/2005/8/layout/vList2"/>
    <dgm:cxn modelId="{4A3DB831-FF8A-475A-B251-48D8A5ADF414}" type="presParOf" srcId="{1B4C5DF3-A4E2-44E4-B258-F187B3041832}" destId="{CE43CE96-DFC2-4A64-A02C-BD3912ED884F}" srcOrd="3" destOrd="0" presId="urn:microsoft.com/office/officeart/2005/8/layout/vList2"/>
    <dgm:cxn modelId="{9F72F9F1-E02D-4EE3-8B63-81139FD4F343}" type="presParOf" srcId="{1B4C5DF3-A4E2-44E4-B258-F187B3041832}" destId="{49B00374-7F68-4403-BBBA-4FAEA8FA0F09}" srcOrd="4" destOrd="0" presId="urn:microsoft.com/office/officeart/2005/8/layout/vList2"/>
    <dgm:cxn modelId="{A981CAB0-71F8-4346-8130-428419D8DA19}" type="presParOf" srcId="{1B4C5DF3-A4E2-44E4-B258-F187B3041832}" destId="{8197D18F-FC10-4E14-A60C-80726AEF11FD}" srcOrd="5" destOrd="0" presId="urn:microsoft.com/office/officeart/2005/8/layout/vList2"/>
    <dgm:cxn modelId="{CEABE15B-B2F2-4DA7-81BB-4A7F8D76624B}" type="presParOf" srcId="{1B4C5DF3-A4E2-44E4-B258-F187B3041832}" destId="{AA6DF82A-EA9A-4298-B593-CF389E6E9D32}" srcOrd="6" destOrd="0" presId="urn:microsoft.com/office/officeart/2005/8/layout/vList2"/>
    <dgm:cxn modelId="{CED058DB-C5A6-4F8A-9FFB-0C72832B192D}" type="presParOf" srcId="{1B4C5DF3-A4E2-44E4-B258-F187B3041832}" destId="{C49E9E54-3BCD-4613-BAC5-49BDC2DF381D}" srcOrd="7" destOrd="0" presId="urn:microsoft.com/office/officeart/2005/8/layout/vList2"/>
    <dgm:cxn modelId="{9D3225BD-A338-40C9-AF2F-90706C0FED1A}" type="presParOf" srcId="{1B4C5DF3-A4E2-44E4-B258-F187B3041832}" destId="{B973C4BE-5C53-464F-8FC5-3D02EC08D574}" srcOrd="8" destOrd="0" presId="urn:microsoft.com/office/officeart/2005/8/layout/vList2"/>
    <dgm:cxn modelId="{8F290738-C77B-4BA5-B74D-AB37DBC4DCA2}" type="presParOf" srcId="{1B4C5DF3-A4E2-44E4-B258-F187B3041832}" destId="{08E80DA6-F67C-4530-8D05-A072F25D0318}" srcOrd="9" destOrd="0" presId="urn:microsoft.com/office/officeart/2005/8/layout/vList2"/>
    <dgm:cxn modelId="{64ED2862-A65B-4786-95C2-E44096D8A55B}" type="presParOf" srcId="{1B4C5DF3-A4E2-44E4-B258-F187B3041832}" destId="{329C8A99-80ED-4E30-B5FF-5495111F8D54}" srcOrd="10" destOrd="0" presId="urn:microsoft.com/office/officeart/2005/8/layout/vList2"/>
    <dgm:cxn modelId="{C52F9BA2-A5DA-4291-819D-C4A375731D80}" type="presParOf" srcId="{1B4C5DF3-A4E2-44E4-B258-F187B3041832}" destId="{2A2890F0-2619-4DDC-A920-2A1F46593B75}" srcOrd="11" destOrd="0" presId="urn:microsoft.com/office/officeart/2005/8/layout/vList2"/>
    <dgm:cxn modelId="{AD062E76-7923-44B4-944B-AE7413D731B5}" type="presParOf" srcId="{1B4C5DF3-A4E2-44E4-B258-F187B3041832}" destId="{A0C54D44-0CEB-4832-A2C0-086D9E95C53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9E6FB2-4BF4-4421-A3EA-33686A3E9ED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55F16AA-D428-4A21-92C9-0C9998F3DB67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1.1.</a:t>
          </a:r>
        </a:p>
        <a:p>
          <a:r>
            <a:rPr lang="pl-PL" b="1" dirty="0">
              <a:solidFill>
                <a:schemeClr val="tx1"/>
              </a:solidFill>
            </a:rPr>
            <a:t>Wzmocnienie potencjału i standardów sektora edukacji</a:t>
          </a:r>
        </a:p>
      </dgm:t>
    </dgm:pt>
    <dgm:pt modelId="{B223FA65-98DB-4A82-B3E3-990B2CA2BB47}" type="parTrans" cxnId="{2A487C25-0F77-4BAA-B374-9194D2BF3815}">
      <dgm:prSet/>
      <dgm:spPr/>
      <dgm:t>
        <a:bodyPr/>
        <a:lstStyle/>
        <a:p>
          <a:endParaRPr lang="pl-PL"/>
        </a:p>
      </dgm:t>
    </dgm:pt>
    <dgm:pt modelId="{F1071530-23F5-4B6E-8B2B-30C4F9FEFE70}" type="sibTrans" cxnId="{2A487C25-0F77-4BAA-B374-9194D2BF3815}">
      <dgm:prSet/>
      <dgm:spPr/>
      <dgm:t>
        <a:bodyPr/>
        <a:lstStyle/>
        <a:p>
          <a:endParaRPr lang="pl-PL"/>
        </a:p>
      </dgm:t>
    </dgm:pt>
    <dgm:pt modelId="{9E41AEF5-D925-4BFA-A4F5-9CD11889716B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1.2.</a:t>
          </a:r>
        </a:p>
        <a:p>
          <a:r>
            <a:rPr lang="pl-PL" b="1" dirty="0">
              <a:solidFill>
                <a:schemeClr val="tx1"/>
              </a:solidFill>
            </a:rPr>
            <a:t>Wdrażanie systemowych rozwiązań z zakresu polityki społecznej</a:t>
          </a:r>
        </a:p>
      </dgm:t>
    </dgm:pt>
    <dgm:pt modelId="{59235957-A51B-4310-B833-B7F578B39DB5}" type="parTrans" cxnId="{266DF80B-3A77-4114-9FD8-DA94B9322CE4}">
      <dgm:prSet/>
      <dgm:spPr/>
      <dgm:t>
        <a:bodyPr/>
        <a:lstStyle/>
        <a:p>
          <a:endParaRPr lang="pl-PL"/>
        </a:p>
      </dgm:t>
    </dgm:pt>
    <dgm:pt modelId="{A0AF88E8-55D1-4220-951F-DDA36F94DA0F}" type="sibTrans" cxnId="{266DF80B-3A77-4114-9FD8-DA94B9322CE4}">
      <dgm:prSet/>
      <dgm:spPr/>
      <dgm:t>
        <a:bodyPr/>
        <a:lstStyle/>
        <a:p>
          <a:endParaRPr lang="pl-PL"/>
        </a:p>
      </dgm:t>
    </dgm:pt>
    <dgm:pt modelId="{A9964AD3-8976-4615-B596-53E7988DEF73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1.5.</a:t>
          </a:r>
        </a:p>
        <a:p>
          <a:r>
            <a:rPr lang="pl-PL" b="1" dirty="0">
              <a:solidFill>
                <a:schemeClr val="tx1"/>
              </a:solidFill>
            </a:rPr>
            <a:t>Poprawa efektywności zarządzania</a:t>
          </a:r>
        </a:p>
      </dgm:t>
    </dgm:pt>
    <dgm:pt modelId="{E865883A-1529-4638-AF16-EDD4FE010413}" type="parTrans" cxnId="{18608785-406E-4065-9781-78F1027D381F}">
      <dgm:prSet/>
      <dgm:spPr/>
      <dgm:t>
        <a:bodyPr/>
        <a:lstStyle/>
        <a:p>
          <a:endParaRPr lang="pl-PL"/>
        </a:p>
      </dgm:t>
    </dgm:pt>
    <dgm:pt modelId="{7E9E8872-9623-4013-9D63-FCE7214259B3}" type="sibTrans" cxnId="{18608785-406E-4065-9781-78F1027D381F}">
      <dgm:prSet/>
      <dgm:spPr/>
      <dgm:t>
        <a:bodyPr/>
        <a:lstStyle/>
        <a:p>
          <a:endParaRPr lang="pl-PL"/>
        </a:p>
      </dgm:t>
    </dgm:pt>
    <dgm:pt modelId="{17CB0610-215B-4EA6-908C-992A1BF7492A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1.3.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Stworzenie atrakcyjnej oferty czasu wolnego</a:t>
          </a:r>
        </a:p>
      </dgm:t>
    </dgm:pt>
    <dgm:pt modelId="{B43C7D7B-C2A8-4754-BAEF-DACA901DEF4C}" type="parTrans" cxnId="{37923741-2789-45C5-BFFC-5FBE9016B3CD}">
      <dgm:prSet/>
      <dgm:spPr/>
      <dgm:t>
        <a:bodyPr/>
        <a:lstStyle/>
        <a:p>
          <a:endParaRPr lang="pl-PL"/>
        </a:p>
      </dgm:t>
    </dgm:pt>
    <dgm:pt modelId="{AB10FE11-D6A3-4B9C-AAE4-87D20DE282A8}" type="sibTrans" cxnId="{37923741-2789-45C5-BFFC-5FBE9016B3CD}">
      <dgm:prSet/>
      <dgm:spPr/>
      <dgm:t>
        <a:bodyPr/>
        <a:lstStyle/>
        <a:p>
          <a:endParaRPr lang="pl-PL"/>
        </a:p>
      </dgm:t>
    </dgm:pt>
    <dgm:pt modelId="{F80DB970-6868-4FEB-83D0-05F60A2D4F8E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Kierunek działania 1.4.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Rozwój kapitału społecznego</a:t>
          </a:r>
        </a:p>
      </dgm:t>
    </dgm:pt>
    <dgm:pt modelId="{CEDE6073-C4AF-46C2-BD35-B462F8FBBE4D}" type="parTrans" cxnId="{FFF9D2C8-970F-4A95-83EB-E50605772AEB}">
      <dgm:prSet/>
      <dgm:spPr/>
      <dgm:t>
        <a:bodyPr/>
        <a:lstStyle/>
        <a:p>
          <a:endParaRPr lang="pl-PL"/>
        </a:p>
      </dgm:t>
    </dgm:pt>
    <dgm:pt modelId="{EF494FD5-A2E6-4902-BB34-835D0CB08F51}" type="sibTrans" cxnId="{FFF9D2C8-970F-4A95-83EB-E50605772AEB}">
      <dgm:prSet/>
      <dgm:spPr/>
      <dgm:t>
        <a:bodyPr/>
        <a:lstStyle/>
        <a:p>
          <a:endParaRPr lang="pl-PL"/>
        </a:p>
      </dgm:t>
    </dgm:pt>
    <dgm:pt modelId="{65B399C6-5727-4FDA-88A5-C52369E7778F}" type="pres">
      <dgm:prSet presAssocID="{719E6FB2-4BF4-4421-A3EA-33686A3E9ED4}" presName="Name0" presStyleCnt="0">
        <dgm:presLayoutVars>
          <dgm:chMax val="7"/>
          <dgm:chPref val="7"/>
          <dgm:dir/>
        </dgm:presLayoutVars>
      </dgm:prSet>
      <dgm:spPr/>
    </dgm:pt>
    <dgm:pt modelId="{6A0AEE35-B89B-4523-812F-3CB272A450FB}" type="pres">
      <dgm:prSet presAssocID="{719E6FB2-4BF4-4421-A3EA-33686A3E9ED4}" presName="Name1" presStyleCnt="0"/>
      <dgm:spPr/>
    </dgm:pt>
    <dgm:pt modelId="{CE582362-00CA-40F8-B5BA-876023C3E53C}" type="pres">
      <dgm:prSet presAssocID="{719E6FB2-4BF4-4421-A3EA-33686A3E9ED4}" presName="cycle" presStyleCnt="0"/>
      <dgm:spPr/>
    </dgm:pt>
    <dgm:pt modelId="{FDD2F0BD-DE2F-44A4-A57E-A0BADA9729DC}" type="pres">
      <dgm:prSet presAssocID="{719E6FB2-4BF4-4421-A3EA-33686A3E9ED4}" presName="srcNode" presStyleLbl="node1" presStyleIdx="0" presStyleCnt="5"/>
      <dgm:spPr/>
    </dgm:pt>
    <dgm:pt modelId="{3EF29D84-F857-429A-B650-4C1CD86932E1}" type="pres">
      <dgm:prSet presAssocID="{719E6FB2-4BF4-4421-A3EA-33686A3E9ED4}" presName="conn" presStyleLbl="parChTrans1D2" presStyleIdx="0" presStyleCnt="1"/>
      <dgm:spPr/>
    </dgm:pt>
    <dgm:pt modelId="{4AE498CC-E62F-4950-A568-57411C44C8CF}" type="pres">
      <dgm:prSet presAssocID="{719E6FB2-4BF4-4421-A3EA-33686A3E9ED4}" presName="extraNode" presStyleLbl="node1" presStyleIdx="0" presStyleCnt="5"/>
      <dgm:spPr/>
    </dgm:pt>
    <dgm:pt modelId="{5922A8BD-9499-40E2-8502-6755BE564772}" type="pres">
      <dgm:prSet presAssocID="{719E6FB2-4BF4-4421-A3EA-33686A3E9ED4}" presName="dstNode" presStyleLbl="node1" presStyleIdx="0" presStyleCnt="5"/>
      <dgm:spPr/>
    </dgm:pt>
    <dgm:pt modelId="{B35BF99E-B47A-4B3D-B69B-D392FBFBB515}" type="pres">
      <dgm:prSet presAssocID="{855F16AA-D428-4A21-92C9-0C9998F3DB67}" presName="text_1" presStyleLbl="node1" presStyleIdx="0" presStyleCnt="5" custLinFactY="-85804" custLinFactNeighborX="26" custLinFactNeighborY="-100000">
        <dgm:presLayoutVars>
          <dgm:bulletEnabled val="1"/>
        </dgm:presLayoutVars>
      </dgm:prSet>
      <dgm:spPr/>
    </dgm:pt>
    <dgm:pt modelId="{44D51DC5-5DE9-4238-8DB5-D111D4EA4792}" type="pres">
      <dgm:prSet presAssocID="{855F16AA-D428-4A21-92C9-0C9998F3DB67}" presName="accent_1" presStyleCnt="0"/>
      <dgm:spPr/>
    </dgm:pt>
    <dgm:pt modelId="{F24DC22E-7035-44A9-B055-7ACFCFCBF652}" type="pres">
      <dgm:prSet presAssocID="{855F16AA-D428-4A21-92C9-0C9998F3DB67}" presName="accentRepeatNode" presStyleLbl="solidFgAcc1" presStyleIdx="0" presStyleCnt="5"/>
      <dgm:spPr/>
    </dgm:pt>
    <dgm:pt modelId="{68DB795A-B196-4EC2-BB72-E6EB10C4B092}" type="pres">
      <dgm:prSet presAssocID="{9E41AEF5-D925-4BFA-A4F5-9CD11889716B}" presName="text_2" presStyleLbl="node1" presStyleIdx="1" presStyleCnt="5" custLinFactNeighborX="-1024" custLinFactNeighborY="-46293">
        <dgm:presLayoutVars>
          <dgm:bulletEnabled val="1"/>
        </dgm:presLayoutVars>
      </dgm:prSet>
      <dgm:spPr/>
    </dgm:pt>
    <dgm:pt modelId="{71D31BE1-347B-4C4C-AD96-3979C5C9CF1D}" type="pres">
      <dgm:prSet presAssocID="{9E41AEF5-D925-4BFA-A4F5-9CD11889716B}" presName="accent_2" presStyleCnt="0"/>
      <dgm:spPr/>
    </dgm:pt>
    <dgm:pt modelId="{8B21C346-5A3C-40BF-BB4D-D6E67096D97D}" type="pres">
      <dgm:prSet presAssocID="{9E41AEF5-D925-4BFA-A4F5-9CD11889716B}" presName="accentRepeatNode" presStyleLbl="solidFgAcc1" presStyleIdx="1" presStyleCnt="5"/>
      <dgm:spPr/>
    </dgm:pt>
    <dgm:pt modelId="{73915BA1-D7F8-40E1-A722-4F888D16F987}" type="pres">
      <dgm:prSet presAssocID="{17CB0610-215B-4EA6-908C-992A1BF7492A}" presName="text_3" presStyleLbl="node1" presStyleIdx="2" presStyleCnt="5">
        <dgm:presLayoutVars>
          <dgm:bulletEnabled val="1"/>
        </dgm:presLayoutVars>
      </dgm:prSet>
      <dgm:spPr/>
    </dgm:pt>
    <dgm:pt modelId="{610B884C-FC10-4B2C-AEAA-50FC0B640AA2}" type="pres">
      <dgm:prSet presAssocID="{17CB0610-215B-4EA6-908C-992A1BF7492A}" presName="accent_3" presStyleCnt="0"/>
      <dgm:spPr/>
    </dgm:pt>
    <dgm:pt modelId="{66AF7F76-1A96-49C2-8E32-5849ED14159B}" type="pres">
      <dgm:prSet presAssocID="{17CB0610-215B-4EA6-908C-992A1BF7492A}" presName="accentRepeatNode" presStyleLbl="solidFgAcc1" presStyleIdx="2" presStyleCnt="5"/>
      <dgm:spPr/>
    </dgm:pt>
    <dgm:pt modelId="{DC45DB6E-8C70-46A2-94A8-94F2AC48780B}" type="pres">
      <dgm:prSet presAssocID="{F80DB970-6868-4FEB-83D0-05F60A2D4F8E}" presName="text_4" presStyleLbl="node1" presStyleIdx="3" presStyleCnt="5" custLinFactNeighborX="747" custLinFactNeighborY="8713">
        <dgm:presLayoutVars>
          <dgm:bulletEnabled val="1"/>
        </dgm:presLayoutVars>
      </dgm:prSet>
      <dgm:spPr/>
    </dgm:pt>
    <dgm:pt modelId="{10ABCB76-711F-4D4D-A54B-C7E5C9DCEA06}" type="pres">
      <dgm:prSet presAssocID="{F80DB970-6868-4FEB-83D0-05F60A2D4F8E}" presName="accent_4" presStyleCnt="0"/>
      <dgm:spPr/>
    </dgm:pt>
    <dgm:pt modelId="{B31CCA4F-9413-4742-99D4-9E81F4CFF6C2}" type="pres">
      <dgm:prSet presAssocID="{F80DB970-6868-4FEB-83D0-05F60A2D4F8E}" presName="accentRepeatNode" presStyleLbl="solidFgAcc1" presStyleIdx="3" presStyleCnt="5"/>
      <dgm:spPr/>
    </dgm:pt>
    <dgm:pt modelId="{EA66511F-9016-4ADC-8EDB-0471E60187FA}" type="pres">
      <dgm:prSet presAssocID="{A9964AD3-8976-4615-B596-53E7988DEF73}" presName="text_5" presStyleLbl="node1" presStyleIdx="4" presStyleCnt="5">
        <dgm:presLayoutVars>
          <dgm:bulletEnabled val="1"/>
        </dgm:presLayoutVars>
      </dgm:prSet>
      <dgm:spPr/>
    </dgm:pt>
    <dgm:pt modelId="{2B960552-98FC-468F-B47E-02198056C264}" type="pres">
      <dgm:prSet presAssocID="{A9964AD3-8976-4615-B596-53E7988DEF73}" presName="accent_5" presStyleCnt="0"/>
      <dgm:spPr/>
    </dgm:pt>
    <dgm:pt modelId="{02370B32-659C-4518-8B65-E19F4CFA3C06}" type="pres">
      <dgm:prSet presAssocID="{A9964AD3-8976-4615-B596-53E7988DEF73}" presName="accentRepeatNode" presStyleLbl="solidFgAcc1" presStyleIdx="4" presStyleCnt="5"/>
      <dgm:spPr/>
    </dgm:pt>
  </dgm:ptLst>
  <dgm:cxnLst>
    <dgm:cxn modelId="{266DF80B-3A77-4114-9FD8-DA94B9322CE4}" srcId="{719E6FB2-4BF4-4421-A3EA-33686A3E9ED4}" destId="{9E41AEF5-D925-4BFA-A4F5-9CD11889716B}" srcOrd="1" destOrd="0" parTransId="{59235957-A51B-4310-B833-B7F578B39DB5}" sibTransId="{A0AF88E8-55D1-4220-951F-DDA36F94DA0F}"/>
    <dgm:cxn modelId="{2A487C25-0F77-4BAA-B374-9194D2BF3815}" srcId="{719E6FB2-4BF4-4421-A3EA-33686A3E9ED4}" destId="{855F16AA-D428-4A21-92C9-0C9998F3DB67}" srcOrd="0" destOrd="0" parTransId="{B223FA65-98DB-4A82-B3E3-990B2CA2BB47}" sibTransId="{F1071530-23F5-4B6E-8B2B-30C4F9FEFE70}"/>
    <dgm:cxn modelId="{EAB6CD3A-B607-4310-A35A-25347FAAEB74}" type="presOf" srcId="{855F16AA-D428-4A21-92C9-0C9998F3DB67}" destId="{B35BF99E-B47A-4B3D-B69B-D392FBFBB515}" srcOrd="0" destOrd="0" presId="urn:microsoft.com/office/officeart/2008/layout/VerticalCurvedList"/>
    <dgm:cxn modelId="{37923741-2789-45C5-BFFC-5FBE9016B3CD}" srcId="{719E6FB2-4BF4-4421-A3EA-33686A3E9ED4}" destId="{17CB0610-215B-4EA6-908C-992A1BF7492A}" srcOrd="2" destOrd="0" parTransId="{B43C7D7B-C2A8-4754-BAEF-DACA901DEF4C}" sibTransId="{AB10FE11-D6A3-4B9C-AAE4-87D20DE282A8}"/>
    <dgm:cxn modelId="{E99E937E-31BB-4B54-B537-1FC84EB93443}" type="presOf" srcId="{A9964AD3-8976-4615-B596-53E7988DEF73}" destId="{EA66511F-9016-4ADC-8EDB-0471E60187FA}" srcOrd="0" destOrd="0" presId="urn:microsoft.com/office/officeart/2008/layout/VerticalCurvedList"/>
    <dgm:cxn modelId="{18608785-406E-4065-9781-78F1027D381F}" srcId="{719E6FB2-4BF4-4421-A3EA-33686A3E9ED4}" destId="{A9964AD3-8976-4615-B596-53E7988DEF73}" srcOrd="4" destOrd="0" parTransId="{E865883A-1529-4638-AF16-EDD4FE010413}" sibTransId="{7E9E8872-9623-4013-9D63-FCE7214259B3}"/>
    <dgm:cxn modelId="{5149F688-F8BD-4750-B9EB-39695F94A48E}" type="presOf" srcId="{F80DB970-6868-4FEB-83D0-05F60A2D4F8E}" destId="{DC45DB6E-8C70-46A2-94A8-94F2AC48780B}" srcOrd="0" destOrd="0" presId="urn:microsoft.com/office/officeart/2008/layout/VerticalCurvedList"/>
    <dgm:cxn modelId="{479AFE9C-B013-46E6-9DD4-1567DA61269B}" type="presOf" srcId="{9E41AEF5-D925-4BFA-A4F5-9CD11889716B}" destId="{68DB795A-B196-4EC2-BB72-E6EB10C4B092}" srcOrd="0" destOrd="0" presId="urn:microsoft.com/office/officeart/2008/layout/VerticalCurvedList"/>
    <dgm:cxn modelId="{D574AFA6-F199-4160-81A5-3F93B5F36336}" type="presOf" srcId="{F1071530-23F5-4B6E-8B2B-30C4F9FEFE70}" destId="{3EF29D84-F857-429A-B650-4C1CD86932E1}" srcOrd="0" destOrd="0" presId="urn:microsoft.com/office/officeart/2008/layout/VerticalCurvedList"/>
    <dgm:cxn modelId="{4EF20FAB-DBD2-45BF-BF31-FF37AABBE72A}" type="presOf" srcId="{719E6FB2-4BF4-4421-A3EA-33686A3E9ED4}" destId="{65B399C6-5727-4FDA-88A5-C52369E7778F}" srcOrd="0" destOrd="0" presId="urn:microsoft.com/office/officeart/2008/layout/VerticalCurvedList"/>
    <dgm:cxn modelId="{BB7F0EB3-D9EB-4548-8F5D-0E182CFDC3A8}" type="presOf" srcId="{17CB0610-215B-4EA6-908C-992A1BF7492A}" destId="{73915BA1-D7F8-40E1-A722-4F888D16F987}" srcOrd="0" destOrd="0" presId="urn:microsoft.com/office/officeart/2008/layout/VerticalCurvedList"/>
    <dgm:cxn modelId="{FFF9D2C8-970F-4A95-83EB-E50605772AEB}" srcId="{719E6FB2-4BF4-4421-A3EA-33686A3E9ED4}" destId="{F80DB970-6868-4FEB-83D0-05F60A2D4F8E}" srcOrd="3" destOrd="0" parTransId="{CEDE6073-C4AF-46C2-BD35-B462F8FBBE4D}" sibTransId="{EF494FD5-A2E6-4902-BB34-835D0CB08F51}"/>
    <dgm:cxn modelId="{70BFAE5F-ACBC-488B-A6E1-BCFE9BD680F5}" type="presParOf" srcId="{65B399C6-5727-4FDA-88A5-C52369E7778F}" destId="{6A0AEE35-B89B-4523-812F-3CB272A450FB}" srcOrd="0" destOrd="0" presId="urn:microsoft.com/office/officeart/2008/layout/VerticalCurvedList"/>
    <dgm:cxn modelId="{92687AB5-3E4B-41BB-B6B7-CA7AD509F777}" type="presParOf" srcId="{6A0AEE35-B89B-4523-812F-3CB272A450FB}" destId="{CE582362-00CA-40F8-B5BA-876023C3E53C}" srcOrd="0" destOrd="0" presId="urn:microsoft.com/office/officeart/2008/layout/VerticalCurvedList"/>
    <dgm:cxn modelId="{288D1584-F93F-432E-BA1F-7BBB0FB0F730}" type="presParOf" srcId="{CE582362-00CA-40F8-B5BA-876023C3E53C}" destId="{FDD2F0BD-DE2F-44A4-A57E-A0BADA9729DC}" srcOrd="0" destOrd="0" presId="urn:microsoft.com/office/officeart/2008/layout/VerticalCurvedList"/>
    <dgm:cxn modelId="{42C71806-DBBB-419C-A8E3-BC5C3C9728C8}" type="presParOf" srcId="{CE582362-00CA-40F8-B5BA-876023C3E53C}" destId="{3EF29D84-F857-429A-B650-4C1CD86932E1}" srcOrd="1" destOrd="0" presId="urn:microsoft.com/office/officeart/2008/layout/VerticalCurvedList"/>
    <dgm:cxn modelId="{04A36F7C-DB86-4C25-9B49-CEDAB203418F}" type="presParOf" srcId="{CE582362-00CA-40F8-B5BA-876023C3E53C}" destId="{4AE498CC-E62F-4950-A568-57411C44C8CF}" srcOrd="2" destOrd="0" presId="urn:microsoft.com/office/officeart/2008/layout/VerticalCurvedList"/>
    <dgm:cxn modelId="{2D8341D3-FDEF-4BA5-8C24-B29CA42599C1}" type="presParOf" srcId="{CE582362-00CA-40F8-B5BA-876023C3E53C}" destId="{5922A8BD-9499-40E2-8502-6755BE564772}" srcOrd="3" destOrd="0" presId="urn:microsoft.com/office/officeart/2008/layout/VerticalCurvedList"/>
    <dgm:cxn modelId="{698BA666-8075-4BC8-8DA9-130DF67B2F89}" type="presParOf" srcId="{6A0AEE35-B89B-4523-812F-3CB272A450FB}" destId="{B35BF99E-B47A-4B3D-B69B-D392FBFBB515}" srcOrd="1" destOrd="0" presId="urn:microsoft.com/office/officeart/2008/layout/VerticalCurvedList"/>
    <dgm:cxn modelId="{E904C93D-78DC-43C0-BFDE-ACD13D1B685A}" type="presParOf" srcId="{6A0AEE35-B89B-4523-812F-3CB272A450FB}" destId="{44D51DC5-5DE9-4238-8DB5-D111D4EA4792}" srcOrd="2" destOrd="0" presId="urn:microsoft.com/office/officeart/2008/layout/VerticalCurvedList"/>
    <dgm:cxn modelId="{EED42513-5540-4098-A673-10321D98D430}" type="presParOf" srcId="{44D51DC5-5DE9-4238-8DB5-D111D4EA4792}" destId="{F24DC22E-7035-44A9-B055-7ACFCFCBF652}" srcOrd="0" destOrd="0" presId="urn:microsoft.com/office/officeart/2008/layout/VerticalCurvedList"/>
    <dgm:cxn modelId="{0CF0C18D-8892-4ED3-AAA8-747F39883397}" type="presParOf" srcId="{6A0AEE35-B89B-4523-812F-3CB272A450FB}" destId="{68DB795A-B196-4EC2-BB72-E6EB10C4B092}" srcOrd="3" destOrd="0" presId="urn:microsoft.com/office/officeart/2008/layout/VerticalCurvedList"/>
    <dgm:cxn modelId="{E8013856-9D78-4AD0-B3EF-26020E205129}" type="presParOf" srcId="{6A0AEE35-B89B-4523-812F-3CB272A450FB}" destId="{71D31BE1-347B-4C4C-AD96-3979C5C9CF1D}" srcOrd="4" destOrd="0" presId="urn:microsoft.com/office/officeart/2008/layout/VerticalCurvedList"/>
    <dgm:cxn modelId="{2F901FA4-9108-4876-AFB6-A8DA3D9704C3}" type="presParOf" srcId="{71D31BE1-347B-4C4C-AD96-3979C5C9CF1D}" destId="{8B21C346-5A3C-40BF-BB4D-D6E67096D97D}" srcOrd="0" destOrd="0" presId="urn:microsoft.com/office/officeart/2008/layout/VerticalCurvedList"/>
    <dgm:cxn modelId="{DEB8B013-F9EE-4587-8F35-C61712DB142E}" type="presParOf" srcId="{6A0AEE35-B89B-4523-812F-3CB272A450FB}" destId="{73915BA1-D7F8-40E1-A722-4F888D16F987}" srcOrd="5" destOrd="0" presId="urn:microsoft.com/office/officeart/2008/layout/VerticalCurvedList"/>
    <dgm:cxn modelId="{E2AA3FB7-4ADF-4059-BA7E-514248300D98}" type="presParOf" srcId="{6A0AEE35-B89B-4523-812F-3CB272A450FB}" destId="{610B884C-FC10-4B2C-AEAA-50FC0B640AA2}" srcOrd="6" destOrd="0" presId="urn:microsoft.com/office/officeart/2008/layout/VerticalCurvedList"/>
    <dgm:cxn modelId="{D0E4024C-A8B7-46DF-996D-A9785CA2C47C}" type="presParOf" srcId="{610B884C-FC10-4B2C-AEAA-50FC0B640AA2}" destId="{66AF7F76-1A96-49C2-8E32-5849ED14159B}" srcOrd="0" destOrd="0" presId="urn:microsoft.com/office/officeart/2008/layout/VerticalCurvedList"/>
    <dgm:cxn modelId="{3CC90B57-6FFC-4CEC-BA21-E1A57D192587}" type="presParOf" srcId="{6A0AEE35-B89B-4523-812F-3CB272A450FB}" destId="{DC45DB6E-8C70-46A2-94A8-94F2AC48780B}" srcOrd="7" destOrd="0" presId="urn:microsoft.com/office/officeart/2008/layout/VerticalCurvedList"/>
    <dgm:cxn modelId="{667C4FD7-B80E-491F-B214-928910CAE452}" type="presParOf" srcId="{6A0AEE35-B89B-4523-812F-3CB272A450FB}" destId="{10ABCB76-711F-4D4D-A54B-C7E5C9DCEA06}" srcOrd="8" destOrd="0" presId="urn:microsoft.com/office/officeart/2008/layout/VerticalCurvedList"/>
    <dgm:cxn modelId="{BC2133F3-1A8F-4C72-8732-3151BCA66DE2}" type="presParOf" srcId="{10ABCB76-711F-4D4D-A54B-C7E5C9DCEA06}" destId="{B31CCA4F-9413-4742-99D4-9E81F4CFF6C2}" srcOrd="0" destOrd="0" presId="urn:microsoft.com/office/officeart/2008/layout/VerticalCurvedList"/>
    <dgm:cxn modelId="{FF038FB0-31F8-4B85-9998-2D32AD69A2F3}" type="presParOf" srcId="{6A0AEE35-B89B-4523-812F-3CB272A450FB}" destId="{EA66511F-9016-4ADC-8EDB-0471E60187FA}" srcOrd="9" destOrd="0" presId="urn:microsoft.com/office/officeart/2008/layout/VerticalCurvedList"/>
    <dgm:cxn modelId="{9C0FB57A-D9D3-43D2-BFC5-DF9C09823C4D}" type="presParOf" srcId="{6A0AEE35-B89B-4523-812F-3CB272A450FB}" destId="{2B960552-98FC-468F-B47E-02198056C264}" srcOrd="10" destOrd="0" presId="urn:microsoft.com/office/officeart/2008/layout/VerticalCurvedList"/>
    <dgm:cxn modelId="{219E4DF1-FEED-478A-813A-430075E9BD5C}" type="presParOf" srcId="{2B960552-98FC-468F-B47E-02198056C264}" destId="{02370B32-659C-4518-8B65-E19F4CFA3C0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CED6208-0359-422B-ABFC-50AC72BD6BFB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Poprawa efektywności energetycznej przez wdrażanie rozwiązań energooszczędnych (m.in. oświetlenie uliczne)</a:t>
          </a:r>
        </a:p>
      </dgm:t>
    </dgm:pt>
    <dgm:pt modelId="{C38E786F-6CFA-41E4-8E65-FE4A9B277663}" type="parTrans" cxnId="{18A1B66A-401C-428D-A6AD-55A965D1581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7ED32A8C-077B-4FBE-9773-D18D0964A70C}" type="sibTrans" cxnId="{18A1B66A-401C-428D-A6AD-55A965D1581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65CA790F-7AB6-4ABB-B377-685B93058F5D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Wdrażanie projektów z zakresu energetyki rozproszonej</a:t>
          </a:r>
        </a:p>
      </dgm:t>
    </dgm:pt>
    <dgm:pt modelId="{44013E9F-D001-4F8D-BF40-889BFA5F78BF}" type="parTrans" cxnId="{8E42E21E-6606-4D09-83CB-165CFEACA84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2F7A8870-0FFB-4DEF-88E0-864AC275A310}" type="sibTrans" cxnId="{8E42E21E-6606-4D09-83CB-165CFEACA84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0A26DA80-1029-4312-88BE-0D37FFFC596B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oraz promocja OZE, w tym rozwój społeczności energetycznych (klastry energii, spółdzielnie energetyczne)</a:t>
          </a:r>
        </a:p>
      </dgm:t>
    </dgm:pt>
    <dgm:pt modelId="{F5909AAF-7649-4D4E-AA6A-12F6F9FE690D}" type="parTrans" cxnId="{39753875-577B-41BB-96CF-0A350B393C9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E9D79EB4-A5AD-4F2E-9C5D-AFF4EAFF264B}" type="sibTrans" cxnId="{39753875-577B-41BB-96CF-0A350B393C91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6A9AC0B-893B-45D2-BE9B-342D38DEF26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Działania w zakresie zapobiegania zagrożeniu ubóstwem energetycznym na terenie MOF</a:t>
          </a:r>
        </a:p>
      </dgm:t>
    </dgm:pt>
    <dgm:pt modelId="{C675A421-446F-4991-BFAA-EF0FADE5EE28}" type="parTrans" cxnId="{502824F4-0B6D-44B3-9138-752B849B9DA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81911BD3-3AA5-4DF6-AD9B-C4EBB3C54984}" type="sibTrans" cxnId="{502824F4-0B6D-44B3-9138-752B849B9DA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9D51927A-15B9-4BE1-BBCE-08DCB641CF4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Modernizacja i termomodernizacja obiektów użyteczności publicznej oraz zasobów komunalnych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budynków mieszkaniowych oraz poprawa ich efektywności energetycznej, w tym montaż instalacji OZE w budynkach</a:t>
          </a:r>
        </a:p>
      </dgm:t>
    </dgm:pt>
    <dgm:pt modelId="{59A3937D-44B5-484D-90AF-BC3692355398}" type="parTrans" cxnId="{850ACD6A-8049-4008-B8AC-2F3509D59CD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B9A28B7-C847-4ACE-A730-EAF988D01290}" type="sibTrans" cxnId="{850ACD6A-8049-4008-B8AC-2F3509D59CD4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7104D51E-1C9F-4A32-8772-FEAF2B4AD93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sieci telekomunikacyjnej, w tym współpraca z podmiotami prywatnymi na rzecz zapewniania wysokiej dostępności szerokopasmowej sieci internetowej oraz usług telekomunikacyjnych dla mieszkańców i przedsiębiorców</a:t>
          </a:r>
        </a:p>
      </dgm:t>
    </dgm:pt>
    <dgm:pt modelId="{82B98D42-299A-43CB-8E71-12BEE59A7EE1}" type="parTrans" cxnId="{066BF441-55C5-4C77-9029-B713C0B886EB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4D211DDD-69AF-4F74-9692-394FF8225994}" type="sibTrans" cxnId="{066BF441-55C5-4C77-9029-B713C0B886EB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81CF2CB-5E48-45A0-B94C-0A8C77561CC0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Rozbudowa cmentarzy, budowa nowych miejsc pochówku</a:t>
          </a:r>
        </a:p>
      </dgm:t>
    </dgm:pt>
    <dgm:pt modelId="{B31C62EF-2F70-4531-9973-C26AF9B19D1C}" type="parTrans" cxnId="{9C4CB6BA-454E-431F-9927-BC0C06386E8E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EDBBB1EF-187E-4767-BED9-E223487AE283}" type="sibTrans" cxnId="{9C4CB6BA-454E-431F-9927-BC0C06386E8E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77453744-8C5E-4ABF-B7A4-13E82AA0A8B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Ochrona obiektów zabytkowych poprzez realizację prac konserwatorskich i restauratorskich</a:t>
          </a:r>
        </a:p>
      </dgm:t>
    </dgm:pt>
    <dgm:pt modelId="{D27F5FEF-3A07-47A5-8611-30ACC89711C8}" type="parTrans" cxnId="{73C8FE34-9C7E-4675-9822-F6760157242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9692C260-CF66-4895-9E1E-22073CE47BEF}" type="sibTrans" cxnId="{73C8FE34-9C7E-4675-9822-F6760157242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F80CAB6B-4375-474C-BBB6-020ADE09DA91}" type="pres">
      <dgm:prSet presAssocID="{2CED6208-0359-422B-ABFC-50AC72BD6BFB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0BA92534-E6BB-47E5-8223-A12577C9FC9B}" type="pres">
      <dgm:prSet presAssocID="{7ED32A8C-077B-4FBE-9773-D18D0964A70C}" presName="spacer" presStyleCnt="0"/>
      <dgm:spPr/>
    </dgm:pt>
    <dgm:pt modelId="{0CA9776F-12FB-40B2-81F2-7048FF71CAE3}" type="pres">
      <dgm:prSet presAssocID="{65CA790F-7AB6-4ABB-B377-685B93058F5D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3FE420A3-B41B-43E8-AA13-2CF88F589D69}" type="pres">
      <dgm:prSet presAssocID="{2F7A8870-0FFB-4DEF-88E0-864AC275A310}" presName="spacer" presStyleCnt="0"/>
      <dgm:spPr/>
    </dgm:pt>
    <dgm:pt modelId="{6B192FE3-FD20-452B-8E3D-91DA205F6F10}" type="pres">
      <dgm:prSet presAssocID="{0A26DA80-1029-4312-88BE-0D37FFFC596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DFC2C559-3E2B-4A96-9E54-84ABE88D5867}" type="pres">
      <dgm:prSet presAssocID="{E9D79EB4-A5AD-4F2E-9C5D-AFF4EAFF264B}" presName="spacer" presStyleCnt="0"/>
      <dgm:spPr/>
    </dgm:pt>
    <dgm:pt modelId="{2207A999-819E-458C-B359-1F32B2914ECE}" type="pres">
      <dgm:prSet presAssocID="{B6A9AC0B-893B-45D2-BE9B-342D38DEF268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BE0C0DA2-C937-4817-A70B-FFE9DACB4177}" type="pres">
      <dgm:prSet presAssocID="{81911BD3-3AA5-4DF6-AD9B-C4EBB3C54984}" presName="spacer" presStyleCnt="0"/>
      <dgm:spPr/>
    </dgm:pt>
    <dgm:pt modelId="{926A91A0-CA36-40DE-9519-434D6E8E4B2C}" type="pres">
      <dgm:prSet presAssocID="{9D51927A-15B9-4BE1-BBCE-08DCB641CF4C}" presName="parentText" presStyleLbl="node1" presStyleIdx="4" presStyleCnt="8" custScaleY="127813">
        <dgm:presLayoutVars>
          <dgm:chMax val="0"/>
          <dgm:bulletEnabled val="1"/>
        </dgm:presLayoutVars>
      </dgm:prSet>
      <dgm:spPr/>
    </dgm:pt>
    <dgm:pt modelId="{C6B1C6F3-0525-4B59-AE92-E0B3AB6CAAB8}" type="pres">
      <dgm:prSet presAssocID="{BB9A28B7-C847-4ACE-A730-EAF988D01290}" presName="spacer" presStyleCnt="0"/>
      <dgm:spPr/>
    </dgm:pt>
    <dgm:pt modelId="{86365742-3943-44C0-83CE-9E42E0DA16EE}" type="pres">
      <dgm:prSet presAssocID="{7104D51E-1C9F-4A32-8772-FEAF2B4AD931}" presName="parentText" presStyleLbl="node1" presStyleIdx="5" presStyleCnt="8" custScaleY="109002">
        <dgm:presLayoutVars>
          <dgm:chMax val="0"/>
          <dgm:bulletEnabled val="1"/>
        </dgm:presLayoutVars>
      </dgm:prSet>
      <dgm:spPr/>
    </dgm:pt>
    <dgm:pt modelId="{95CE9435-665F-4255-A78B-C825A7B563B4}" type="pres">
      <dgm:prSet presAssocID="{4D211DDD-69AF-4F74-9692-394FF8225994}" presName="spacer" presStyleCnt="0"/>
      <dgm:spPr/>
    </dgm:pt>
    <dgm:pt modelId="{013456A4-65F6-4C3D-B626-01CDA1CE153A}" type="pres">
      <dgm:prSet presAssocID="{181CF2CB-5E48-45A0-B94C-0A8C77561CC0}" presName="parentText" presStyleLbl="node1" presStyleIdx="6" presStyleCnt="8" custScaleY="83896">
        <dgm:presLayoutVars>
          <dgm:chMax val="0"/>
          <dgm:bulletEnabled val="1"/>
        </dgm:presLayoutVars>
      </dgm:prSet>
      <dgm:spPr/>
    </dgm:pt>
    <dgm:pt modelId="{6252ABCA-B526-4B43-99D0-53084BD9A798}" type="pres">
      <dgm:prSet presAssocID="{EDBBB1EF-187E-4767-BED9-E223487AE283}" presName="spacer" presStyleCnt="0"/>
      <dgm:spPr/>
    </dgm:pt>
    <dgm:pt modelId="{5F9DB0AF-35D0-45F8-8316-8E2A298EFE0E}" type="pres">
      <dgm:prSet presAssocID="{77453744-8C5E-4ABF-B7A4-13E82AA0A8B1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8E42E21E-6606-4D09-83CB-165CFEACA841}" srcId="{DF66EAE8-BF71-4F4E-B687-BB2707E8085B}" destId="{65CA790F-7AB6-4ABB-B377-685B93058F5D}" srcOrd="1" destOrd="0" parTransId="{44013E9F-D001-4F8D-BF40-889BFA5F78BF}" sibTransId="{2F7A8870-0FFB-4DEF-88E0-864AC275A310}"/>
    <dgm:cxn modelId="{9B71F02F-E4BA-409D-BAC6-815F62DE8700}" type="presOf" srcId="{65CA790F-7AB6-4ABB-B377-685B93058F5D}" destId="{0CA9776F-12FB-40B2-81F2-7048FF71CAE3}" srcOrd="0" destOrd="0" presId="urn:microsoft.com/office/officeart/2005/8/layout/vList2"/>
    <dgm:cxn modelId="{73C8FE34-9C7E-4675-9822-F67601572423}" srcId="{DF66EAE8-BF71-4F4E-B687-BB2707E8085B}" destId="{77453744-8C5E-4ABF-B7A4-13E82AA0A8B1}" srcOrd="7" destOrd="0" parTransId="{D27F5FEF-3A07-47A5-8611-30ACC89711C8}" sibTransId="{9692C260-CF66-4895-9E1E-22073CE47BEF}"/>
    <dgm:cxn modelId="{066BF441-55C5-4C77-9029-B713C0B886EB}" srcId="{DF66EAE8-BF71-4F4E-B687-BB2707E8085B}" destId="{7104D51E-1C9F-4A32-8772-FEAF2B4AD931}" srcOrd="5" destOrd="0" parTransId="{82B98D42-299A-43CB-8E71-12BEE59A7EE1}" sibTransId="{4D211DDD-69AF-4F74-9692-394FF8225994}"/>
    <dgm:cxn modelId="{89F3804A-2447-442C-B600-2407B2347EC4}" type="presOf" srcId="{181CF2CB-5E48-45A0-B94C-0A8C77561CC0}" destId="{013456A4-65F6-4C3D-B626-01CDA1CE153A}" srcOrd="0" destOrd="0" presId="urn:microsoft.com/office/officeart/2005/8/layout/vList2"/>
    <dgm:cxn modelId="{18A1B66A-401C-428D-A6AD-55A965D15811}" srcId="{DF66EAE8-BF71-4F4E-B687-BB2707E8085B}" destId="{2CED6208-0359-422B-ABFC-50AC72BD6BFB}" srcOrd="0" destOrd="0" parTransId="{C38E786F-6CFA-41E4-8E65-FE4A9B277663}" sibTransId="{7ED32A8C-077B-4FBE-9773-D18D0964A70C}"/>
    <dgm:cxn modelId="{850ACD6A-8049-4008-B8AC-2F3509D59CD4}" srcId="{DF66EAE8-BF71-4F4E-B687-BB2707E8085B}" destId="{9D51927A-15B9-4BE1-BBCE-08DCB641CF4C}" srcOrd="4" destOrd="0" parTransId="{59A3937D-44B5-484D-90AF-BC3692355398}" sibTransId="{BB9A28B7-C847-4ACE-A730-EAF988D01290}"/>
    <dgm:cxn modelId="{ED46A370-E498-4724-8383-AEBF82D82565}" type="presOf" srcId="{77453744-8C5E-4ABF-B7A4-13E82AA0A8B1}" destId="{5F9DB0AF-35D0-45F8-8316-8E2A298EFE0E}" srcOrd="0" destOrd="0" presId="urn:microsoft.com/office/officeart/2005/8/layout/vList2"/>
    <dgm:cxn modelId="{39753875-577B-41BB-96CF-0A350B393C91}" srcId="{DF66EAE8-BF71-4F4E-B687-BB2707E8085B}" destId="{0A26DA80-1029-4312-88BE-0D37FFFC596B}" srcOrd="2" destOrd="0" parTransId="{F5909AAF-7649-4D4E-AA6A-12F6F9FE690D}" sibTransId="{E9D79EB4-A5AD-4F2E-9C5D-AFF4EAFF264B}"/>
    <dgm:cxn modelId="{E7AD8956-3FD9-43A4-8BCB-47A8F15B1F3D}" type="presOf" srcId="{B6A9AC0B-893B-45D2-BE9B-342D38DEF268}" destId="{2207A999-819E-458C-B359-1F32B2914ECE}" srcOrd="0" destOrd="0" presId="urn:microsoft.com/office/officeart/2005/8/layout/vList2"/>
    <dgm:cxn modelId="{3995E07B-FA8A-4809-99CB-030FDC241D15}" type="presOf" srcId="{7104D51E-1C9F-4A32-8772-FEAF2B4AD931}" destId="{86365742-3943-44C0-83CE-9E42E0DA16EE}" srcOrd="0" destOrd="0" presId="urn:microsoft.com/office/officeart/2005/8/layout/vList2"/>
    <dgm:cxn modelId="{9C4CB6BA-454E-431F-9927-BC0C06386E8E}" srcId="{DF66EAE8-BF71-4F4E-B687-BB2707E8085B}" destId="{181CF2CB-5E48-45A0-B94C-0A8C77561CC0}" srcOrd="6" destOrd="0" parTransId="{B31C62EF-2F70-4531-9973-C26AF9B19D1C}" sibTransId="{EDBBB1EF-187E-4767-BED9-E223487AE283}"/>
    <dgm:cxn modelId="{6F4F93C3-D673-4EF5-8276-EA7B479F1070}" type="presOf" srcId="{0A26DA80-1029-4312-88BE-0D37FFFC596B}" destId="{6B192FE3-FD20-452B-8E3D-91DA205F6F10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E8EA96DE-0C01-4AFF-8CCB-DB7C41DBA35A}" type="presOf" srcId="{9D51927A-15B9-4BE1-BBCE-08DCB641CF4C}" destId="{926A91A0-CA36-40DE-9519-434D6E8E4B2C}" srcOrd="0" destOrd="0" presId="urn:microsoft.com/office/officeart/2005/8/layout/vList2"/>
    <dgm:cxn modelId="{91791CE1-6656-401E-AAB4-D030476E641F}" type="presOf" srcId="{2CED6208-0359-422B-ABFC-50AC72BD6BFB}" destId="{F80CAB6B-4375-474C-BBB6-020ADE09DA91}" srcOrd="0" destOrd="0" presId="urn:microsoft.com/office/officeart/2005/8/layout/vList2"/>
    <dgm:cxn modelId="{502824F4-0B6D-44B3-9138-752B849B9DA8}" srcId="{DF66EAE8-BF71-4F4E-B687-BB2707E8085B}" destId="{B6A9AC0B-893B-45D2-BE9B-342D38DEF268}" srcOrd="3" destOrd="0" parTransId="{C675A421-446F-4991-BFAA-EF0FADE5EE28}" sibTransId="{81911BD3-3AA5-4DF6-AD9B-C4EBB3C54984}"/>
    <dgm:cxn modelId="{28CA7B82-88C3-4D07-9B2B-30EBEE4794C1}" type="presParOf" srcId="{1B4C5DF3-A4E2-44E4-B258-F187B3041832}" destId="{F80CAB6B-4375-474C-BBB6-020ADE09DA91}" srcOrd="0" destOrd="0" presId="urn:microsoft.com/office/officeart/2005/8/layout/vList2"/>
    <dgm:cxn modelId="{FEF9EAE2-772F-4E7E-9252-D1884F2BA4D1}" type="presParOf" srcId="{1B4C5DF3-A4E2-44E4-B258-F187B3041832}" destId="{0BA92534-E6BB-47E5-8223-A12577C9FC9B}" srcOrd="1" destOrd="0" presId="urn:microsoft.com/office/officeart/2005/8/layout/vList2"/>
    <dgm:cxn modelId="{F81EDF45-5D67-42F9-975B-016379AAD6D2}" type="presParOf" srcId="{1B4C5DF3-A4E2-44E4-B258-F187B3041832}" destId="{0CA9776F-12FB-40B2-81F2-7048FF71CAE3}" srcOrd="2" destOrd="0" presId="urn:microsoft.com/office/officeart/2005/8/layout/vList2"/>
    <dgm:cxn modelId="{BBAF2012-E379-4594-A30F-CAAC265CD9DE}" type="presParOf" srcId="{1B4C5DF3-A4E2-44E4-B258-F187B3041832}" destId="{3FE420A3-B41B-43E8-AA13-2CF88F589D69}" srcOrd="3" destOrd="0" presId="urn:microsoft.com/office/officeart/2005/8/layout/vList2"/>
    <dgm:cxn modelId="{7BB59EC2-797D-4442-A227-D604E93414CB}" type="presParOf" srcId="{1B4C5DF3-A4E2-44E4-B258-F187B3041832}" destId="{6B192FE3-FD20-452B-8E3D-91DA205F6F10}" srcOrd="4" destOrd="0" presId="urn:microsoft.com/office/officeart/2005/8/layout/vList2"/>
    <dgm:cxn modelId="{EA84C470-9297-4C2F-A9BE-B71ACEB9D789}" type="presParOf" srcId="{1B4C5DF3-A4E2-44E4-B258-F187B3041832}" destId="{DFC2C559-3E2B-4A96-9E54-84ABE88D5867}" srcOrd="5" destOrd="0" presId="urn:microsoft.com/office/officeart/2005/8/layout/vList2"/>
    <dgm:cxn modelId="{A4785785-8721-42F4-BF3D-0561B48F3EE6}" type="presParOf" srcId="{1B4C5DF3-A4E2-44E4-B258-F187B3041832}" destId="{2207A999-819E-458C-B359-1F32B2914ECE}" srcOrd="6" destOrd="0" presId="urn:microsoft.com/office/officeart/2005/8/layout/vList2"/>
    <dgm:cxn modelId="{8E0B7369-F75B-438D-B38D-9384277FB9DE}" type="presParOf" srcId="{1B4C5DF3-A4E2-44E4-B258-F187B3041832}" destId="{BE0C0DA2-C937-4817-A70B-FFE9DACB4177}" srcOrd="7" destOrd="0" presId="urn:microsoft.com/office/officeart/2005/8/layout/vList2"/>
    <dgm:cxn modelId="{D3CB21EF-FAA9-493B-AF62-0BF1F93B6D60}" type="presParOf" srcId="{1B4C5DF3-A4E2-44E4-B258-F187B3041832}" destId="{926A91A0-CA36-40DE-9519-434D6E8E4B2C}" srcOrd="8" destOrd="0" presId="urn:microsoft.com/office/officeart/2005/8/layout/vList2"/>
    <dgm:cxn modelId="{E447354B-0DAA-471B-9182-7E81527683A7}" type="presParOf" srcId="{1B4C5DF3-A4E2-44E4-B258-F187B3041832}" destId="{C6B1C6F3-0525-4B59-AE92-E0B3AB6CAAB8}" srcOrd="9" destOrd="0" presId="urn:microsoft.com/office/officeart/2005/8/layout/vList2"/>
    <dgm:cxn modelId="{DB58C831-E97B-49A0-B4B5-7AA31E2B3341}" type="presParOf" srcId="{1B4C5DF3-A4E2-44E4-B258-F187B3041832}" destId="{86365742-3943-44C0-83CE-9E42E0DA16EE}" srcOrd="10" destOrd="0" presId="urn:microsoft.com/office/officeart/2005/8/layout/vList2"/>
    <dgm:cxn modelId="{49E7D5A8-E5CF-4387-96B8-ABBD42B4783C}" type="presParOf" srcId="{1B4C5DF3-A4E2-44E4-B258-F187B3041832}" destId="{95CE9435-665F-4255-A78B-C825A7B563B4}" srcOrd="11" destOrd="0" presId="urn:microsoft.com/office/officeart/2005/8/layout/vList2"/>
    <dgm:cxn modelId="{966C4B84-B0CB-4573-9380-C666410C91CD}" type="presParOf" srcId="{1B4C5DF3-A4E2-44E4-B258-F187B3041832}" destId="{013456A4-65F6-4C3D-B626-01CDA1CE153A}" srcOrd="12" destOrd="0" presId="urn:microsoft.com/office/officeart/2005/8/layout/vList2"/>
    <dgm:cxn modelId="{3E16C899-B42F-41E7-9B17-2925EF45EBC9}" type="presParOf" srcId="{1B4C5DF3-A4E2-44E4-B258-F187B3041832}" destId="{6252ABCA-B526-4B43-99D0-53084BD9A798}" srcOrd="13" destOrd="0" presId="urn:microsoft.com/office/officeart/2005/8/layout/vList2"/>
    <dgm:cxn modelId="{AB90357E-14A5-41FB-8CCA-5372A6231767}" type="presParOf" srcId="{1B4C5DF3-A4E2-44E4-B258-F187B3041832}" destId="{5F9DB0AF-35D0-45F8-8316-8E2A298EFE0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C82A167-054E-41E3-B794-4E10E8CC8B74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Utrzymywanie i ochrona wysokich walorów środowiska przyrodniczego, w tym walorów krajobrazowych, ochrona zasobów przyrodniczych przed ich nadmierną zabudową i degradacją</a:t>
          </a:r>
        </a:p>
      </dgm:t>
    </dgm:pt>
    <dgm:pt modelId="{3DADABC6-5323-4E74-9FE2-0477D7EF4479}" type="parTrans" cxnId="{8BC32C89-2997-45FB-8A02-A4DDC7EAE885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8E2AB01A-70B7-4B8C-8633-8883A7618A73}" type="sibTrans" cxnId="{8BC32C89-2997-45FB-8A02-A4DDC7EAE885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B04E4327-CE1B-489B-9E96-806D9A367672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Prowadzenie kompleksowych działań na rzecz poprawy jakości powietrza, wód i gleb</a:t>
          </a:r>
        </a:p>
      </dgm:t>
    </dgm:pt>
    <dgm:pt modelId="{20548199-7DC7-4D68-8FD9-BAD16514C4BA}" type="parTrans" cxnId="{7D60B40F-DB46-4C38-A7A4-B2B733510E6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7932E2A1-4D57-40CC-AB44-E188E57F179D}" type="sibTrans" cxnId="{7D60B40F-DB46-4C38-A7A4-B2B733510E6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D84980C0-A5E5-4D4F-BC57-0AD25CB4F7D0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Realizacja działań na rzecz ograniczania deficytu wody oraz wspieranie retencji wodnej (małej, glebowej, krajobrazowej), w tym rozwój szarej i błękitno-zielonej infrastruktury oraz promowanie retencjonowania wody wśród mieszkańców</a:t>
          </a:r>
        </a:p>
      </dgm:t>
    </dgm:pt>
    <dgm:pt modelId="{CEE1B024-CD0A-4634-B6ED-1D03258AF753}" type="parTrans" cxnId="{DD5CB07F-4C6E-421F-A3C2-0304B433C078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B27F89E-CD8A-4982-8D89-13D92E370EFA}" type="sibTrans" cxnId="{DD5CB07F-4C6E-421F-A3C2-0304B433C078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23ED63B-1C20-4654-B919-603A0DC71524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Wspieranie zachowania bioróżnorodności, w tym projektowanie rozwiązań tworzących korytarze ekologiczne i kliny napowietrzające, łączenie terenów zieleni w zintegrowany system</a:t>
          </a:r>
        </a:p>
      </dgm:t>
    </dgm:pt>
    <dgm:pt modelId="{BD24AD2E-DBE7-4FB3-B8F2-2C984082F385}" type="parTrans" cxnId="{89A2E167-F40E-4332-A9AA-BE40C484C66B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6BE49193-61C2-43D5-B245-48081AFDFBF9}" type="sibTrans" cxnId="{89A2E167-F40E-4332-A9AA-BE40C484C66B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88168F16-8E4E-4D26-B7AC-ACF0827D628E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Rozwój gospodarki opartej na OZE i wspieranie inteligentnego zarządzania energią, w tym m.in. poprzez pozyskiwanie terenów pod lokalizację odnawialnych źródeł energii i magazynowanie energii</a:t>
          </a:r>
        </a:p>
      </dgm:t>
    </dgm:pt>
    <dgm:pt modelId="{6F44A2B1-F3F0-400D-AB31-0BB8A45EE26B}" type="parTrans" cxnId="{36036CB3-607A-4A23-BDA6-677642D6C29E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915808B0-6DDF-4C14-970F-CA5558797F5D}" type="sibTrans" cxnId="{36036CB3-607A-4A23-BDA6-677642D6C29E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43E5B232-4564-4FAD-9BA4-E35667269F50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Prowadzenie działań informacyjnych z zakresu edukacji ekologicznej i kształtowanie postaw proekologicznych wśród mieszkańców, m.in. poprzez promocję oszczędzania wody, informowanie o szkodliwości wykorzystania do ogrzewania wyrobów do tego niewłaściwych oraz angażowanie mieszkańców w akcje proekologiczne</a:t>
          </a:r>
        </a:p>
      </dgm:t>
    </dgm:pt>
    <dgm:pt modelId="{517F36DA-38B0-4BFC-8951-62255A33815F}" type="parTrans" cxnId="{D10036BB-0626-4567-8C1D-FDCCECC8521D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4A06E26-43C6-4360-BFA4-3760C883147D}" type="sibTrans" cxnId="{D10036BB-0626-4567-8C1D-FDCCECC8521D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C8D8F593-591B-4BED-9F8D-A869DB30188A}" type="pres">
      <dgm:prSet presAssocID="{4C82A167-054E-41E3-B794-4E10E8CC8B7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A3711CA-8B12-4A5B-B8B4-F71556C2FE9C}" type="pres">
      <dgm:prSet presAssocID="{8E2AB01A-70B7-4B8C-8633-8883A7618A73}" presName="spacer" presStyleCnt="0"/>
      <dgm:spPr/>
    </dgm:pt>
    <dgm:pt modelId="{4ABEFF22-27F7-40C8-A1FA-0F69F8FC517D}" type="pres">
      <dgm:prSet presAssocID="{B04E4327-CE1B-489B-9E96-806D9A36767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C527379-A6CF-40B0-856A-A1E1EB973E98}" type="pres">
      <dgm:prSet presAssocID="{7932E2A1-4D57-40CC-AB44-E188E57F179D}" presName="spacer" presStyleCnt="0"/>
      <dgm:spPr/>
    </dgm:pt>
    <dgm:pt modelId="{1B79233C-6740-45D9-A966-F2264F90950D}" type="pres">
      <dgm:prSet presAssocID="{D84980C0-A5E5-4D4F-BC57-0AD25CB4F7D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EB1ACF2-3185-4062-8D87-125B59A63053}" type="pres">
      <dgm:prSet presAssocID="{0B27F89E-CD8A-4982-8D89-13D92E370EFA}" presName="spacer" presStyleCnt="0"/>
      <dgm:spPr/>
    </dgm:pt>
    <dgm:pt modelId="{6A1FC00B-D778-46F0-A95C-4777CF9128A5}" type="pres">
      <dgm:prSet presAssocID="{023ED63B-1C20-4654-B919-603A0DC7152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A705225-DC00-498B-A0D6-C6916C260E85}" type="pres">
      <dgm:prSet presAssocID="{6BE49193-61C2-43D5-B245-48081AFDFBF9}" presName="spacer" presStyleCnt="0"/>
      <dgm:spPr/>
    </dgm:pt>
    <dgm:pt modelId="{08929A0B-7C1C-4699-8543-066B5EEA715E}" type="pres">
      <dgm:prSet presAssocID="{88168F16-8E4E-4D26-B7AC-ACF0827D628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626AE5A-2664-4DCC-824E-126CE17190BD}" type="pres">
      <dgm:prSet presAssocID="{915808B0-6DDF-4C14-970F-CA5558797F5D}" presName="spacer" presStyleCnt="0"/>
      <dgm:spPr/>
    </dgm:pt>
    <dgm:pt modelId="{E16FAB5A-A782-41A5-BEAD-28A92C668397}" type="pres">
      <dgm:prSet presAssocID="{43E5B232-4564-4FAD-9BA4-E35667269F50}" presName="parentText" presStyleLbl="node1" presStyleIdx="5" presStyleCnt="6" custScaleY="140550">
        <dgm:presLayoutVars>
          <dgm:chMax val="0"/>
          <dgm:bulletEnabled val="1"/>
        </dgm:presLayoutVars>
      </dgm:prSet>
      <dgm:spPr/>
    </dgm:pt>
  </dgm:ptLst>
  <dgm:cxnLst>
    <dgm:cxn modelId="{7D60B40F-DB46-4C38-A7A4-B2B733510E60}" srcId="{DF66EAE8-BF71-4F4E-B687-BB2707E8085B}" destId="{B04E4327-CE1B-489B-9E96-806D9A367672}" srcOrd="1" destOrd="0" parTransId="{20548199-7DC7-4D68-8FD9-BAD16514C4BA}" sibTransId="{7932E2A1-4D57-40CC-AB44-E188E57F179D}"/>
    <dgm:cxn modelId="{28ADBC22-022E-448A-8A03-B76447CE65D3}" type="presOf" srcId="{4C82A167-054E-41E3-B794-4E10E8CC8B74}" destId="{C8D8F593-591B-4BED-9F8D-A869DB30188A}" srcOrd="0" destOrd="0" presId="urn:microsoft.com/office/officeart/2005/8/layout/vList2"/>
    <dgm:cxn modelId="{B9A15739-474A-4012-9C23-D0E5A043F8C0}" type="presOf" srcId="{023ED63B-1C20-4654-B919-603A0DC71524}" destId="{6A1FC00B-D778-46F0-A95C-4777CF9128A5}" srcOrd="0" destOrd="0" presId="urn:microsoft.com/office/officeart/2005/8/layout/vList2"/>
    <dgm:cxn modelId="{89A2E167-F40E-4332-A9AA-BE40C484C66B}" srcId="{DF66EAE8-BF71-4F4E-B687-BB2707E8085B}" destId="{023ED63B-1C20-4654-B919-603A0DC71524}" srcOrd="3" destOrd="0" parTransId="{BD24AD2E-DBE7-4FB3-B8F2-2C984082F385}" sibTransId="{6BE49193-61C2-43D5-B245-48081AFDFBF9}"/>
    <dgm:cxn modelId="{3D471451-16AA-4E86-AD87-A18916876D83}" type="presOf" srcId="{88168F16-8E4E-4D26-B7AC-ACF0827D628E}" destId="{08929A0B-7C1C-4699-8543-066B5EEA715E}" srcOrd="0" destOrd="0" presId="urn:microsoft.com/office/officeart/2005/8/layout/vList2"/>
    <dgm:cxn modelId="{DD5CB07F-4C6E-421F-A3C2-0304B433C078}" srcId="{DF66EAE8-BF71-4F4E-B687-BB2707E8085B}" destId="{D84980C0-A5E5-4D4F-BC57-0AD25CB4F7D0}" srcOrd="2" destOrd="0" parTransId="{CEE1B024-CD0A-4634-B6ED-1D03258AF753}" sibTransId="{0B27F89E-CD8A-4982-8D89-13D92E370EFA}"/>
    <dgm:cxn modelId="{8BC32C89-2997-45FB-8A02-A4DDC7EAE885}" srcId="{DF66EAE8-BF71-4F4E-B687-BB2707E8085B}" destId="{4C82A167-054E-41E3-B794-4E10E8CC8B74}" srcOrd="0" destOrd="0" parTransId="{3DADABC6-5323-4E74-9FE2-0477D7EF4479}" sibTransId="{8E2AB01A-70B7-4B8C-8633-8883A7618A73}"/>
    <dgm:cxn modelId="{36036CB3-607A-4A23-BDA6-677642D6C29E}" srcId="{DF66EAE8-BF71-4F4E-B687-BB2707E8085B}" destId="{88168F16-8E4E-4D26-B7AC-ACF0827D628E}" srcOrd="4" destOrd="0" parTransId="{6F44A2B1-F3F0-400D-AB31-0BB8A45EE26B}" sibTransId="{915808B0-6DDF-4C14-970F-CA5558797F5D}"/>
    <dgm:cxn modelId="{D10036BB-0626-4567-8C1D-FDCCECC8521D}" srcId="{DF66EAE8-BF71-4F4E-B687-BB2707E8085B}" destId="{43E5B232-4564-4FAD-9BA4-E35667269F50}" srcOrd="5" destOrd="0" parTransId="{517F36DA-38B0-4BFC-8951-62255A33815F}" sibTransId="{04A06E26-43C6-4360-BFA4-3760C883147D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176AFCD9-4549-480A-A09C-5F023144AB3E}" type="presOf" srcId="{43E5B232-4564-4FAD-9BA4-E35667269F50}" destId="{E16FAB5A-A782-41A5-BEAD-28A92C668397}" srcOrd="0" destOrd="0" presId="urn:microsoft.com/office/officeart/2005/8/layout/vList2"/>
    <dgm:cxn modelId="{8C394BE1-2ED8-42B1-9D6D-48B2AE0B1804}" type="presOf" srcId="{B04E4327-CE1B-489B-9E96-806D9A367672}" destId="{4ABEFF22-27F7-40C8-A1FA-0F69F8FC517D}" srcOrd="0" destOrd="0" presId="urn:microsoft.com/office/officeart/2005/8/layout/vList2"/>
    <dgm:cxn modelId="{038BC1E6-A9B0-43D0-A7C6-2B321226CE90}" type="presOf" srcId="{D84980C0-A5E5-4D4F-BC57-0AD25CB4F7D0}" destId="{1B79233C-6740-45D9-A966-F2264F90950D}" srcOrd="0" destOrd="0" presId="urn:microsoft.com/office/officeart/2005/8/layout/vList2"/>
    <dgm:cxn modelId="{43094ACF-4141-4FD9-ADD4-35EFF50D9505}" type="presParOf" srcId="{1B4C5DF3-A4E2-44E4-B258-F187B3041832}" destId="{C8D8F593-591B-4BED-9F8D-A869DB30188A}" srcOrd="0" destOrd="0" presId="urn:microsoft.com/office/officeart/2005/8/layout/vList2"/>
    <dgm:cxn modelId="{1D3B7322-6F1E-4F14-90DD-87A8989CAB82}" type="presParOf" srcId="{1B4C5DF3-A4E2-44E4-B258-F187B3041832}" destId="{BA3711CA-8B12-4A5B-B8B4-F71556C2FE9C}" srcOrd="1" destOrd="0" presId="urn:microsoft.com/office/officeart/2005/8/layout/vList2"/>
    <dgm:cxn modelId="{064B9C32-A008-4D0F-AA24-8350DA7352EB}" type="presParOf" srcId="{1B4C5DF3-A4E2-44E4-B258-F187B3041832}" destId="{4ABEFF22-27F7-40C8-A1FA-0F69F8FC517D}" srcOrd="2" destOrd="0" presId="urn:microsoft.com/office/officeart/2005/8/layout/vList2"/>
    <dgm:cxn modelId="{3147B5A7-EEE9-4621-A297-1E70FAE8E4E2}" type="presParOf" srcId="{1B4C5DF3-A4E2-44E4-B258-F187B3041832}" destId="{AC527379-A6CF-40B0-856A-A1E1EB973E98}" srcOrd="3" destOrd="0" presId="urn:microsoft.com/office/officeart/2005/8/layout/vList2"/>
    <dgm:cxn modelId="{6E00BE62-1760-4B39-905F-9040F4C44834}" type="presParOf" srcId="{1B4C5DF3-A4E2-44E4-B258-F187B3041832}" destId="{1B79233C-6740-45D9-A966-F2264F90950D}" srcOrd="4" destOrd="0" presId="urn:microsoft.com/office/officeart/2005/8/layout/vList2"/>
    <dgm:cxn modelId="{BB85C1B9-3E07-4CC0-B0D3-2E5A733D231C}" type="presParOf" srcId="{1B4C5DF3-A4E2-44E4-B258-F187B3041832}" destId="{4EB1ACF2-3185-4062-8D87-125B59A63053}" srcOrd="5" destOrd="0" presId="urn:microsoft.com/office/officeart/2005/8/layout/vList2"/>
    <dgm:cxn modelId="{753E4765-061E-4784-8BD2-588070E18873}" type="presParOf" srcId="{1B4C5DF3-A4E2-44E4-B258-F187B3041832}" destId="{6A1FC00B-D778-46F0-A95C-4777CF9128A5}" srcOrd="6" destOrd="0" presId="urn:microsoft.com/office/officeart/2005/8/layout/vList2"/>
    <dgm:cxn modelId="{71F884B4-83A4-4FF1-AD3A-48D1F8EB00A1}" type="presParOf" srcId="{1B4C5DF3-A4E2-44E4-B258-F187B3041832}" destId="{8A705225-DC00-498B-A0D6-C6916C260E85}" srcOrd="7" destOrd="0" presId="urn:microsoft.com/office/officeart/2005/8/layout/vList2"/>
    <dgm:cxn modelId="{82E22629-77FB-4C25-AA2C-B994B5C1265B}" type="presParOf" srcId="{1B4C5DF3-A4E2-44E4-B258-F187B3041832}" destId="{08929A0B-7C1C-4699-8543-066B5EEA715E}" srcOrd="8" destOrd="0" presId="urn:microsoft.com/office/officeart/2005/8/layout/vList2"/>
    <dgm:cxn modelId="{E503360B-ACF6-4E16-B169-56E9262DA50B}" type="presParOf" srcId="{1B4C5DF3-A4E2-44E4-B258-F187B3041832}" destId="{F626AE5A-2664-4DCC-824E-126CE17190BD}" srcOrd="9" destOrd="0" presId="urn:microsoft.com/office/officeart/2005/8/layout/vList2"/>
    <dgm:cxn modelId="{A7BC00AF-DC09-401E-A14D-EDEF1D924BD5}" type="presParOf" srcId="{1B4C5DF3-A4E2-44E4-B258-F187B3041832}" destId="{E16FAB5A-A782-41A5-BEAD-28A92C66839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4085935-4CBB-4807-BF98-4913FAE15AE0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Kształtowanie i promocja postaw właściwych w odniesieniu do sytuacji zagrożeń wojennych </a:t>
          </a:r>
          <a:br>
            <a:rPr lang="pl-PL" sz="1700" b="1" dirty="0">
              <a:solidFill>
                <a:schemeClr val="tx1"/>
              </a:solidFill>
            </a:rPr>
          </a:br>
          <a:r>
            <a:rPr lang="pl-PL" sz="1700" b="1" dirty="0">
              <a:solidFill>
                <a:schemeClr val="tx1"/>
              </a:solidFill>
            </a:rPr>
            <a:t>i kryzysowych – zwiększanie świadomości i poziomu wiedzy z zakresu obrony cywilnej, zarządzania kryzysowego mieszkańców MOF (Powiatu Chrzanowskiego)</a:t>
          </a:r>
        </a:p>
      </dgm:t>
    </dgm:pt>
    <dgm:pt modelId="{4F683815-C63B-4AAA-89BB-FB763A3742AC}" type="parTrans" cxnId="{2B873BB4-E903-4386-B051-766877866BFC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DFDEBB52-BF00-401A-BA10-7E4905B4F702}" type="sibTrans" cxnId="{2B873BB4-E903-4386-B051-766877866BFC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99BFB5D5-D8FF-4CB6-8A54-413A7D8F3B3D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Wdrażanie rozwiązań służących na poprawie warunków bezpieczeństwa, w tym zapobieganie m.in. zagrożeniom powodziowym i pożarowym, zapadliskom i szkodom górniczym</a:t>
          </a:r>
        </a:p>
      </dgm:t>
    </dgm:pt>
    <dgm:pt modelId="{12797A78-5908-4D2D-B22C-EC5CA3BBB718}" type="parTrans" cxnId="{DB04A724-AA86-43B6-8019-E4172B78ABA4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4A8A388-5B4D-4D0C-A21A-8FF57DBB7181}" type="sibTrans" cxnId="{DB04A724-AA86-43B6-8019-E4172B78ABA4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ADF6F298-3874-44FE-84FB-6E6EF5027F55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Racjonalne zagospodarowywanie terenów zagrożonych ryzykiem wystąpienia powodzi</a:t>
          </a:r>
        </a:p>
      </dgm:t>
    </dgm:pt>
    <dgm:pt modelId="{4F3DBB70-CFB7-4767-9DE2-028C8E607834}" type="parTrans" cxnId="{A316DBF5-A6D0-47ED-894C-B6D74593842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1799C91A-108A-43B9-B688-7695B3AB9BFA}" type="sibTrans" cxnId="{A316DBF5-A6D0-47ED-894C-B6D74593842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6485739-B886-45F7-BC03-0CC42666C016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Modernizacja bazy lokalowej OSP, zapewnienie nowoczesnego sprzętu dla OSP oraz utrzymanie wysokiego stopnia gotowości bojowej</a:t>
          </a:r>
        </a:p>
      </dgm:t>
    </dgm:pt>
    <dgm:pt modelId="{65B884E2-C74C-413C-A72E-160E6A5A968B}" type="parTrans" cxnId="{59448B66-A026-4DB0-B996-DF579B40CD4F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8886E7AA-B06D-42F6-A040-83D29F5F2470}" type="sibTrans" cxnId="{59448B66-A026-4DB0-B996-DF579B40CD4F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3E27787F-5D05-426F-88AF-C10E60F45B1D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Prowadzenie kompleksowych działań na rzecz poprawy jakości powietrza, w tym rozszerzenie </a:t>
          </a:r>
          <a:br>
            <a:rPr lang="pl-PL" sz="1700" b="1" dirty="0">
              <a:solidFill>
                <a:schemeClr val="tx1"/>
              </a:solidFill>
            </a:rPr>
          </a:br>
          <a:r>
            <a:rPr lang="pl-PL" sz="1700" b="1" dirty="0">
              <a:solidFill>
                <a:schemeClr val="tx1"/>
              </a:solidFill>
            </a:rPr>
            <a:t>i upowszechnienie systemu wsparcia dla mieszkańców chcących wymienić źródło ciepła na ekologiczne (m.in. systemy dopłat do wymiany źródła ciepła)</a:t>
          </a:r>
        </a:p>
      </dgm:t>
    </dgm:pt>
    <dgm:pt modelId="{7593E661-D71D-473E-8CE3-EBA651A648DC}" type="parTrans" cxnId="{D325E30D-0EF9-4E8E-AE81-E7B03CFD327A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157D958B-6E00-44AD-B67F-DD4EBB718248}" type="sibTrans" cxnId="{D325E30D-0EF9-4E8E-AE81-E7B03CFD327A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E04F9EDA-7467-47DF-B5CE-4FF3E4B40952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 Likwidacja dzikich wysypisk śmieci i zapobieganie powstawaniu nowych</a:t>
          </a:r>
        </a:p>
      </dgm:t>
    </dgm:pt>
    <dgm:pt modelId="{5E09D150-E464-4EC6-BE91-7F5002D452E1}" type="parTrans" cxnId="{F211A9E8-F52C-4A07-BDE7-77589FF2D04A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3D4C0D38-EF47-47AC-AADF-26DD13241352}" type="sibTrans" cxnId="{F211A9E8-F52C-4A07-BDE7-77589FF2D04A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000C3311-9F0F-4364-9C1B-0625C75AE8A9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 Identyfikacja i monitoring osuwisk i terenów zagrożonych ruchami masowymi, zapobieganie szkodom górniczym i reagowanie na występujące zagrożenia zapadliskami</a:t>
          </a:r>
        </a:p>
      </dgm:t>
    </dgm:pt>
    <dgm:pt modelId="{981F4BDF-1900-4122-8EAE-FF55DBDD1A7C}" type="parTrans" cxnId="{F03A8601-F072-473E-93D4-38F9EBE521AE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91DC202A-B9C2-4D06-856E-57BDB2FBBD6C}" type="sibTrans" cxnId="{F03A8601-F072-473E-93D4-38F9EBE521AE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A4BA985D-5273-4849-8B70-BB90C3AC1FA2}" type="pres">
      <dgm:prSet presAssocID="{D4085935-4CBB-4807-BF98-4913FAE15AE0}" presName="parentText" presStyleLbl="node1" presStyleIdx="0" presStyleCnt="7" custScaleY="133734">
        <dgm:presLayoutVars>
          <dgm:chMax val="0"/>
          <dgm:bulletEnabled val="1"/>
        </dgm:presLayoutVars>
      </dgm:prSet>
      <dgm:spPr/>
    </dgm:pt>
    <dgm:pt modelId="{E7BE9EC3-4C3B-4ABE-B8A6-935469516E38}" type="pres">
      <dgm:prSet presAssocID="{DFDEBB52-BF00-401A-BA10-7E4905B4F702}" presName="spacer" presStyleCnt="0"/>
      <dgm:spPr/>
    </dgm:pt>
    <dgm:pt modelId="{EF30B2A4-7426-4A0E-9FB2-772EBD6BF781}" type="pres">
      <dgm:prSet presAssocID="{99BFB5D5-D8FF-4CB6-8A54-413A7D8F3B3D}" presName="parentText" presStyleLbl="node1" presStyleIdx="1" presStyleCnt="7" custScaleY="114646">
        <dgm:presLayoutVars>
          <dgm:chMax val="0"/>
          <dgm:bulletEnabled val="1"/>
        </dgm:presLayoutVars>
      </dgm:prSet>
      <dgm:spPr/>
    </dgm:pt>
    <dgm:pt modelId="{07E5EA4B-4C46-43C0-9471-C1288AF86B59}" type="pres">
      <dgm:prSet presAssocID="{04A8A388-5B4D-4D0C-A21A-8FF57DBB7181}" presName="spacer" presStyleCnt="0"/>
      <dgm:spPr/>
    </dgm:pt>
    <dgm:pt modelId="{3251631D-70F6-4C59-81FE-B9200CB63710}" type="pres">
      <dgm:prSet presAssocID="{ADF6F298-3874-44FE-84FB-6E6EF5027F55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2E9FD61-7FB0-45B1-BE99-F0F275A6A889}" type="pres">
      <dgm:prSet presAssocID="{1799C91A-108A-43B9-B688-7695B3AB9BFA}" presName="spacer" presStyleCnt="0"/>
      <dgm:spPr/>
    </dgm:pt>
    <dgm:pt modelId="{E1F450D0-08E2-44A8-AA0C-2B24C7E89A01}" type="pres">
      <dgm:prSet presAssocID="{06485739-B886-45F7-BC03-0CC42666C01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967379F-9D4A-4084-947A-E89E82DCC199}" type="pres">
      <dgm:prSet presAssocID="{8886E7AA-B06D-42F6-A040-83D29F5F2470}" presName="spacer" presStyleCnt="0"/>
      <dgm:spPr/>
    </dgm:pt>
    <dgm:pt modelId="{43841956-BA1D-475B-B988-5391A5BA10EA}" type="pres">
      <dgm:prSet presAssocID="{3E27787F-5D05-426F-88AF-C10E60F45B1D}" presName="parentText" presStyleLbl="node1" presStyleIdx="4" presStyleCnt="7" custScaleY="125155">
        <dgm:presLayoutVars>
          <dgm:chMax val="0"/>
          <dgm:bulletEnabled val="1"/>
        </dgm:presLayoutVars>
      </dgm:prSet>
      <dgm:spPr/>
    </dgm:pt>
    <dgm:pt modelId="{AD6B02EB-7218-402E-B56C-E10D5FC5B1D7}" type="pres">
      <dgm:prSet presAssocID="{157D958B-6E00-44AD-B67F-DD4EBB718248}" presName="spacer" presStyleCnt="0"/>
      <dgm:spPr/>
    </dgm:pt>
    <dgm:pt modelId="{9620314E-9ED2-4674-A67F-73CC592961FB}" type="pres">
      <dgm:prSet presAssocID="{E04F9EDA-7467-47DF-B5CE-4FF3E4B40952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B5CEFB97-C196-4C1F-BEE4-93B1335ECDDB}" type="pres">
      <dgm:prSet presAssocID="{3D4C0D38-EF47-47AC-AADF-26DD13241352}" presName="spacer" presStyleCnt="0"/>
      <dgm:spPr/>
    </dgm:pt>
    <dgm:pt modelId="{E59A3398-F844-4A82-91A9-D72DF00E69CB}" type="pres">
      <dgm:prSet presAssocID="{000C3311-9F0F-4364-9C1B-0625C75AE8A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03A8601-F072-473E-93D4-38F9EBE521AE}" srcId="{DF66EAE8-BF71-4F4E-B687-BB2707E8085B}" destId="{000C3311-9F0F-4364-9C1B-0625C75AE8A9}" srcOrd="6" destOrd="0" parTransId="{981F4BDF-1900-4122-8EAE-FF55DBDD1A7C}" sibTransId="{91DC202A-B9C2-4D06-856E-57BDB2FBBD6C}"/>
    <dgm:cxn modelId="{58D8BD02-E154-42F4-A58D-3FB2A1BC2BE2}" type="presOf" srcId="{D4085935-4CBB-4807-BF98-4913FAE15AE0}" destId="{A4BA985D-5273-4849-8B70-BB90C3AC1FA2}" srcOrd="0" destOrd="0" presId="urn:microsoft.com/office/officeart/2005/8/layout/vList2"/>
    <dgm:cxn modelId="{0C06270C-8B95-4871-A4CD-29328F6F80D0}" type="presOf" srcId="{3E27787F-5D05-426F-88AF-C10E60F45B1D}" destId="{43841956-BA1D-475B-B988-5391A5BA10EA}" srcOrd="0" destOrd="0" presId="urn:microsoft.com/office/officeart/2005/8/layout/vList2"/>
    <dgm:cxn modelId="{ECD3350D-C97A-4B6E-B8EE-E978C781C6E6}" type="presOf" srcId="{99BFB5D5-D8FF-4CB6-8A54-413A7D8F3B3D}" destId="{EF30B2A4-7426-4A0E-9FB2-772EBD6BF781}" srcOrd="0" destOrd="0" presId="urn:microsoft.com/office/officeart/2005/8/layout/vList2"/>
    <dgm:cxn modelId="{D325E30D-0EF9-4E8E-AE81-E7B03CFD327A}" srcId="{DF66EAE8-BF71-4F4E-B687-BB2707E8085B}" destId="{3E27787F-5D05-426F-88AF-C10E60F45B1D}" srcOrd="4" destOrd="0" parTransId="{7593E661-D71D-473E-8CE3-EBA651A648DC}" sibTransId="{157D958B-6E00-44AD-B67F-DD4EBB718248}"/>
    <dgm:cxn modelId="{D94A2315-45A4-4CFE-8470-EBCF595FD085}" type="presOf" srcId="{06485739-B886-45F7-BC03-0CC42666C016}" destId="{E1F450D0-08E2-44A8-AA0C-2B24C7E89A01}" srcOrd="0" destOrd="0" presId="urn:microsoft.com/office/officeart/2005/8/layout/vList2"/>
    <dgm:cxn modelId="{DB04A724-AA86-43B6-8019-E4172B78ABA4}" srcId="{DF66EAE8-BF71-4F4E-B687-BB2707E8085B}" destId="{99BFB5D5-D8FF-4CB6-8A54-413A7D8F3B3D}" srcOrd="1" destOrd="0" parTransId="{12797A78-5908-4D2D-B22C-EC5CA3BBB718}" sibTransId="{04A8A388-5B4D-4D0C-A21A-8FF57DBB7181}"/>
    <dgm:cxn modelId="{59448B66-A026-4DB0-B996-DF579B40CD4F}" srcId="{DF66EAE8-BF71-4F4E-B687-BB2707E8085B}" destId="{06485739-B886-45F7-BC03-0CC42666C016}" srcOrd="3" destOrd="0" parTransId="{65B884E2-C74C-413C-A72E-160E6A5A968B}" sibTransId="{8886E7AA-B06D-42F6-A040-83D29F5F2470}"/>
    <dgm:cxn modelId="{81B82774-F060-4C01-917F-D43ABE07D0E3}" type="presOf" srcId="{E04F9EDA-7467-47DF-B5CE-4FF3E4B40952}" destId="{9620314E-9ED2-4674-A67F-73CC592961FB}" srcOrd="0" destOrd="0" presId="urn:microsoft.com/office/officeart/2005/8/layout/vList2"/>
    <dgm:cxn modelId="{B2A7267A-4B0B-4447-8F96-248BA3F47737}" type="presOf" srcId="{ADF6F298-3874-44FE-84FB-6E6EF5027F55}" destId="{3251631D-70F6-4C59-81FE-B9200CB63710}" srcOrd="0" destOrd="0" presId="urn:microsoft.com/office/officeart/2005/8/layout/vList2"/>
    <dgm:cxn modelId="{A8005B85-2909-4B6A-8FAF-0ADF6E09475D}" type="presOf" srcId="{000C3311-9F0F-4364-9C1B-0625C75AE8A9}" destId="{E59A3398-F844-4A82-91A9-D72DF00E69CB}" srcOrd="0" destOrd="0" presId="urn:microsoft.com/office/officeart/2005/8/layout/vList2"/>
    <dgm:cxn modelId="{2B873BB4-E903-4386-B051-766877866BFC}" srcId="{DF66EAE8-BF71-4F4E-B687-BB2707E8085B}" destId="{D4085935-4CBB-4807-BF98-4913FAE15AE0}" srcOrd="0" destOrd="0" parTransId="{4F683815-C63B-4AAA-89BB-FB763A3742AC}" sibTransId="{DFDEBB52-BF00-401A-BA10-7E4905B4F702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F211A9E8-F52C-4A07-BDE7-77589FF2D04A}" srcId="{DF66EAE8-BF71-4F4E-B687-BB2707E8085B}" destId="{E04F9EDA-7467-47DF-B5CE-4FF3E4B40952}" srcOrd="5" destOrd="0" parTransId="{5E09D150-E464-4EC6-BE91-7F5002D452E1}" sibTransId="{3D4C0D38-EF47-47AC-AADF-26DD13241352}"/>
    <dgm:cxn modelId="{A316DBF5-A6D0-47ED-894C-B6D745938420}" srcId="{DF66EAE8-BF71-4F4E-B687-BB2707E8085B}" destId="{ADF6F298-3874-44FE-84FB-6E6EF5027F55}" srcOrd="2" destOrd="0" parTransId="{4F3DBB70-CFB7-4767-9DE2-028C8E607834}" sibTransId="{1799C91A-108A-43B9-B688-7695B3AB9BFA}"/>
    <dgm:cxn modelId="{4BBEAAC7-8C15-4B9A-8DE3-85FB8042D804}" type="presParOf" srcId="{1B4C5DF3-A4E2-44E4-B258-F187B3041832}" destId="{A4BA985D-5273-4849-8B70-BB90C3AC1FA2}" srcOrd="0" destOrd="0" presId="urn:microsoft.com/office/officeart/2005/8/layout/vList2"/>
    <dgm:cxn modelId="{000C57CA-964E-41A8-B9B5-5AE4A5D3759F}" type="presParOf" srcId="{1B4C5DF3-A4E2-44E4-B258-F187B3041832}" destId="{E7BE9EC3-4C3B-4ABE-B8A6-935469516E38}" srcOrd="1" destOrd="0" presId="urn:microsoft.com/office/officeart/2005/8/layout/vList2"/>
    <dgm:cxn modelId="{614BF45C-0887-4D9D-BBBF-F7956A8B7064}" type="presParOf" srcId="{1B4C5DF3-A4E2-44E4-B258-F187B3041832}" destId="{EF30B2A4-7426-4A0E-9FB2-772EBD6BF781}" srcOrd="2" destOrd="0" presId="urn:microsoft.com/office/officeart/2005/8/layout/vList2"/>
    <dgm:cxn modelId="{3D82E9FD-9C7A-4134-9BE1-1E1CE68075E8}" type="presParOf" srcId="{1B4C5DF3-A4E2-44E4-B258-F187B3041832}" destId="{07E5EA4B-4C46-43C0-9471-C1288AF86B59}" srcOrd="3" destOrd="0" presId="urn:microsoft.com/office/officeart/2005/8/layout/vList2"/>
    <dgm:cxn modelId="{7336C49E-343F-4F46-81AA-9F0927E8A50F}" type="presParOf" srcId="{1B4C5DF3-A4E2-44E4-B258-F187B3041832}" destId="{3251631D-70F6-4C59-81FE-B9200CB63710}" srcOrd="4" destOrd="0" presId="urn:microsoft.com/office/officeart/2005/8/layout/vList2"/>
    <dgm:cxn modelId="{01C3F8FE-1E7D-4BF9-82BF-B412882CCE20}" type="presParOf" srcId="{1B4C5DF3-A4E2-44E4-B258-F187B3041832}" destId="{42E9FD61-7FB0-45B1-BE99-F0F275A6A889}" srcOrd="5" destOrd="0" presId="urn:microsoft.com/office/officeart/2005/8/layout/vList2"/>
    <dgm:cxn modelId="{BF8FE04B-F396-445D-8CAA-5A943B40E4EC}" type="presParOf" srcId="{1B4C5DF3-A4E2-44E4-B258-F187B3041832}" destId="{E1F450D0-08E2-44A8-AA0C-2B24C7E89A01}" srcOrd="6" destOrd="0" presId="urn:microsoft.com/office/officeart/2005/8/layout/vList2"/>
    <dgm:cxn modelId="{52616AF0-3C8C-4FF7-A542-7D0FDF3078F4}" type="presParOf" srcId="{1B4C5DF3-A4E2-44E4-B258-F187B3041832}" destId="{9967379F-9D4A-4084-947A-E89E82DCC199}" srcOrd="7" destOrd="0" presId="urn:microsoft.com/office/officeart/2005/8/layout/vList2"/>
    <dgm:cxn modelId="{029D308B-01C8-4F30-B52C-3C47633E8329}" type="presParOf" srcId="{1B4C5DF3-A4E2-44E4-B258-F187B3041832}" destId="{43841956-BA1D-475B-B988-5391A5BA10EA}" srcOrd="8" destOrd="0" presId="urn:microsoft.com/office/officeart/2005/8/layout/vList2"/>
    <dgm:cxn modelId="{3029BC59-420E-4F15-9E85-EA3E0542C061}" type="presParOf" srcId="{1B4C5DF3-A4E2-44E4-B258-F187B3041832}" destId="{AD6B02EB-7218-402E-B56C-E10D5FC5B1D7}" srcOrd="9" destOrd="0" presId="urn:microsoft.com/office/officeart/2005/8/layout/vList2"/>
    <dgm:cxn modelId="{773618E0-DC9D-488A-A233-38F07A9EC2E7}" type="presParOf" srcId="{1B4C5DF3-A4E2-44E4-B258-F187B3041832}" destId="{9620314E-9ED2-4674-A67F-73CC592961FB}" srcOrd="10" destOrd="0" presId="urn:microsoft.com/office/officeart/2005/8/layout/vList2"/>
    <dgm:cxn modelId="{4974EB73-1811-4C63-BB1C-F8869C9CE2F2}" type="presParOf" srcId="{1B4C5DF3-A4E2-44E4-B258-F187B3041832}" destId="{B5CEFB97-C196-4C1F-BEE4-93B1335ECDDB}" srcOrd="11" destOrd="0" presId="urn:microsoft.com/office/officeart/2005/8/layout/vList2"/>
    <dgm:cxn modelId="{BE48E2E3-A9D8-4D11-AA02-0738BA9403EB}" type="presParOf" srcId="{1B4C5DF3-A4E2-44E4-B258-F187B3041832}" destId="{E59A3398-F844-4A82-91A9-D72DF00E69C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BE5817A-B4FB-4C48-850C-20D065CBB0F8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Kompleksowe wdrażanie przedsięwzięć z zakresu rewitalizacji – modernizacja i rewitalizacja zdegradowanych przestrzeni i obiektów, w tym remonty i odnowienie budynków wraz z nadaniem im nowych funkcji, </a:t>
          </a:r>
          <a:r>
            <a:rPr lang="pl-PL" sz="1700" b="1" dirty="0" err="1">
              <a:solidFill>
                <a:schemeClr val="tx1"/>
              </a:solidFill>
            </a:rPr>
            <a:t>renaturalizacja</a:t>
          </a:r>
          <a:r>
            <a:rPr lang="pl-PL" sz="1700" b="1" dirty="0">
              <a:solidFill>
                <a:schemeClr val="tx1"/>
              </a:solidFill>
            </a:rPr>
            <a:t> terenów poprzemysłowych i zdegradowanych, nadawanie przestrzeniom i obiektom nowych funkcji społecznych, kulturalnych, rekreacyjnych, turystycznych</a:t>
          </a:r>
        </a:p>
      </dgm:t>
    </dgm:pt>
    <dgm:pt modelId="{508D4BDC-7360-4963-A2C9-31668AD57452}" type="parTrans" cxnId="{B7839A0B-7AF3-4F7C-914D-1E332FF7AC81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700C7A54-A2C9-42E1-B262-539A103C8322}" type="sibTrans" cxnId="{B7839A0B-7AF3-4F7C-914D-1E332FF7AC81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22EC992D-F896-4B30-B322-3BBA446E8C9D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Podnoszenie jakości istniejących terenów zielonych i parkowych, pielęgnowanie zieleni, odtwarzanie </a:t>
          </a:r>
          <a:br>
            <a:rPr lang="pl-PL" sz="1700" b="1" dirty="0">
              <a:solidFill>
                <a:schemeClr val="tx1"/>
              </a:solidFill>
            </a:rPr>
          </a:br>
          <a:r>
            <a:rPr lang="pl-PL" sz="1700" b="1" dirty="0">
              <a:solidFill>
                <a:schemeClr val="tx1"/>
              </a:solidFill>
            </a:rPr>
            <a:t>i uzupełnianie </a:t>
          </a:r>
          <a:r>
            <a:rPr lang="pl-PL" sz="1700" b="1" dirty="0" err="1">
              <a:solidFill>
                <a:schemeClr val="tx1"/>
              </a:solidFill>
            </a:rPr>
            <a:t>nasadzeń</a:t>
          </a:r>
          <a:r>
            <a:rPr lang="pl-PL" sz="1700" b="1" dirty="0">
              <a:solidFill>
                <a:schemeClr val="tx1"/>
              </a:solidFill>
            </a:rPr>
            <a:t> zieleni niskiej i wysokiej na terenie MOF oraz tworzenie enklaw zieleni sprzyjających rekreacji i wypoczynkowi mieszkańców</a:t>
          </a:r>
        </a:p>
      </dgm:t>
    </dgm:pt>
    <dgm:pt modelId="{8877B232-1526-4AFA-B4C0-954E9B65190E}" type="parTrans" cxnId="{188F9C1E-C19B-45E1-9F8C-CFE36313E3DF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66C3884E-1908-4A44-A937-CFA78B2DFC57}" type="sibTrans" cxnId="{188F9C1E-C19B-45E1-9F8C-CFE36313E3DF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AF179CFF-04DD-48DF-A0B6-024D2500B411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 Likwidacja barier architektonicznych w przestrzeniach publicznych oraz dostosowanie do potrzeb osób ze szczególnymi potrzebami</a:t>
          </a:r>
        </a:p>
      </dgm:t>
    </dgm:pt>
    <dgm:pt modelId="{D70F90E2-8855-4854-8335-4EBB520F0B1C}" type="parTrans" cxnId="{73564127-C04E-4C50-BCC1-BC1E1D8C1C7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FB0BABE7-4A64-4AEF-9F18-F36B383EA905}" type="sibTrans" cxnId="{73564127-C04E-4C50-BCC1-BC1E1D8C1C70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5B8584E7-F41E-4407-9CAB-1D0F8293CF78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Uzupełnianie przestrzeni publicznej o elementy małej architektury, w tym ławki, wiaty i inne miejsca odpoczynku skierowane m.in. do seniorów i innych osób ze szczególnymi potrzebami</a:t>
          </a:r>
        </a:p>
      </dgm:t>
    </dgm:pt>
    <dgm:pt modelId="{58C0429C-BE3A-4D9B-8A5D-0AAE6640A943}" type="parTrans" cxnId="{E1A33C5E-55C8-44B0-AEA2-01099EEA807B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BE1A6240-27C8-417B-83CD-1635DDDD81E2}" type="sibTrans" cxnId="{E1A33C5E-55C8-44B0-AEA2-01099EEA807B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E676BF46-D8C0-4CC7-B06D-58ABDF46BE36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 Działania wspierające estetyzację i wzrost atrakcyjności przestrzeni publicznych</a:t>
          </a:r>
        </a:p>
      </dgm:t>
    </dgm:pt>
    <dgm:pt modelId="{FAC71091-83FD-46B3-86A6-29577B346632}" type="parTrans" cxnId="{338E0BC4-59CA-45E5-96E3-05A443BE48C6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23F1EBE8-658B-47A9-95EF-10D69E3C4DC8}" type="sibTrans" cxnId="{338E0BC4-59CA-45E5-96E3-05A443BE48C6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E839381B-EC8C-460C-A1A5-97AACC232789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Podnoszenie poziomu bezpieczeństwa w przestrzeni publicznej, ze szczególnym uwzględnieniem miejsc, </a:t>
          </a:r>
          <a:br>
            <a:rPr lang="pl-PL" sz="1700" b="1" dirty="0">
              <a:solidFill>
                <a:schemeClr val="tx1"/>
              </a:solidFill>
            </a:rPr>
          </a:br>
          <a:r>
            <a:rPr lang="pl-PL" sz="1700" b="1" dirty="0">
              <a:solidFill>
                <a:schemeClr val="tx1"/>
              </a:solidFill>
            </a:rPr>
            <a:t>w których czas spędzają dzieci i młodzież</a:t>
          </a:r>
        </a:p>
      </dgm:t>
    </dgm:pt>
    <dgm:pt modelId="{3B02197B-3443-4458-9888-74EDDA79ABF1}" type="parTrans" cxnId="{11541C6D-B856-460E-AFB3-347A5BC7C506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CEF091FC-86DC-4FCF-84AC-F0A29EA42122}" type="sibTrans" cxnId="{11541C6D-B856-460E-AFB3-347A5BC7C506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BF59D700-2D20-4B1B-B92C-31924625ED3E}">
      <dgm:prSet custT="1"/>
      <dgm:spPr/>
      <dgm:t>
        <a:bodyPr/>
        <a:lstStyle/>
        <a:p>
          <a:r>
            <a:rPr lang="pl-PL" sz="1700" b="1" dirty="0">
              <a:solidFill>
                <a:schemeClr val="tx1"/>
              </a:solidFill>
            </a:rPr>
            <a:t>Działania na rzecz ograniczenia niekorzystnych skutków związanych ze zjawiskiem </a:t>
          </a:r>
          <a:r>
            <a:rPr lang="pl-PL" sz="1700" b="1" dirty="0" err="1">
              <a:solidFill>
                <a:schemeClr val="tx1"/>
              </a:solidFill>
            </a:rPr>
            <a:t>suburbanizacji</a:t>
          </a:r>
          <a:r>
            <a:rPr lang="pl-PL" sz="1700" b="1" dirty="0">
              <a:solidFill>
                <a:schemeClr val="tx1"/>
              </a:solidFill>
            </a:rPr>
            <a:t>, utrzymanie ładu przestrzennego poprzez ograniczanie konfliktów przestrzennych i przeciwdziałanie niekontrolowanemu rozlewaniu się zabudowy</a:t>
          </a:r>
        </a:p>
      </dgm:t>
    </dgm:pt>
    <dgm:pt modelId="{B054D47D-2A33-43B3-9948-99BCA53CE906}" type="parTrans" cxnId="{5F9514A1-A69F-4581-8C7B-3E11AB6F8F0D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2E929D3A-95A2-4A29-A73F-A07DC3D72F91}" type="sibTrans" cxnId="{5F9514A1-A69F-4581-8C7B-3E11AB6F8F0D}">
      <dgm:prSet/>
      <dgm:spPr/>
      <dgm:t>
        <a:bodyPr/>
        <a:lstStyle/>
        <a:p>
          <a:endParaRPr lang="pl-PL" sz="1700" b="1">
            <a:solidFill>
              <a:schemeClr val="tx1"/>
            </a:solidFill>
          </a:endParaRPr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59BE4E81-6BD6-4D87-A37D-8C64D0ED447B}" type="pres">
      <dgm:prSet presAssocID="{5BE5817A-B4FB-4C48-850C-20D065CBB0F8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D769B56-CFE8-41C8-9E4A-420AFD1E8622}" type="pres">
      <dgm:prSet presAssocID="{700C7A54-A2C9-42E1-B262-539A103C8322}" presName="spacer" presStyleCnt="0"/>
      <dgm:spPr/>
    </dgm:pt>
    <dgm:pt modelId="{536974D9-1517-4CEC-87E1-2B85191F2CFD}" type="pres">
      <dgm:prSet presAssocID="{22EC992D-F896-4B30-B322-3BBA446E8C9D}" presName="parentText" presStyleLbl="node1" presStyleIdx="1" presStyleCnt="7" custScaleY="70584">
        <dgm:presLayoutVars>
          <dgm:chMax val="0"/>
          <dgm:bulletEnabled val="1"/>
        </dgm:presLayoutVars>
      </dgm:prSet>
      <dgm:spPr/>
    </dgm:pt>
    <dgm:pt modelId="{F45C4E2D-4765-46E8-96CA-C478F033B1D1}" type="pres">
      <dgm:prSet presAssocID="{66C3884E-1908-4A44-A937-CFA78B2DFC57}" presName="spacer" presStyleCnt="0"/>
      <dgm:spPr/>
    </dgm:pt>
    <dgm:pt modelId="{EFF92542-94F6-4834-AAD6-55C647FE169E}" type="pres">
      <dgm:prSet presAssocID="{AF179CFF-04DD-48DF-A0B6-024D2500B411}" presName="parentText" presStyleLbl="node1" presStyleIdx="2" presStyleCnt="7" custScaleY="51484">
        <dgm:presLayoutVars>
          <dgm:chMax val="0"/>
          <dgm:bulletEnabled val="1"/>
        </dgm:presLayoutVars>
      </dgm:prSet>
      <dgm:spPr/>
    </dgm:pt>
    <dgm:pt modelId="{4EF987CA-B250-4895-B865-350C29996DD4}" type="pres">
      <dgm:prSet presAssocID="{FB0BABE7-4A64-4AEF-9F18-F36B383EA905}" presName="spacer" presStyleCnt="0"/>
      <dgm:spPr/>
    </dgm:pt>
    <dgm:pt modelId="{1BBF39C7-9057-4016-A8E0-014007382E6B}" type="pres">
      <dgm:prSet presAssocID="{5B8584E7-F41E-4407-9CAB-1D0F8293CF7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F964B5E-A38C-4E7A-9ECE-0B6E2A3A4E6A}" type="pres">
      <dgm:prSet presAssocID="{BE1A6240-27C8-417B-83CD-1635DDDD81E2}" presName="spacer" presStyleCnt="0"/>
      <dgm:spPr/>
    </dgm:pt>
    <dgm:pt modelId="{690BAD5F-6A8E-4BA4-A57B-B556653E4519}" type="pres">
      <dgm:prSet presAssocID="{E676BF46-D8C0-4CC7-B06D-58ABDF46BE36}" presName="parentText" presStyleLbl="node1" presStyleIdx="4" presStyleCnt="7" custScaleY="46013">
        <dgm:presLayoutVars>
          <dgm:chMax val="0"/>
          <dgm:bulletEnabled val="1"/>
        </dgm:presLayoutVars>
      </dgm:prSet>
      <dgm:spPr/>
    </dgm:pt>
    <dgm:pt modelId="{B00B344D-297F-4DBD-823E-CBD46DF737E5}" type="pres">
      <dgm:prSet presAssocID="{23F1EBE8-658B-47A9-95EF-10D69E3C4DC8}" presName="spacer" presStyleCnt="0"/>
      <dgm:spPr/>
    </dgm:pt>
    <dgm:pt modelId="{80BA71CC-86DC-4328-8B16-F861EE15D066}" type="pres">
      <dgm:prSet presAssocID="{E839381B-EC8C-460C-A1A5-97AACC232789}" presName="parentText" presStyleLbl="node1" presStyleIdx="5" presStyleCnt="7" custScaleY="54843">
        <dgm:presLayoutVars>
          <dgm:chMax val="0"/>
          <dgm:bulletEnabled val="1"/>
        </dgm:presLayoutVars>
      </dgm:prSet>
      <dgm:spPr/>
    </dgm:pt>
    <dgm:pt modelId="{130657E4-E363-44CF-8DE7-2ECAB21733B9}" type="pres">
      <dgm:prSet presAssocID="{CEF091FC-86DC-4FCF-84AC-F0A29EA42122}" presName="spacer" presStyleCnt="0"/>
      <dgm:spPr/>
    </dgm:pt>
    <dgm:pt modelId="{FCE1E565-63CE-4B1B-AA98-5D3100245E4E}" type="pres">
      <dgm:prSet presAssocID="{BF59D700-2D20-4B1B-B92C-31924625ED3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7BD8E003-7B01-4678-B952-91821B629419}" type="presOf" srcId="{E839381B-EC8C-460C-A1A5-97AACC232789}" destId="{80BA71CC-86DC-4328-8B16-F861EE15D066}" srcOrd="0" destOrd="0" presId="urn:microsoft.com/office/officeart/2005/8/layout/vList2"/>
    <dgm:cxn modelId="{B7839A0B-7AF3-4F7C-914D-1E332FF7AC81}" srcId="{DF66EAE8-BF71-4F4E-B687-BB2707E8085B}" destId="{5BE5817A-B4FB-4C48-850C-20D065CBB0F8}" srcOrd="0" destOrd="0" parTransId="{508D4BDC-7360-4963-A2C9-31668AD57452}" sibTransId="{700C7A54-A2C9-42E1-B262-539A103C8322}"/>
    <dgm:cxn modelId="{188F9C1E-C19B-45E1-9F8C-CFE36313E3DF}" srcId="{DF66EAE8-BF71-4F4E-B687-BB2707E8085B}" destId="{22EC992D-F896-4B30-B322-3BBA446E8C9D}" srcOrd="1" destOrd="0" parTransId="{8877B232-1526-4AFA-B4C0-954E9B65190E}" sibTransId="{66C3884E-1908-4A44-A937-CFA78B2DFC57}"/>
    <dgm:cxn modelId="{73564127-C04E-4C50-BCC1-BC1E1D8C1C70}" srcId="{DF66EAE8-BF71-4F4E-B687-BB2707E8085B}" destId="{AF179CFF-04DD-48DF-A0B6-024D2500B411}" srcOrd="2" destOrd="0" parTransId="{D70F90E2-8855-4854-8335-4EBB520F0B1C}" sibTransId="{FB0BABE7-4A64-4AEF-9F18-F36B383EA905}"/>
    <dgm:cxn modelId="{6F7E1037-C8F5-43A0-889B-ACAAAB7D47BA}" type="presOf" srcId="{22EC992D-F896-4B30-B322-3BBA446E8C9D}" destId="{536974D9-1517-4CEC-87E1-2B85191F2CFD}" srcOrd="0" destOrd="0" presId="urn:microsoft.com/office/officeart/2005/8/layout/vList2"/>
    <dgm:cxn modelId="{E1A33C5E-55C8-44B0-AEA2-01099EEA807B}" srcId="{DF66EAE8-BF71-4F4E-B687-BB2707E8085B}" destId="{5B8584E7-F41E-4407-9CAB-1D0F8293CF78}" srcOrd="3" destOrd="0" parTransId="{58C0429C-BE3A-4D9B-8A5D-0AAE6640A943}" sibTransId="{BE1A6240-27C8-417B-83CD-1635DDDD81E2}"/>
    <dgm:cxn modelId="{277F0346-542F-4451-8656-823719B2ED47}" type="presOf" srcId="{BF59D700-2D20-4B1B-B92C-31924625ED3E}" destId="{FCE1E565-63CE-4B1B-AA98-5D3100245E4E}" srcOrd="0" destOrd="0" presId="urn:microsoft.com/office/officeart/2005/8/layout/vList2"/>
    <dgm:cxn modelId="{11541C6D-B856-460E-AFB3-347A5BC7C506}" srcId="{DF66EAE8-BF71-4F4E-B687-BB2707E8085B}" destId="{E839381B-EC8C-460C-A1A5-97AACC232789}" srcOrd="5" destOrd="0" parTransId="{3B02197B-3443-4458-9888-74EDDA79ABF1}" sibTransId="{CEF091FC-86DC-4FCF-84AC-F0A29EA42122}"/>
    <dgm:cxn modelId="{23E2E693-15B6-478D-8A2E-CCF9C9EB0241}" type="presOf" srcId="{AF179CFF-04DD-48DF-A0B6-024D2500B411}" destId="{EFF92542-94F6-4834-AAD6-55C647FE169E}" srcOrd="0" destOrd="0" presId="urn:microsoft.com/office/officeart/2005/8/layout/vList2"/>
    <dgm:cxn modelId="{5F9514A1-A69F-4581-8C7B-3E11AB6F8F0D}" srcId="{DF66EAE8-BF71-4F4E-B687-BB2707E8085B}" destId="{BF59D700-2D20-4B1B-B92C-31924625ED3E}" srcOrd="6" destOrd="0" parTransId="{B054D47D-2A33-43B3-9948-99BCA53CE906}" sibTransId="{2E929D3A-95A2-4A29-A73F-A07DC3D72F91}"/>
    <dgm:cxn modelId="{893E77AB-FD19-47E9-B487-4BFB49BA01D5}" type="presOf" srcId="{5B8584E7-F41E-4407-9CAB-1D0F8293CF78}" destId="{1BBF39C7-9057-4016-A8E0-014007382E6B}" srcOrd="0" destOrd="0" presId="urn:microsoft.com/office/officeart/2005/8/layout/vList2"/>
    <dgm:cxn modelId="{338E0BC4-59CA-45E5-96E3-05A443BE48C6}" srcId="{DF66EAE8-BF71-4F4E-B687-BB2707E8085B}" destId="{E676BF46-D8C0-4CC7-B06D-58ABDF46BE36}" srcOrd="4" destOrd="0" parTransId="{FAC71091-83FD-46B3-86A6-29577B346632}" sibTransId="{23F1EBE8-658B-47A9-95EF-10D69E3C4DC8}"/>
    <dgm:cxn modelId="{A19FF8CD-D1FE-445C-9F19-FDC113ACCED1}" type="presOf" srcId="{5BE5817A-B4FB-4C48-850C-20D065CBB0F8}" destId="{59BE4E81-6BD6-4D87-A37D-8C64D0ED447B}" srcOrd="0" destOrd="0" presId="urn:microsoft.com/office/officeart/2005/8/layout/vList2"/>
    <dgm:cxn modelId="{B6F47DD4-56D1-4622-872C-49CA1B00C860}" type="presOf" srcId="{E676BF46-D8C0-4CC7-B06D-58ABDF46BE36}" destId="{690BAD5F-6A8E-4BA4-A57B-B556653E4519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94757B5E-94CE-4BA1-985E-3EB8089484A6}" type="presParOf" srcId="{1B4C5DF3-A4E2-44E4-B258-F187B3041832}" destId="{59BE4E81-6BD6-4D87-A37D-8C64D0ED447B}" srcOrd="0" destOrd="0" presId="urn:microsoft.com/office/officeart/2005/8/layout/vList2"/>
    <dgm:cxn modelId="{D86848ED-7981-4CC6-8D69-EEE70B9E74D2}" type="presParOf" srcId="{1B4C5DF3-A4E2-44E4-B258-F187B3041832}" destId="{6D769B56-CFE8-41C8-9E4A-420AFD1E8622}" srcOrd="1" destOrd="0" presId="urn:microsoft.com/office/officeart/2005/8/layout/vList2"/>
    <dgm:cxn modelId="{A37AFFE8-4579-437D-9359-F3EACAD042CF}" type="presParOf" srcId="{1B4C5DF3-A4E2-44E4-B258-F187B3041832}" destId="{536974D9-1517-4CEC-87E1-2B85191F2CFD}" srcOrd="2" destOrd="0" presId="urn:microsoft.com/office/officeart/2005/8/layout/vList2"/>
    <dgm:cxn modelId="{06560498-4819-41E1-BD63-822F16B6A100}" type="presParOf" srcId="{1B4C5DF3-A4E2-44E4-B258-F187B3041832}" destId="{F45C4E2D-4765-46E8-96CA-C478F033B1D1}" srcOrd="3" destOrd="0" presId="urn:microsoft.com/office/officeart/2005/8/layout/vList2"/>
    <dgm:cxn modelId="{DE89EA03-A978-4ED2-B255-9E0F86CF297E}" type="presParOf" srcId="{1B4C5DF3-A4E2-44E4-B258-F187B3041832}" destId="{EFF92542-94F6-4834-AAD6-55C647FE169E}" srcOrd="4" destOrd="0" presId="urn:microsoft.com/office/officeart/2005/8/layout/vList2"/>
    <dgm:cxn modelId="{438DADB1-B723-4A14-BB55-F3DD5F7F85E4}" type="presParOf" srcId="{1B4C5DF3-A4E2-44E4-B258-F187B3041832}" destId="{4EF987CA-B250-4895-B865-350C29996DD4}" srcOrd="5" destOrd="0" presId="urn:microsoft.com/office/officeart/2005/8/layout/vList2"/>
    <dgm:cxn modelId="{5F1167A8-A753-4EC8-9FF2-30EE68EA1901}" type="presParOf" srcId="{1B4C5DF3-A4E2-44E4-B258-F187B3041832}" destId="{1BBF39C7-9057-4016-A8E0-014007382E6B}" srcOrd="6" destOrd="0" presId="urn:microsoft.com/office/officeart/2005/8/layout/vList2"/>
    <dgm:cxn modelId="{CA5F3A2F-69F7-4336-8ECB-1498E964E072}" type="presParOf" srcId="{1B4C5DF3-A4E2-44E4-B258-F187B3041832}" destId="{3F964B5E-A38C-4E7A-9ECE-0B6E2A3A4E6A}" srcOrd="7" destOrd="0" presId="urn:microsoft.com/office/officeart/2005/8/layout/vList2"/>
    <dgm:cxn modelId="{7DFF769F-91DD-4549-98DC-5E7ECBCFD9ED}" type="presParOf" srcId="{1B4C5DF3-A4E2-44E4-B258-F187B3041832}" destId="{690BAD5F-6A8E-4BA4-A57B-B556653E4519}" srcOrd="8" destOrd="0" presId="urn:microsoft.com/office/officeart/2005/8/layout/vList2"/>
    <dgm:cxn modelId="{5994B80F-E497-45C6-9450-65D7D2061B8F}" type="presParOf" srcId="{1B4C5DF3-A4E2-44E4-B258-F187B3041832}" destId="{B00B344D-297F-4DBD-823E-CBD46DF737E5}" srcOrd="9" destOrd="0" presId="urn:microsoft.com/office/officeart/2005/8/layout/vList2"/>
    <dgm:cxn modelId="{083F6E98-E878-4CC7-A7AD-7DADDEE0882A}" type="presParOf" srcId="{1B4C5DF3-A4E2-44E4-B258-F187B3041832}" destId="{80BA71CC-86DC-4328-8B16-F861EE15D066}" srcOrd="10" destOrd="0" presId="urn:microsoft.com/office/officeart/2005/8/layout/vList2"/>
    <dgm:cxn modelId="{20804B26-3E9B-4D9F-A327-9B0B72915FED}" type="presParOf" srcId="{1B4C5DF3-A4E2-44E4-B258-F187B3041832}" destId="{130657E4-E363-44CF-8DE7-2ECAB21733B9}" srcOrd="11" destOrd="0" presId="urn:microsoft.com/office/officeart/2005/8/layout/vList2"/>
    <dgm:cxn modelId="{3EDEEFBD-88A4-464E-86E4-ECADBA6A78F4}" type="presParOf" srcId="{1B4C5DF3-A4E2-44E4-B258-F187B3041832}" destId="{FCE1E565-63CE-4B1B-AA98-5D3100245E4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13222E-3415-4D69-9374-2DE89D5F44DE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Rozwijanie oferty edukacyjnej poprzez poprawę standardu, jakości i atrakcyjności edukacji publicznej</a:t>
          </a:r>
        </a:p>
      </dgm:t>
    </dgm:pt>
    <dgm:pt modelId="{2AAE1810-FC44-48B3-9924-2E85FBD627EC}" type="parTrans" cxnId="{BDB523D7-308F-41F9-90A3-956CC4C80A9E}">
      <dgm:prSet/>
      <dgm:spPr/>
      <dgm:t>
        <a:bodyPr/>
        <a:lstStyle/>
        <a:p>
          <a:endParaRPr lang="pl-PL"/>
        </a:p>
      </dgm:t>
    </dgm:pt>
    <dgm:pt modelId="{CF02BDF1-1C06-4789-A704-DEDEB756C848}" type="sibTrans" cxnId="{BDB523D7-308F-41F9-90A3-956CC4C80A9E}">
      <dgm:prSet/>
      <dgm:spPr/>
      <dgm:t>
        <a:bodyPr/>
        <a:lstStyle/>
        <a:p>
          <a:endParaRPr lang="pl-PL"/>
        </a:p>
      </dgm:t>
    </dgm:pt>
    <dgm:pt modelId="{C8C26D26-E846-4CAC-8CA8-D918156B1A7D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Poprawa jakości kształcenia zawodowego, dywersyfikacja i specjalizacja kierunków kształcenia i ich dostosowanie do zmian na rynku pracy i zawodów przyszłości</a:t>
          </a:r>
        </a:p>
      </dgm:t>
    </dgm:pt>
    <dgm:pt modelId="{A9256549-B626-46D7-A992-316B96594006}" type="parTrans" cxnId="{4039C320-B183-4F02-9F63-E6DA8D143FC6}">
      <dgm:prSet/>
      <dgm:spPr/>
      <dgm:t>
        <a:bodyPr/>
        <a:lstStyle/>
        <a:p>
          <a:endParaRPr lang="pl-PL"/>
        </a:p>
      </dgm:t>
    </dgm:pt>
    <dgm:pt modelId="{F7FC991C-A1F7-402D-9104-0E440FED300B}" type="sibTrans" cxnId="{4039C320-B183-4F02-9F63-E6DA8D143FC6}">
      <dgm:prSet/>
      <dgm:spPr/>
      <dgm:t>
        <a:bodyPr/>
        <a:lstStyle/>
        <a:p>
          <a:endParaRPr lang="pl-PL"/>
        </a:p>
      </dgm:t>
    </dgm:pt>
    <dgm:pt modelId="{A482005E-C086-4DED-91A1-CA13082E4C04}">
      <dgm:prSet/>
      <dgm:spPr/>
      <dgm:t>
        <a:bodyPr/>
        <a:lstStyle/>
        <a:p>
          <a:r>
            <a:rPr lang="pl-PL" b="1" dirty="0"/>
            <a:t> </a:t>
          </a:r>
          <a:r>
            <a:rPr lang="pl-PL" b="1" dirty="0">
              <a:solidFill>
                <a:schemeClr val="tx1"/>
              </a:solidFill>
            </a:rPr>
            <a:t>Rozwój i modernizacja infrastruktury i bazy oświatowej oraz przyszkolnej infrastruktury sportowej,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 w tym doposażanie placówek edukacyjnych w nowoczesne sprzęty i pomoce dydaktyczne</a:t>
          </a:r>
        </a:p>
      </dgm:t>
    </dgm:pt>
    <dgm:pt modelId="{11D5A32E-744A-4977-9977-B97E4AB4B062}" type="parTrans" cxnId="{CE9BDDBC-9855-4BD0-9A76-34DB073618EB}">
      <dgm:prSet/>
      <dgm:spPr/>
      <dgm:t>
        <a:bodyPr/>
        <a:lstStyle/>
        <a:p>
          <a:endParaRPr lang="pl-PL"/>
        </a:p>
      </dgm:t>
    </dgm:pt>
    <dgm:pt modelId="{91E81C39-907B-4689-8416-5F1062ACEED7}" type="sibTrans" cxnId="{CE9BDDBC-9855-4BD0-9A76-34DB073618EB}">
      <dgm:prSet/>
      <dgm:spPr/>
      <dgm:t>
        <a:bodyPr/>
        <a:lstStyle/>
        <a:p>
          <a:endParaRPr lang="pl-PL"/>
        </a:p>
      </dgm:t>
    </dgm:pt>
    <dgm:pt modelId="{3EBC4D22-15DD-4064-8BDA-13A838CBA765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Rozwój doradztwa edukacyjno-zawodowego dla młodzieży</a:t>
          </a:r>
        </a:p>
      </dgm:t>
    </dgm:pt>
    <dgm:pt modelId="{F3A177D0-A435-41E7-A5BE-335BCB8647E1}" type="parTrans" cxnId="{0B8FC532-EE51-4E88-8727-4ECDA274D885}">
      <dgm:prSet/>
      <dgm:spPr/>
      <dgm:t>
        <a:bodyPr/>
        <a:lstStyle/>
        <a:p>
          <a:endParaRPr lang="pl-PL"/>
        </a:p>
      </dgm:t>
    </dgm:pt>
    <dgm:pt modelId="{AC0BA4E8-7273-4C83-A32E-B9E26577034E}" type="sibTrans" cxnId="{0B8FC532-EE51-4E88-8727-4ECDA274D885}">
      <dgm:prSet/>
      <dgm:spPr/>
      <dgm:t>
        <a:bodyPr/>
        <a:lstStyle/>
        <a:p>
          <a:endParaRPr lang="pl-PL"/>
        </a:p>
      </dgm:t>
    </dgm:pt>
    <dgm:pt modelId="{65375153-D389-4C2F-BE8A-692916BFAB50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Tworzenie i rozwój Centrów Kształcenia Zawodowego, promocja kształcenia zawodowego</a:t>
          </a:r>
        </a:p>
      </dgm:t>
    </dgm:pt>
    <dgm:pt modelId="{ADA04349-D07D-4746-BE97-4BCD09A83315}" type="parTrans" cxnId="{90B34B2B-0D54-4CFC-B9EE-204B8DB8C626}">
      <dgm:prSet/>
      <dgm:spPr/>
      <dgm:t>
        <a:bodyPr/>
        <a:lstStyle/>
        <a:p>
          <a:endParaRPr lang="pl-PL"/>
        </a:p>
      </dgm:t>
    </dgm:pt>
    <dgm:pt modelId="{3D939979-114F-4942-8B9E-70E51FCE1641}" type="sibTrans" cxnId="{90B34B2B-0D54-4CFC-B9EE-204B8DB8C626}">
      <dgm:prSet/>
      <dgm:spPr/>
      <dgm:t>
        <a:bodyPr/>
        <a:lstStyle/>
        <a:p>
          <a:endParaRPr lang="pl-PL"/>
        </a:p>
      </dgm:t>
    </dgm:pt>
    <dgm:pt modelId="{A90EF626-7CFC-4F67-9D13-60B6C0E2CD85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Wzmacnianie współpracy placówek oświatowych ze środowiskiem pracodawców, uczelniami i innymi jednostkami samorządowym</a:t>
          </a:r>
        </a:p>
      </dgm:t>
    </dgm:pt>
    <dgm:pt modelId="{AE13D7D3-D856-47F9-9108-B78592CD4A3A}" type="parTrans" cxnId="{8C658C52-ED3A-4A73-83A1-85FCD07FB30B}">
      <dgm:prSet/>
      <dgm:spPr/>
      <dgm:t>
        <a:bodyPr/>
        <a:lstStyle/>
        <a:p>
          <a:endParaRPr lang="pl-PL"/>
        </a:p>
      </dgm:t>
    </dgm:pt>
    <dgm:pt modelId="{94628480-0204-4A4A-A289-9147C9BDA581}" type="sibTrans" cxnId="{8C658C52-ED3A-4A73-83A1-85FCD07FB30B}">
      <dgm:prSet/>
      <dgm:spPr/>
      <dgm:t>
        <a:bodyPr/>
        <a:lstStyle/>
        <a:p>
          <a:endParaRPr lang="pl-PL"/>
        </a:p>
      </dgm:t>
    </dgm:pt>
    <dgm:pt modelId="{743E1724-9D2E-4705-8692-DEC965536DB2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Wspieranie rozwoju kompetencji miękkich i kluczowych (m.in. językowych) w szkołach podstawowych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i ponadpodstawowych</a:t>
          </a:r>
        </a:p>
      </dgm:t>
    </dgm:pt>
    <dgm:pt modelId="{2B7EE156-D27E-4BCD-96A8-347D2C647044}" type="parTrans" cxnId="{8BB0F458-1130-4543-A671-533BE62900DC}">
      <dgm:prSet/>
      <dgm:spPr/>
      <dgm:t>
        <a:bodyPr/>
        <a:lstStyle/>
        <a:p>
          <a:endParaRPr lang="pl-PL"/>
        </a:p>
      </dgm:t>
    </dgm:pt>
    <dgm:pt modelId="{932321AC-12CF-444F-A84C-86ECF6EDD9BD}" type="sibTrans" cxnId="{8BB0F458-1130-4543-A671-533BE62900DC}">
      <dgm:prSet/>
      <dgm:spPr/>
      <dgm:t>
        <a:bodyPr/>
        <a:lstStyle/>
        <a:p>
          <a:endParaRPr lang="pl-PL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F46EAAC5-1B50-45C3-B504-C5C8F9991BDD}" type="pres">
      <dgm:prSet presAssocID="{1D13222E-3415-4D69-9374-2DE89D5F44DE}" presName="parentText" presStyleLbl="node1" presStyleIdx="0" presStyleCnt="7" custLinFactY="-7088" custLinFactNeighborX="441" custLinFactNeighborY="-100000">
        <dgm:presLayoutVars>
          <dgm:chMax val="0"/>
          <dgm:bulletEnabled val="1"/>
        </dgm:presLayoutVars>
      </dgm:prSet>
      <dgm:spPr/>
    </dgm:pt>
    <dgm:pt modelId="{98DE6477-C9F4-476D-8C70-9F80EB8DF7AB}" type="pres">
      <dgm:prSet presAssocID="{CF02BDF1-1C06-4789-A704-DEDEB756C848}" presName="spacer" presStyleCnt="0"/>
      <dgm:spPr/>
    </dgm:pt>
    <dgm:pt modelId="{C71A4709-A7BD-446C-A8FA-9DA16F28FE5C}" type="pres">
      <dgm:prSet presAssocID="{A482005E-C086-4DED-91A1-CA13082E4C0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C6CFBC6-0915-43FE-8668-774C7297393F}" type="pres">
      <dgm:prSet presAssocID="{91E81C39-907B-4689-8416-5F1062ACEED7}" presName="spacer" presStyleCnt="0"/>
      <dgm:spPr/>
    </dgm:pt>
    <dgm:pt modelId="{D190B871-75BC-41C0-AFF1-5BCC2A7CB9FF}" type="pres">
      <dgm:prSet presAssocID="{C8C26D26-E846-4CAC-8CA8-D918156B1A7D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94ED4D3-4E8A-42D9-A998-D8CDD85164D7}" type="pres">
      <dgm:prSet presAssocID="{F7FC991C-A1F7-402D-9104-0E440FED300B}" presName="spacer" presStyleCnt="0"/>
      <dgm:spPr/>
    </dgm:pt>
    <dgm:pt modelId="{12434E61-CAAC-43E4-B4C3-03CB36568C17}" type="pres">
      <dgm:prSet presAssocID="{3EBC4D22-15DD-4064-8BDA-13A838CBA76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61DABEF-DFF3-4D2B-AF15-DF05C6DDCF7D}" type="pres">
      <dgm:prSet presAssocID="{AC0BA4E8-7273-4C83-A32E-B9E26577034E}" presName="spacer" presStyleCnt="0"/>
      <dgm:spPr/>
    </dgm:pt>
    <dgm:pt modelId="{29DBB447-82F7-46D5-82B6-870FC35DB918}" type="pres">
      <dgm:prSet presAssocID="{65375153-D389-4C2F-BE8A-692916BFAB50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BCEA546B-E1B5-47FF-A9A7-A46525688475}" type="pres">
      <dgm:prSet presAssocID="{3D939979-114F-4942-8B9E-70E51FCE1641}" presName="spacer" presStyleCnt="0"/>
      <dgm:spPr/>
    </dgm:pt>
    <dgm:pt modelId="{886DFCE5-3712-41A1-876C-98BD01695BBD}" type="pres">
      <dgm:prSet presAssocID="{A90EF626-7CFC-4F67-9D13-60B6C0E2CD85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5437699-1ADD-4219-A714-AB8427791901}" type="pres">
      <dgm:prSet presAssocID="{94628480-0204-4A4A-A289-9147C9BDA581}" presName="spacer" presStyleCnt="0"/>
      <dgm:spPr/>
    </dgm:pt>
    <dgm:pt modelId="{3319639A-0A18-4A83-B5A6-59AE542C6A93}" type="pres">
      <dgm:prSet presAssocID="{743E1724-9D2E-4705-8692-DEC965536DB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039C320-B183-4F02-9F63-E6DA8D143FC6}" srcId="{DF66EAE8-BF71-4F4E-B687-BB2707E8085B}" destId="{C8C26D26-E846-4CAC-8CA8-D918156B1A7D}" srcOrd="2" destOrd="0" parTransId="{A9256549-B626-46D7-A992-316B96594006}" sibTransId="{F7FC991C-A1F7-402D-9104-0E440FED300B}"/>
    <dgm:cxn modelId="{6ACE5426-6BC5-46E4-8F99-955882E214A4}" type="presOf" srcId="{C8C26D26-E846-4CAC-8CA8-D918156B1A7D}" destId="{D190B871-75BC-41C0-AFF1-5BCC2A7CB9FF}" srcOrd="0" destOrd="0" presId="urn:microsoft.com/office/officeart/2005/8/layout/vList2"/>
    <dgm:cxn modelId="{90B34B2B-0D54-4CFC-B9EE-204B8DB8C626}" srcId="{DF66EAE8-BF71-4F4E-B687-BB2707E8085B}" destId="{65375153-D389-4C2F-BE8A-692916BFAB50}" srcOrd="4" destOrd="0" parTransId="{ADA04349-D07D-4746-BE97-4BCD09A83315}" sibTransId="{3D939979-114F-4942-8B9E-70E51FCE1641}"/>
    <dgm:cxn modelId="{6F10842E-D7B5-47E7-A275-F1F2F5545C1F}" type="presOf" srcId="{65375153-D389-4C2F-BE8A-692916BFAB50}" destId="{29DBB447-82F7-46D5-82B6-870FC35DB918}" srcOrd="0" destOrd="0" presId="urn:microsoft.com/office/officeart/2005/8/layout/vList2"/>
    <dgm:cxn modelId="{0B8FC532-EE51-4E88-8727-4ECDA274D885}" srcId="{DF66EAE8-BF71-4F4E-B687-BB2707E8085B}" destId="{3EBC4D22-15DD-4064-8BDA-13A838CBA765}" srcOrd="3" destOrd="0" parTransId="{F3A177D0-A435-41E7-A5BE-335BCB8647E1}" sibTransId="{AC0BA4E8-7273-4C83-A32E-B9E26577034E}"/>
    <dgm:cxn modelId="{8C658C52-ED3A-4A73-83A1-85FCD07FB30B}" srcId="{DF66EAE8-BF71-4F4E-B687-BB2707E8085B}" destId="{A90EF626-7CFC-4F67-9D13-60B6C0E2CD85}" srcOrd="5" destOrd="0" parTransId="{AE13D7D3-D856-47F9-9108-B78592CD4A3A}" sibTransId="{94628480-0204-4A4A-A289-9147C9BDA581}"/>
    <dgm:cxn modelId="{6F423075-6E8D-49CA-B84C-47DFE4755EA5}" type="presOf" srcId="{A482005E-C086-4DED-91A1-CA13082E4C04}" destId="{C71A4709-A7BD-446C-A8FA-9DA16F28FE5C}" srcOrd="0" destOrd="0" presId="urn:microsoft.com/office/officeart/2005/8/layout/vList2"/>
    <dgm:cxn modelId="{1F2E6C55-1887-4D03-AF85-E382F92D3830}" type="presOf" srcId="{3EBC4D22-15DD-4064-8BDA-13A838CBA765}" destId="{12434E61-CAAC-43E4-B4C3-03CB36568C17}" srcOrd="0" destOrd="0" presId="urn:microsoft.com/office/officeart/2005/8/layout/vList2"/>
    <dgm:cxn modelId="{8BB0F458-1130-4543-A671-533BE62900DC}" srcId="{DF66EAE8-BF71-4F4E-B687-BB2707E8085B}" destId="{743E1724-9D2E-4705-8692-DEC965536DB2}" srcOrd="6" destOrd="0" parTransId="{2B7EE156-D27E-4BCD-96A8-347D2C647044}" sibTransId="{932321AC-12CF-444F-A84C-86ECF6EDD9BD}"/>
    <dgm:cxn modelId="{3814B48F-12D2-412F-B8D6-45BFD7F72CB2}" type="presOf" srcId="{1D13222E-3415-4D69-9374-2DE89D5F44DE}" destId="{F46EAAC5-1B50-45C3-B504-C5C8F9991BDD}" srcOrd="0" destOrd="0" presId="urn:microsoft.com/office/officeart/2005/8/layout/vList2"/>
    <dgm:cxn modelId="{E7C5E7B1-671E-4B9F-8E8D-5D0047BB84D8}" type="presOf" srcId="{743E1724-9D2E-4705-8692-DEC965536DB2}" destId="{3319639A-0A18-4A83-B5A6-59AE542C6A93}" srcOrd="0" destOrd="0" presId="urn:microsoft.com/office/officeart/2005/8/layout/vList2"/>
    <dgm:cxn modelId="{CE9BDDBC-9855-4BD0-9A76-34DB073618EB}" srcId="{DF66EAE8-BF71-4F4E-B687-BB2707E8085B}" destId="{A482005E-C086-4DED-91A1-CA13082E4C04}" srcOrd="1" destOrd="0" parTransId="{11D5A32E-744A-4977-9977-B97E4AB4B062}" sibTransId="{91E81C39-907B-4689-8416-5F1062ACEED7}"/>
    <dgm:cxn modelId="{BDB523D7-308F-41F9-90A3-956CC4C80A9E}" srcId="{DF66EAE8-BF71-4F4E-B687-BB2707E8085B}" destId="{1D13222E-3415-4D69-9374-2DE89D5F44DE}" srcOrd="0" destOrd="0" parTransId="{2AAE1810-FC44-48B3-9924-2E85FBD627EC}" sibTransId="{CF02BDF1-1C06-4789-A704-DEDEB756C848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EA4E3FEB-FBCC-4ABA-834E-3A86D33BDC04}" type="presOf" srcId="{A90EF626-7CFC-4F67-9D13-60B6C0E2CD85}" destId="{886DFCE5-3712-41A1-876C-98BD01695BBD}" srcOrd="0" destOrd="0" presId="urn:microsoft.com/office/officeart/2005/8/layout/vList2"/>
    <dgm:cxn modelId="{E48F76B4-A4FD-406D-9E1C-8BCCCD5CA1C0}" type="presParOf" srcId="{1B4C5DF3-A4E2-44E4-B258-F187B3041832}" destId="{F46EAAC5-1B50-45C3-B504-C5C8F9991BDD}" srcOrd="0" destOrd="0" presId="urn:microsoft.com/office/officeart/2005/8/layout/vList2"/>
    <dgm:cxn modelId="{F0610833-273A-4E85-9C4B-7CAA45BC6843}" type="presParOf" srcId="{1B4C5DF3-A4E2-44E4-B258-F187B3041832}" destId="{98DE6477-C9F4-476D-8C70-9F80EB8DF7AB}" srcOrd="1" destOrd="0" presId="urn:microsoft.com/office/officeart/2005/8/layout/vList2"/>
    <dgm:cxn modelId="{5DF9C954-BBB9-4B89-B7FF-0E054BD0DD34}" type="presParOf" srcId="{1B4C5DF3-A4E2-44E4-B258-F187B3041832}" destId="{C71A4709-A7BD-446C-A8FA-9DA16F28FE5C}" srcOrd="2" destOrd="0" presId="urn:microsoft.com/office/officeart/2005/8/layout/vList2"/>
    <dgm:cxn modelId="{E9DBB3CE-BE3F-410C-BCDB-B851DEC0F095}" type="presParOf" srcId="{1B4C5DF3-A4E2-44E4-B258-F187B3041832}" destId="{AC6CFBC6-0915-43FE-8668-774C7297393F}" srcOrd="3" destOrd="0" presId="urn:microsoft.com/office/officeart/2005/8/layout/vList2"/>
    <dgm:cxn modelId="{68CBC0F2-33ED-49CA-A374-8CE22E7C7ECE}" type="presParOf" srcId="{1B4C5DF3-A4E2-44E4-B258-F187B3041832}" destId="{D190B871-75BC-41C0-AFF1-5BCC2A7CB9FF}" srcOrd="4" destOrd="0" presId="urn:microsoft.com/office/officeart/2005/8/layout/vList2"/>
    <dgm:cxn modelId="{C6AD94AC-446A-493F-8FDB-C61759D876C1}" type="presParOf" srcId="{1B4C5DF3-A4E2-44E4-B258-F187B3041832}" destId="{694ED4D3-4E8A-42D9-A998-D8CDD85164D7}" srcOrd="5" destOrd="0" presId="urn:microsoft.com/office/officeart/2005/8/layout/vList2"/>
    <dgm:cxn modelId="{79471680-BCBB-4339-9F27-E165BFB58001}" type="presParOf" srcId="{1B4C5DF3-A4E2-44E4-B258-F187B3041832}" destId="{12434E61-CAAC-43E4-B4C3-03CB36568C17}" srcOrd="6" destOrd="0" presId="urn:microsoft.com/office/officeart/2005/8/layout/vList2"/>
    <dgm:cxn modelId="{D99C4FB2-0722-4FE5-BE27-0044C6517F28}" type="presParOf" srcId="{1B4C5DF3-A4E2-44E4-B258-F187B3041832}" destId="{A61DABEF-DFF3-4D2B-AF15-DF05C6DDCF7D}" srcOrd="7" destOrd="0" presId="urn:microsoft.com/office/officeart/2005/8/layout/vList2"/>
    <dgm:cxn modelId="{FCE88EE3-65A4-437A-96A2-B60059041F58}" type="presParOf" srcId="{1B4C5DF3-A4E2-44E4-B258-F187B3041832}" destId="{29DBB447-82F7-46D5-82B6-870FC35DB918}" srcOrd="8" destOrd="0" presId="urn:microsoft.com/office/officeart/2005/8/layout/vList2"/>
    <dgm:cxn modelId="{388C6CE3-77AD-45F0-9F2A-047E5B507461}" type="presParOf" srcId="{1B4C5DF3-A4E2-44E4-B258-F187B3041832}" destId="{BCEA546B-E1B5-47FF-A9A7-A46525688475}" srcOrd="9" destOrd="0" presId="urn:microsoft.com/office/officeart/2005/8/layout/vList2"/>
    <dgm:cxn modelId="{D4968D11-2EF2-4BA4-8879-96AD718C3879}" type="presParOf" srcId="{1B4C5DF3-A4E2-44E4-B258-F187B3041832}" destId="{886DFCE5-3712-41A1-876C-98BD01695BBD}" srcOrd="10" destOrd="0" presId="urn:microsoft.com/office/officeart/2005/8/layout/vList2"/>
    <dgm:cxn modelId="{E54D5472-F4F6-4CE1-A1EE-3F2C6299ABF0}" type="presParOf" srcId="{1B4C5DF3-A4E2-44E4-B258-F187B3041832}" destId="{C5437699-1ADD-4219-A714-AB8427791901}" srcOrd="11" destOrd="0" presId="urn:microsoft.com/office/officeart/2005/8/layout/vList2"/>
    <dgm:cxn modelId="{B5BC04D2-BCE8-443A-BC46-54E5313479E7}" type="presParOf" srcId="{1B4C5DF3-A4E2-44E4-B258-F187B3041832}" destId="{3319639A-0A18-4A83-B5A6-59AE542C6A9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2FBE7C2-BD93-434F-9672-6CB7F904967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w zakresie wzmacniania i podnoszenia kompetencji kadr nauczycielskich</a:t>
          </a:r>
        </a:p>
      </dgm:t>
    </dgm:pt>
    <dgm:pt modelId="{0FC55825-4924-42F6-8AC0-9A28D37A90AE}" type="parTrans" cxnId="{88735718-3D46-4E82-9909-25643E30D679}">
      <dgm:prSet/>
      <dgm:spPr/>
      <dgm:t>
        <a:bodyPr/>
        <a:lstStyle/>
        <a:p>
          <a:endParaRPr lang="pl-PL" sz="1800"/>
        </a:p>
      </dgm:t>
    </dgm:pt>
    <dgm:pt modelId="{EF58FA52-9A86-423E-879B-DB7A7CE2AF5C}" type="sibTrans" cxnId="{88735718-3D46-4E82-9909-25643E30D679}">
      <dgm:prSet/>
      <dgm:spPr/>
      <dgm:t>
        <a:bodyPr/>
        <a:lstStyle/>
        <a:p>
          <a:endParaRPr lang="pl-PL" sz="1800"/>
        </a:p>
      </dgm:t>
    </dgm:pt>
    <dgm:pt modelId="{F4682B2E-290F-490D-9403-9E58779C6CC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Promocja postawy uczenia się przez całe życie, wspieranie osób dorosłych w odnawianiu, rozwijaniu i doskonaleniu kwalifikacji ogólnych i zawodowych</a:t>
          </a:r>
        </a:p>
      </dgm:t>
    </dgm:pt>
    <dgm:pt modelId="{5A7F375D-0611-434A-8DF0-433F2960CEB7}" type="parTrans" cxnId="{8BA7D356-70AF-48A9-BA02-2AC3690EF06D}">
      <dgm:prSet/>
      <dgm:spPr/>
      <dgm:t>
        <a:bodyPr/>
        <a:lstStyle/>
        <a:p>
          <a:endParaRPr lang="pl-PL" sz="1800"/>
        </a:p>
      </dgm:t>
    </dgm:pt>
    <dgm:pt modelId="{20534C84-FC25-4790-8D7C-A0BD761E62AB}" type="sibTrans" cxnId="{8BA7D356-70AF-48A9-BA02-2AC3690EF06D}">
      <dgm:prSet/>
      <dgm:spPr/>
      <dgm:t>
        <a:bodyPr/>
        <a:lstStyle/>
        <a:p>
          <a:endParaRPr lang="pl-PL" sz="1800"/>
        </a:p>
      </dgm:t>
    </dgm:pt>
    <dgm:pt modelId="{D30607AB-2EBA-4B9A-9A08-E613358D3712}">
      <dgm:prSet custT="1"/>
      <dgm:spPr/>
      <dgm:t>
        <a:bodyPr/>
        <a:lstStyle/>
        <a:p>
          <a:r>
            <a:rPr lang="pl-PL" sz="1800" b="1" dirty="0"/>
            <a:t> </a:t>
          </a:r>
          <a:r>
            <a:rPr lang="pl-PL" sz="1800" b="1" dirty="0">
              <a:solidFill>
                <a:schemeClr val="tx1"/>
              </a:solidFill>
            </a:rPr>
            <a:t>Podnoszenie jakości kształcenia ustawicznego, dostosowywanie kierunków do zmian na rynku pracy</a:t>
          </a:r>
        </a:p>
      </dgm:t>
    </dgm:pt>
    <dgm:pt modelId="{DEF88FD4-1991-45EB-87CE-01AAA9F183B3}" type="parTrans" cxnId="{449089E4-C52C-4684-B6A3-23BC7F1638A0}">
      <dgm:prSet/>
      <dgm:spPr/>
      <dgm:t>
        <a:bodyPr/>
        <a:lstStyle/>
        <a:p>
          <a:endParaRPr lang="pl-PL" sz="1800"/>
        </a:p>
      </dgm:t>
    </dgm:pt>
    <dgm:pt modelId="{770CFC0D-BE92-458D-8192-CA24CEB2A876}" type="sibTrans" cxnId="{449089E4-C52C-4684-B6A3-23BC7F1638A0}">
      <dgm:prSet/>
      <dgm:spPr/>
      <dgm:t>
        <a:bodyPr/>
        <a:lstStyle/>
        <a:p>
          <a:endParaRPr lang="pl-PL" sz="1800"/>
        </a:p>
      </dgm:t>
    </dgm:pt>
    <dgm:pt modelId="{F10DCE73-C1D2-4CE6-B59C-792538BD70BD}">
      <dgm:prSet custT="1"/>
      <dgm:spPr/>
      <dgm:t>
        <a:bodyPr/>
        <a:lstStyle/>
        <a:p>
          <a:r>
            <a:rPr lang="pl-PL" sz="1800" b="1" dirty="0"/>
            <a:t> </a:t>
          </a:r>
          <a:r>
            <a:rPr lang="pl-PL" sz="1800" b="1" dirty="0">
              <a:solidFill>
                <a:schemeClr val="tx1"/>
              </a:solidFill>
            </a:rPr>
            <a:t>Rozwój infrastruktury, wyposażenie szkół i placówek oświatowych w celu dostosowania do potrzeb uczniów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każdym wieku</a:t>
          </a:r>
        </a:p>
      </dgm:t>
    </dgm:pt>
    <dgm:pt modelId="{3C06D818-618D-4A85-B725-EDAFAA31196B}" type="parTrans" cxnId="{87B2BAAB-CFF8-460D-A6F5-45DE03366434}">
      <dgm:prSet/>
      <dgm:spPr/>
      <dgm:t>
        <a:bodyPr/>
        <a:lstStyle/>
        <a:p>
          <a:endParaRPr lang="pl-PL" sz="1800"/>
        </a:p>
      </dgm:t>
    </dgm:pt>
    <dgm:pt modelId="{10AE6456-8353-4D94-8FD1-7CB8F0421F88}" type="sibTrans" cxnId="{87B2BAAB-CFF8-460D-A6F5-45DE03366434}">
      <dgm:prSet/>
      <dgm:spPr/>
      <dgm:t>
        <a:bodyPr/>
        <a:lstStyle/>
        <a:p>
          <a:endParaRPr lang="pl-PL" sz="1800"/>
        </a:p>
      </dgm:t>
    </dgm:pt>
    <dgm:pt modelId="{C5092821-4730-4444-979C-09DDC98E9941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Dostosowywanie szkół do potrzeb rzeczywistego włączenia uczniów ze szczególnymi potrzebami – poprawa dostępności architektonicznej, informacyjno-komunikacyjnej i cyfrowej w placówkach edukacyjnych, promowanie edukacji włączającej i integracyjnej</a:t>
          </a:r>
        </a:p>
      </dgm:t>
    </dgm:pt>
    <dgm:pt modelId="{46BAABD4-AA6E-400F-A397-C2DEF220EE93}" type="parTrans" cxnId="{AE1CAB4A-70C9-4A8F-80FB-BD179C3FFC8F}">
      <dgm:prSet/>
      <dgm:spPr/>
      <dgm:t>
        <a:bodyPr/>
        <a:lstStyle/>
        <a:p>
          <a:endParaRPr lang="pl-PL" sz="1800"/>
        </a:p>
      </dgm:t>
    </dgm:pt>
    <dgm:pt modelId="{BDEC2DEB-6AF4-4FED-9DDF-AA0D8BFF6914}" type="sibTrans" cxnId="{AE1CAB4A-70C9-4A8F-80FB-BD179C3FFC8F}">
      <dgm:prSet/>
      <dgm:spPr/>
      <dgm:t>
        <a:bodyPr/>
        <a:lstStyle/>
        <a:p>
          <a:endParaRPr lang="pl-PL" sz="1800"/>
        </a:p>
      </dgm:t>
    </dgm:pt>
    <dgm:pt modelId="{04A19FFE-4B50-4CC0-98AC-BCDFA884EB8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Rozwijanie oferty zajęć pozalekcyjnych oraz kół zainteresowań dla dzieci i młodzieży – wyrównawczych, rozwijających zainteresowania, stymulujących rozwój umiejętności</a:t>
          </a:r>
        </a:p>
      </dgm:t>
    </dgm:pt>
    <dgm:pt modelId="{35F3608A-2466-459F-AEF2-FB9136D43BFE}" type="parTrans" cxnId="{A7247491-56D3-4491-9F4E-70C1533640CD}">
      <dgm:prSet/>
      <dgm:spPr/>
      <dgm:t>
        <a:bodyPr/>
        <a:lstStyle/>
        <a:p>
          <a:endParaRPr lang="pl-PL" sz="1800"/>
        </a:p>
      </dgm:t>
    </dgm:pt>
    <dgm:pt modelId="{C5B1E498-AA9E-49B4-BCFD-5747C97ADF9E}" type="sibTrans" cxnId="{A7247491-56D3-4491-9F4E-70C1533640CD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E1CBC4B-A67D-44C5-B6F5-6B5DB1CCFBAF}" type="pres">
      <dgm:prSet presAssocID="{04A19FFE-4B50-4CC0-98AC-BCDFA884EB8A}" presName="parentText" presStyleLbl="node1" presStyleIdx="0" presStyleCnt="6" custLinFactNeighborX="243" custLinFactNeighborY="-99551">
        <dgm:presLayoutVars>
          <dgm:chMax val="0"/>
          <dgm:bulletEnabled val="1"/>
        </dgm:presLayoutVars>
      </dgm:prSet>
      <dgm:spPr/>
    </dgm:pt>
    <dgm:pt modelId="{9766DED4-C454-4059-91BC-47F4E048325D}" type="pres">
      <dgm:prSet presAssocID="{C5B1E498-AA9E-49B4-BCFD-5747C97ADF9E}" presName="spacer" presStyleCnt="0"/>
      <dgm:spPr/>
    </dgm:pt>
    <dgm:pt modelId="{30B76A8B-1C3C-4226-81DD-944A8CEC7F2A}" type="pres">
      <dgm:prSet presAssocID="{52FBE7C2-BD93-434F-9672-6CB7F904967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836D590-1175-4B5E-A334-35B4B928D956}" type="pres">
      <dgm:prSet presAssocID="{EF58FA52-9A86-423E-879B-DB7A7CE2AF5C}" presName="spacer" presStyleCnt="0"/>
      <dgm:spPr/>
    </dgm:pt>
    <dgm:pt modelId="{0357BE0D-0CF3-477A-BEE1-BCFEB055FD16}" type="pres">
      <dgm:prSet presAssocID="{F4682B2E-290F-490D-9403-9E58779C6CC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96496EB-2EF8-4FDB-8CE0-7AE447CB1A3C}" type="pres">
      <dgm:prSet presAssocID="{20534C84-FC25-4790-8D7C-A0BD761E62AB}" presName="spacer" presStyleCnt="0"/>
      <dgm:spPr/>
    </dgm:pt>
    <dgm:pt modelId="{D5BD9D80-52DF-44B3-92A1-5C59837BA69B}" type="pres">
      <dgm:prSet presAssocID="{D30607AB-2EBA-4B9A-9A08-E613358D371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C93CD6E-6AB0-403B-94FA-B5FA3A4B12AF}" type="pres">
      <dgm:prSet presAssocID="{770CFC0D-BE92-458D-8192-CA24CEB2A876}" presName="spacer" presStyleCnt="0"/>
      <dgm:spPr/>
    </dgm:pt>
    <dgm:pt modelId="{B9EBFCDD-B956-47F3-97E1-925963D1A453}" type="pres">
      <dgm:prSet presAssocID="{F10DCE73-C1D2-4CE6-B59C-792538BD70B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CFAE128-74DB-4B71-AAC6-DE83CC55840F}" type="pres">
      <dgm:prSet presAssocID="{10AE6456-8353-4D94-8FD1-7CB8F0421F88}" presName="spacer" presStyleCnt="0"/>
      <dgm:spPr/>
    </dgm:pt>
    <dgm:pt modelId="{9EADE394-684A-4259-B626-631A16C4620B}" type="pres">
      <dgm:prSet presAssocID="{C5092821-4730-4444-979C-09DDC98E994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656B300-2E4F-4C64-9D29-47A0B7191E9B}" type="presOf" srcId="{F10DCE73-C1D2-4CE6-B59C-792538BD70BD}" destId="{B9EBFCDD-B956-47F3-97E1-925963D1A453}" srcOrd="0" destOrd="0" presId="urn:microsoft.com/office/officeart/2005/8/layout/vList2"/>
    <dgm:cxn modelId="{40439006-0CA0-49EA-A08F-319CF1A7ADE7}" type="presOf" srcId="{C5092821-4730-4444-979C-09DDC98E9941}" destId="{9EADE394-684A-4259-B626-631A16C4620B}" srcOrd="0" destOrd="0" presId="urn:microsoft.com/office/officeart/2005/8/layout/vList2"/>
    <dgm:cxn modelId="{49A4E813-9DD2-4D78-905A-2701DA678208}" type="presOf" srcId="{04A19FFE-4B50-4CC0-98AC-BCDFA884EB8A}" destId="{4E1CBC4B-A67D-44C5-B6F5-6B5DB1CCFBAF}" srcOrd="0" destOrd="0" presId="urn:microsoft.com/office/officeart/2005/8/layout/vList2"/>
    <dgm:cxn modelId="{88735718-3D46-4E82-9909-25643E30D679}" srcId="{DF66EAE8-BF71-4F4E-B687-BB2707E8085B}" destId="{52FBE7C2-BD93-434F-9672-6CB7F904967C}" srcOrd="1" destOrd="0" parTransId="{0FC55825-4924-42F6-8AC0-9A28D37A90AE}" sibTransId="{EF58FA52-9A86-423E-879B-DB7A7CE2AF5C}"/>
    <dgm:cxn modelId="{AE1CAB4A-70C9-4A8F-80FB-BD179C3FFC8F}" srcId="{DF66EAE8-BF71-4F4E-B687-BB2707E8085B}" destId="{C5092821-4730-4444-979C-09DDC98E9941}" srcOrd="5" destOrd="0" parTransId="{46BAABD4-AA6E-400F-A397-C2DEF220EE93}" sibTransId="{BDEC2DEB-6AF4-4FED-9DDF-AA0D8BFF6914}"/>
    <dgm:cxn modelId="{8BA7D356-70AF-48A9-BA02-2AC3690EF06D}" srcId="{DF66EAE8-BF71-4F4E-B687-BB2707E8085B}" destId="{F4682B2E-290F-490D-9403-9E58779C6CC6}" srcOrd="2" destOrd="0" parTransId="{5A7F375D-0611-434A-8DF0-433F2960CEB7}" sibTransId="{20534C84-FC25-4790-8D7C-A0BD761E62AB}"/>
    <dgm:cxn modelId="{FA4E495A-FF59-49D7-B4DE-B3D4AD3A2692}" type="presOf" srcId="{D30607AB-2EBA-4B9A-9A08-E613358D3712}" destId="{D5BD9D80-52DF-44B3-92A1-5C59837BA69B}" srcOrd="0" destOrd="0" presId="urn:microsoft.com/office/officeart/2005/8/layout/vList2"/>
    <dgm:cxn modelId="{5EF1FD8E-382A-4C6B-8C0B-D18CDE7408BE}" type="presOf" srcId="{F4682B2E-290F-490D-9403-9E58779C6CC6}" destId="{0357BE0D-0CF3-477A-BEE1-BCFEB055FD16}" srcOrd="0" destOrd="0" presId="urn:microsoft.com/office/officeart/2005/8/layout/vList2"/>
    <dgm:cxn modelId="{A7247491-56D3-4491-9F4E-70C1533640CD}" srcId="{DF66EAE8-BF71-4F4E-B687-BB2707E8085B}" destId="{04A19FFE-4B50-4CC0-98AC-BCDFA884EB8A}" srcOrd="0" destOrd="0" parTransId="{35F3608A-2466-459F-AEF2-FB9136D43BFE}" sibTransId="{C5B1E498-AA9E-49B4-BCFD-5747C97ADF9E}"/>
    <dgm:cxn modelId="{87B2BAAB-CFF8-460D-A6F5-45DE03366434}" srcId="{DF66EAE8-BF71-4F4E-B687-BB2707E8085B}" destId="{F10DCE73-C1D2-4CE6-B59C-792538BD70BD}" srcOrd="4" destOrd="0" parTransId="{3C06D818-618D-4A85-B725-EDAFAA31196B}" sibTransId="{10AE6456-8353-4D94-8FD1-7CB8F0421F88}"/>
    <dgm:cxn modelId="{7C09E0B6-0E45-4492-834E-CE252661510C}" type="presOf" srcId="{52FBE7C2-BD93-434F-9672-6CB7F904967C}" destId="{30B76A8B-1C3C-4226-81DD-944A8CEC7F2A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449089E4-C52C-4684-B6A3-23BC7F1638A0}" srcId="{DF66EAE8-BF71-4F4E-B687-BB2707E8085B}" destId="{D30607AB-2EBA-4B9A-9A08-E613358D3712}" srcOrd="3" destOrd="0" parTransId="{DEF88FD4-1991-45EB-87CE-01AAA9F183B3}" sibTransId="{770CFC0D-BE92-458D-8192-CA24CEB2A876}"/>
    <dgm:cxn modelId="{208B2F9D-E5BB-41EA-BF0F-65264E97B4BF}" type="presParOf" srcId="{1B4C5DF3-A4E2-44E4-B258-F187B3041832}" destId="{4E1CBC4B-A67D-44C5-B6F5-6B5DB1CCFBAF}" srcOrd="0" destOrd="0" presId="urn:microsoft.com/office/officeart/2005/8/layout/vList2"/>
    <dgm:cxn modelId="{5A10D409-C876-4A84-A402-B0019BE7C683}" type="presParOf" srcId="{1B4C5DF3-A4E2-44E4-B258-F187B3041832}" destId="{9766DED4-C454-4059-91BC-47F4E048325D}" srcOrd="1" destOrd="0" presId="urn:microsoft.com/office/officeart/2005/8/layout/vList2"/>
    <dgm:cxn modelId="{A2D23394-E05E-42CD-A7C4-360A4B78DA8E}" type="presParOf" srcId="{1B4C5DF3-A4E2-44E4-B258-F187B3041832}" destId="{30B76A8B-1C3C-4226-81DD-944A8CEC7F2A}" srcOrd="2" destOrd="0" presId="urn:microsoft.com/office/officeart/2005/8/layout/vList2"/>
    <dgm:cxn modelId="{8CB2909E-4038-45D9-A7A9-DD269C38B6EE}" type="presParOf" srcId="{1B4C5DF3-A4E2-44E4-B258-F187B3041832}" destId="{9836D590-1175-4B5E-A334-35B4B928D956}" srcOrd="3" destOrd="0" presId="urn:microsoft.com/office/officeart/2005/8/layout/vList2"/>
    <dgm:cxn modelId="{D4653FA3-082A-45A4-A547-6148D07B79D9}" type="presParOf" srcId="{1B4C5DF3-A4E2-44E4-B258-F187B3041832}" destId="{0357BE0D-0CF3-477A-BEE1-BCFEB055FD16}" srcOrd="4" destOrd="0" presId="urn:microsoft.com/office/officeart/2005/8/layout/vList2"/>
    <dgm:cxn modelId="{7B7A10B6-1E41-469C-929B-8064FD1ED398}" type="presParOf" srcId="{1B4C5DF3-A4E2-44E4-B258-F187B3041832}" destId="{F96496EB-2EF8-4FDB-8CE0-7AE447CB1A3C}" srcOrd="5" destOrd="0" presId="urn:microsoft.com/office/officeart/2005/8/layout/vList2"/>
    <dgm:cxn modelId="{CD55899B-647C-4B4C-8EBC-A453246BA2A4}" type="presParOf" srcId="{1B4C5DF3-A4E2-44E4-B258-F187B3041832}" destId="{D5BD9D80-52DF-44B3-92A1-5C59837BA69B}" srcOrd="6" destOrd="0" presId="urn:microsoft.com/office/officeart/2005/8/layout/vList2"/>
    <dgm:cxn modelId="{B9BCF164-A942-4A2E-81C2-E7523DC5ACAE}" type="presParOf" srcId="{1B4C5DF3-A4E2-44E4-B258-F187B3041832}" destId="{BC93CD6E-6AB0-403B-94FA-B5FA3A4B12AF}" srcOrd="7" destOrd="0" presId="urn:microsoft.com/office/officeart/2005/8/layout/vList2"/>
    <dgm:cxn modelId="{8AFDCBA1-1A86-45DC-835C-7EAC38A8F72D}" type="presParOf" srcId="{1B4C5DF3-A4E2-44E4-B258-F187B3041832}" destId="{B9EBFCDD-B956-47F3-97E1-925963D1A453}" srcOrd="8" destOrd="0" presId="urn:microsoft.com/office/officeart/2005/8/layout/vList2"/>
    <dgm:cxn modelId="{54720200-B449-4EF5-944D-7833EFCCC455}" type="presParOf" srcId="{1B4C5DF3-A4E2-44E4-B258-F187B3041832}" destId="{3CFAE128-74DB-4B71-AAC6-DE83CC55840F}" srcOrd="9" destOrd="0" presId="urn:microsoft.com/office/officeart/2005/8/layout/vList2"/>
    <dgm:cxn modelId="{5E05BC53-E75C-49ED-89B0-BEB252176AE1}" type="presParOf" srcId="{1B4C5DF3-A4E2-44E4-B258-F187B3041832}" destId="{9EADE394-684A-4259-B626-631A16C4620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2BC5C09-3AEB-4FFE-A461-BC23E8653472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zasobu mieszkaniowego – budowa mieszkań z najmem socjalnym, mieszkań treningowych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wspomaganych i komunalnych oraz wspieranie dostosowywania mieszkań do potrzeb osób starszych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innych osób ze szczególnymi potrzebami</a:t>
          </a:r>
        </a:p>
      </dgm:t>
    </dgm:pt>
    <dgm:pt modelId="{D36CB4A5-8097-4EB3-8FCC-3F3A3A0ABCD1}" type="parTrans" cxnId="{FDED9502-5119-4FAE-8673-BB23D4D497FB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3C1A3CF5-705F-4047-9BCC-38703E5CA872}" type="sibTrans" cxnId="{FDED9502-5119-4FAE-8673-BB23D4D497FB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31D5AF34-BC3C-49EE-8CB9-8A79CD1DB76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Zwiększanie dostępności do podstawowych i specjalistycznych usług medycznych oraz rozwój, modernizacja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doposażenie placówek ochrony zdrowia</a:t>
          </a:r>
        </a:p>
      </dgm:t>
    </dgm:pt>
    <dgm:pt modelId="{2D026859-BD28-43FC-AF8B-10A79B0E625E}" type="parTrans" cxnId="{801B7407-75BD-442C-A731-56C45D6EF77C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1117C3FF-9FA6-4F03-B9C8-FD4F56E2F16B}" type="sibTrans" cxnId="{801B7407-75BD-442C-A731-56C45D6EF77C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94A9CD7-1000-485F-A6C6-49DCAF0AFFC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kompleksowej polityki senioralnej, w tym rozwój usług opiekuńczych i infrastruktury w zakresie opieki </a:t>
          </a:r>
          <a:r>
            <a:rPr lang="pl-PL" sz="1800" b="1" dirty="0" err="1">
              <a:solidFill>
                <a:schemeClr val="tx1"/>
              </a:solidFill>
            </a:rPr>
            <a:t>wytchnieniowej</a:t>
          </a:r>
          <a:r>
            <a:rPr lang="pl-PL" sz="1800" b="1" dirty="0">
              <a:solidFill>
                <a:schemeClr val="tx1"/>
              </a:solidFill>
            </a:rPr>
            <a:t>, dziennej oraz całodobowej</a:t>
          </a:r>
        </a:p>
      </dgm:t>
    </dgm:pt>
    <dgm:pt modelId="{B754D294-5845-421F-ABB5-71CE5C5E0C0A}" type="parTrans" cxnId="{A5EEE958-50AD-42DA-8E39-B33E580B6A2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770F46D8-6A8E-41CB-B007-505B004DC37B}" type="sibTrans" cxnId="{A5EEE958-50AD-42DA-8E39-B33E580B6A28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82CE8FE9-1F99-4382-9DB8-CDBEE4A8654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istniejących oraz tworzenie nowych placówek świadczących usługi długoterminowej opieki medycznej i pielęgnacyjno‑opiekuńczej, w tym paliatywnej oraz wzrost potencjału terapeutycznego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rehabilitacyjnego tych placówek</a:t>
          </a:r>
        </a:p>
      </dgm:t>
    </dgm:pt>
    <dgm:pt modelId="{C0010D1F-9DA2-478C-94F1-8ADAF5AB0EB6}" type="parTrans" cxnId="{04B68FAC-3BBB-4660-87CA-7613E71AE4A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3C4080AD-5627-416B-B117-3D9B732912CB}" type="sibTrans" cxnId="{04B68FAC-3BBB-4660-87CA-7613E71AE4A3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571EB416-072F-49C7-B4E9-C52E9E47BA8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Wdrażanie nowoczesnych rozwiązań skierowanych do osób potrzebujących wsparcia w codziennym funkcjonowaniu, w tym m.in. systemu „</a:t>
          </a:r>
          <a:r>
            <a:rPr lang="pl-PL" sz="1800" b="1" dirty="0" err="1">
              <a:solidFill>
                <a:schemeClr val="tx1"/>
              </a:solidFill>
            </a:rPr>
            <a:t>teleopieki</a:t>
          </a:r>
          <a:r>
            <a:rPr lang="pl-PL" sz="1800" b="1" dirty="0">
              <a:solidFill>
                <a:schemeClr val="tx1"/>
              </a:solidFill>
            </a:rPr>
            <a:t>”, mobilnego serwisu w zakresie dostarczania posiłków i świadczenia podstawowych usług (apteka, usługi opiekuńcze i medyczne)</a:t>
          </a:r>
        </a:p>
      </dgm:t>
    </dgm:pt>
    <dgm:pt modelId="{ACBA4C91-0ECF-4D20-8908-CC5AC61FD210}" type="parTrans" cxnId="{0DA7D244-8466-491A-BAF4-4ED632AF734E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0CB82B75-D67B-4677-BB6C-9D3B6DE543B6}" type="sibTrans" cxnId="{0DA7D244-8466-491A-BAF4-4ED632AF734E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AC1C8F6A-A782-4A33-B9B8-923260306F7E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systemu usług informacyjnych dotyczących rehabilitacji, opieki, dietetyki  i podstawowych usług medycznych, w tym tworzenie punktów informacyjnych</a:t>
          </a:r>
        </a:p>
      </dgm:t>
    </dgm:pt>
    <dgm:pt modelId="{9F2568FF-E458-4BAF-8638-1C8617734259}" type="parTrans" cxnId="{79EA7096-768B-4519-844B-90315B8BC7DB}">
      <dgm:prSet/>
      <dgm:spPr/>
      <dgm:t>
        <a:bodyPr/>
        <a:lstStyle/>
        <a:p>
          <a:endParaRPr lang="pl-PL" sz="1800"/>
        </a:p>
      </dgm:t>
    </dgm:pt>
    <dgm:pt modelId="{66970163-AEB6-44B4-914A-1512AFD52DF9}" type="sibTrans" cxnId="{79EA7096-768B-4519-844B-90315B8BC7DB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C40CC2F3-C57A-47FB-A30A-D9734B104ACC}" type="pres">
      <dgm:prSet presAssocID="{C2BC5C09-3AEB-4FFE-A461-BC23E8653472}" presName="parentText" presStyleLbl="node1" presStyleIdx="0" presStyleCnt="6" custScaleY="125993" custLinFactNeighborX="-254" custLinFactNeighborY="-22012">
        <dgm:presLayoutVars>
          <dgm:chMax val="0"/>
          <dgm:bulletEnabled val="1"/>
        </dgm:presLayoutVars>
      </dgm:prSet>
      <dgm:spPr/>
    </dgm:pt>
    <dgm:pt modelId="{81F299DD-981B-4089-A922-01B056CB808A}" type="pres">
      <dgm:prSet presAssocID="{3C1A3CF5-705F-4047-9BCC-38703E5CA872}" presName="spacer" presStyleCnt="0"/>
      <dgm:spPr/>
    </dgm:pt>
    <dgm:pt modelId="{BDC07B9B-E622-42F0-8B34-E7BE63AD9120}" type="pres">
      <dgm:prSet presAssocID="{31D5AF34-BC3C-49EE-8CB9-8A79CD1DB76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A7132B2-CAC2-4984-865C-02CE7090D354}" type="pres">
      <dgm:prSet presAssocID="{1117C3FF-9FA6-4F03-B9C8-FD4F56E2F16B}" presName="spacer" presStyleCnt="0"/>
      <dgm:spPr/>
    </dgm:pt>
    <dgm:pt modelId="{625E38FF-095E-4BAF-A2C5-0A372E340B8C}" type="pres">
      <dgm:prSet presAssocID="{F94A9CD7-1000-485F-A6C6-49DCAF0AFFC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59FA956-B820-4842-ACAE-B45D06F8970D}" type="pres">
      <dgm:prSet presAssocID="{770F46D8-6A8E-41CB-B007-505B004DC37B}" presName="spacer" presStyleCnt="0"/>
      <dgm:spPr/>
    </dgm:pt>
    <dgm:pt modelId="{E59D03BA-EBB9-429A-9936-E4B1F194763D}" type="pres">
      <dgm:prSet presAssocID="{82CE8FE9-1F99-4382-9DB8-CDBEE4A8654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01583F5-EF9A-4947-9955-61705F36BBBF}" type="pres">
      <dgm:prSet presAssocID="{3C4080AD-5627-416B-B117-3D9B732912CB}" presName="spacer" presStyleCnt="0"/>
      <dgm:spPr/>
    </dgm:pt>
    <dgm:pt modelId="{9C2E4AC0-B94F-4D7C-B958-7B316786303C}" type="pres">
      <dgm:prSet presAssocID="{571EB416-072F-49C7-B4E9-C52E9E47BA8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C1B2983-A2F2-46BB-8246-E321DB7C3B83}" type="pres">
      <dgm:prSet presAssocID="{0CB82B75-D67B-4677-BB6C-9D3B6DE543B6}" presName="spacer" presStyleCnt="0"/>
      <dgm:spPr/>
    </dgm:pt>
    <dgm:pt modelId="{6C75F42A-3875-4744-ADB3-8419E0724F9E}" type="pres">
      <dgm:prSet presAssocID="{AC1C8F6A-A782-4A33-B9B8-923260306F7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DED9502-5119-4FAE-8673-BB23D4D497FB}" srcId="{DF66EAE8-BF71-4F4E-B687-BB2707E8085B}" destId="{C2BC5C09-3AEB-4FFE-A461-BC23E8653472}" srcOrd="0" destOrd="0" parTransId="{D36CB4A5-8097-4EB3-8FCC-3F3A3A0ABCD1}" sibTransId="{3C1A3CF5-705F-4047-9BCC-38703E5CA872}"/>
    <dgm:cxn modelId="{801B7407-75BD-442C-A731-56C45D6EF77C}" srcId="{DF66EAE8-BF71-4F4E-B687-BB2707E8085B}" destId="{31D5AF34-BC3C-49EE-8CB9-8A79CD1DB768}" srcOrd="1" destOrd="0" parTransId="{2D026859-BD28-43FC-AF8B-10A79B0E625E}" sibTransId="{1117C3FF-9FA6-4F03-B9C8-FD4F56E2F16B}"/>
    <dgm:cxn modelId="{59057538-2B5A-4746-BA1A-E0C4D32179C1}" type="presOf" srcId="{82CE8FE9-1F99-4382-9DB8-CDBEE4A86546}" destId="{E59D03BA-EBB9-429A-9936-E4B1F194763D}" srcOrd="0" destOrd="0" presId="urn:microsoft.com/office/officeart/2005/8/layout/vList2"/>
    <dgm:cxn modelId="{0DA7D244-8466-491A-BAF4-4ED632AF734E}" srcId="{DF66EAE8-BF71-4F4E-B687-BB2707E8085B}" destId="{571EB416-072F-49C7-B4E9-C52E9E47BA8A}" srcOrd="4" destOrd="0" parTransId="{ACBA4C91-0ECF-4D20-8908-CC5AC61FD210}" sibTransId="{0CB82B75-D67B-4677-BB6C-9D3B6DE543B6}"/>
    <dgm:cxn modelId="{A5EEE958-50AD-42DA-8E39-B33E580B6A28}" srcId="{DF66EAE8-BF71-4F4E-B687-BB2707E8085B}" destId="{F94A9CD7-1000-485F-A6C6-49DCAF0AFFC6}" srcOrd="2" destOrd="0" parTransId="{B754D294-5845-421F-ABB5-71CE5C5E0C0A}" sibTransId="{770F46D8-6A8E-41CB-B007-505B004DC37B}"/>
    <dgm:cxn modelId="{7A41E690-4130-47BC-B724-C47E33B5097D}" type="presOf" srcId="{571EB416-072F-49C7-B4E9-C52E9E47BA8A}" destId="{9C2E4AC0-B94F-4D7C-B958-7B316786303C}" srcOrd="0" destOrd="0" presId="urn:microsoft.com/office/officeart/2005/8/layout/vList2"/>
    <dgm:cxn modelId="{79EA7096-768B-4519-844B-90315B8BC7DB}" srcId="{DF66EAE8-BF71-4F4E-B687-BB2707E8085B}" destId="{AC1C8F6A-A782-4A33-B9B8-923260306F7E}" srcOrd="5" destOrd="0" parTransId="{9F2568FF-E458-4BAF-8638-1C8617734259}" sibTransId="{66970163-AEB6-44B4-914A-1512AFD52DF9}"/>
    <dgm:cxn modelId="{04B68FAC-3BBB-4660-87CA-7613E71AE4A3}" srcId="{DF66EAE8-BF71-4F4E-B687-BB2707E8085B}" destId="{82CE8FE9-1F99-4382-9DB8-CDBEE4A86546}" srcOrd="3" destOrd="0" parTransId="{C0010D1F-9DA2-478C-94F1-8ADAF5AB0EB6}" sibTransId="{3C4080AD-5627-416B-B117-3D9B732912CB}"/>
    <dgm:cxn modelId="{89CFD2AD-0977-434C-A99D-1DE16D4794EA}" type="presOf" srcId="{F94A9CD7-1000-485F-A6C6-49DCAF0AFFC6}" destId="{625E38FF-095E-4BAF-A2C5-0A372E340B8C}" srcOrd="0" destOrd="0" presId="urn:microsoft.com/office/officeart/2005/8/layout/vList2"/>
    <dgm:cxn modelId="{076002CC-755E-427C-921A-B182C58FC299}" type="presOf" srcId="{31D5AF34-BC3C-49EE-8CB9-8A79CD1DB768}" destId="{BDC07B9B-E622-42F0-8B34-E7BE63AD9120}" srcOrd="0" destOrd="0" presId="urn:microsoft.com/office/officeart/2005/8/layout/vList2"/>
    <dgm:cxn modelId="{E4F666D3-2393-4528-A904-8E46C0494338}" type="presOf" srcId="{AC1C8F6A-A782-4A33-B9B8-923260306F7E}" destId="{6C75F42A-3875-4744-ADB3-8419E0724F9E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7CDA62FE-4C03-4381-BC16-44D1B523AF57}" type="presOf" srcId="{C2BC5C09-3AEB-4FFE-A461-BC23E8653472}" destId="{C40CC2F3-C57A-47FB-A30A-D9734B104ACC}" srcOrd="0" destOrd="0" presId="urn:microsoft.com/office/officeart/2005/8/layout/vList2"/>
    <dgm:cxn modelId="{9B911259-231E-4127-8ED8-5513C562005B}" type="presParOf" srcId="{1B4C5DF3-A4E2-44E4-B258-F187B3041832}" destId="{C40CC2F3-C57A-47FB-A30A-D9734B104ACC}" srcOrd="0" destOrd="0" presId="urn:microsoft.com/office/officeart/2005/8/layout/vList2"/>
    <dgm:cxn modelId="{A9261912-70AE-414B-B064-0BE9AE53C3E8}" type="presParOf" srcId="{1B4C5DF3-A4E2-44E4-B258-F187B3041832}" destId="{81F299DD-981B-4089-A922-01B056CB808A}" srcOrd="1" destOrd="0" presId="urn:microsoft.com/office/officeart/2005/8/layout/vList2"/>
    <dgm:cxn modelId="{5987BC11-67E5-4B74-995C-8ED19B882504}" type="presParOf" srcId="{1B4C5DF3-A4E2-44E4-B258-F187B3041832}" destId="{BDC07B9B-E622-42F0-8B34-E7BE63AD9120}" srcOrd="2" destOrd="0" presId="urn:microsoft.com/office/officeart/2005/8/layout/vList2"/>
    <dgm:cxn modelId="{D5F4CE26-E14B-4F36-8B41-4AE85763C6EB}" type="presParOf" srcId="{1B4C5DF3-A4E2-44E4-B258-F187B3041832}" destId="{3A7132B2-CAC2-4984-865C-02CE7090D354}" srcOrd="3" destOrd="0" presId="urn:microsoft.com/office/officeart/2005/8/layout/vList2"/>
    <dgm:cxn modelId="{3E757E2D-A6F8-4AE8-8BB2-70CF9A735776}" type="presParOf" srcId="{1B4C5DF3-A4E2-44E4-B258-F187B3041832}" destId="{625E38FF-095E-4BAF-A2C5-0A372E340B8C}" srcOrd="4" destOrd="0" presId="urn:microsoft.com/office/officeart/2005/8/layout/vList2"/>
    <dgm:cxn modelId="{28E3BC57-0F84-4D1B-B286-BF8917131620}" type="presParOf" srcId="{1B4C5DF3-A4E2-44E4-B258-F187B3041832}" destId="{F59FA956-B820-4842-ACAE-B45D06F8970D}" srcOrd="5" destOrd="0" presId="urn:microsoft.com/office/officeart/2005/8/layout/vList2"/>
    <dgm:cxn modelId="{0A57503D-2ED4-42E4-9069-7126E2FBD175}" type="presParOf" srcId="{1B4C5DF3-A4E2-44E4-B258-F187B3041832}" destId="{E59D03BA-EBB9-429A-9936-E4B1F194763D}" srcOrd="6" destOrd="0" presId="urn:microsoft.com/office/officeart/2005/8/layout/vList2"/>
    <dgm:cxn modelId="{11713530-F72D-4A64-8A62-BE3AA4884390}" type="presParOf" srcId="{1B4C5DF3-A4E2-44E4-B258-F187B3041832}" destId="{701583F5-EF9A-4947-9955-61705F36BBBF}" srcOrd="7" destOrd="0" presId="urn:microsoft.com/office/officeart/2005/8/layout/vList2"/>
    <dgm:cxn modelId="{B885722C-A051-458B-AAA4-2DBE5CBFD0D6}" type="presParOf" srcId="{1B4C5DF3-A4E2-44E4-B258-F187B3041832}" destId="{9C2E4AC0-B94F-4D7C-B958-7B316786303C}" srcOrd="8" destOrd="0" presId="urn:microsoft.com/office/officeart/2005/8/layout/vList2"/>
    <dgm:cxn modelId="{36BCAFA5-4D9B-4101-AA82-9C388B5E0A53}" type="presParOf" srcId="{1B4C5DF3-A4E2-44E4-B258-F187B3041832}" destId="{FC1B2983-A2F2-46BB-8246-E321DB7C3B83}" srcOrd="9" destOrd="0" presId="urn:microsoft.com/office/officeart/2005/8/layout/vList2"/>
    <dgm:cxn modelId="{FFB4A139-AF11-4C86-9BBB-429DC5E7783B}" type="presParOf" srcId="{1B4C5DF3-A4E2-44E4-B258-F187B3041832}" destId="{6C75F42A-3875-4744-ADB3-8419E0724F9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1B145F2-A6EB-4892-AAC7-2159B84B7CB6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Promocja zdrowego stylu życia wśród mieszkańców, edukacja w zakresie zdrowia, prowadzenie działań z zakresu profilaktyki i diagnostyki</a:t>
          </a:r>
        </a:p>
      </dgm:t>
    </dgm:pt>
    <dgm:pt modelId="{0BC95EE6-1D22-40A9-805B-17A0C860CDC7}" type="parTrans" cxnId="{A69CD4C6-C9CF-47B6-B0B7-298F0230A4FD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A04FA904-1B97-4087-B72D-AF6224CC79AF}" type="sibTrans" cxnId="{A69CD4C6-C9CF-47B6-B0B7-298F0230A4FD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3D11833-DFE1-428A-A4A6-B60E2DAECF7C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Upowszechnienie opieki żłobkowej i przedszkolnej poprzez rozwój bazy placówek,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w tym modernizacja i rozbudowa ich infrastruktury, doposażanie i rozszerzanie oferty</a:t>
          </a:r>
        </a:p>
      </dgm:t>
    </dgm:pt>
    <dgm:pt modelId="{336171A8-6284-49C2-B334-53B5290DF71B}" type="parTrans" cxnId="{D85EADDC-D4AE-499E-A73B-CCBEB0E945E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43EC017-3DE2-41F1-99F4-DD3CD07CD49B}" type="sibTrans" cxnId="{D85EADDC-D4AE-499E-A73B-CCBEB0E945E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27A876F6-8DDF-4990-905D-EA4C859AF21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Wsparcie rozwoju placówek wsparcia dziennego dla dzieci i młodzieży oraz seniorów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innych osób ze szczególnymi potrzebami</a:t>
          </a:r>
        </a:p>
      </dgm:t>
    </dgm:pt>
    <dgm:pt modelId="{E4DCA3CB-9F2A-405B-9BE9-7778DCBAA62B}" type="parTrans" cxnId="{1F2DFE32-A2AA-4BD2-BF68-8BFF4336350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B5FA6C7D-1EA0-4508-85A1-3C1B56D6FB43}" type="sibTrans" cxnId="{1F2DFE32-A2AA-4BD2-BF68-8BFF43363505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E2C7FEB-B5B0-43A0-B56C-32D43FFFEFC9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Udzielanie pomocy rodzinom oraz osobom samotnym w celu poprawy ich sytuacji życiowej oraz rozwiązywania problemów socjalnych, psychologicznych i wychowawczych</a:t>
          </a:r>
        </a:p>
      </dgm:t>
    </dgm:pt>
    <dgm:pt modelId="{BDA35A26-749F-44D6-B490-82AFB2657E77}" type="parTrans" cxnId="{59C9C893-E1D7-4F83-9A89-6AFB8CB834C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D3DEF515-EA8D-4120-A87A-AE8981F0C237}" type="sibTrans" cxnId="{59C9C893-E1D7-4F83-9A89-6AFB8CB834C6}">
      <dgm:prSet/>
      <dgm:spPr/>
      <dgm:t>
        <a:bodyPr/>
        <a:lstStyle/>
        <a:p>
          <a:endParaRPr lang="pl-PL" sz="1800" b="1">
            <a:solidFill>
              <a:schemeClr val="tx1"/>
            </a:solidFill>
          </a:endParaRPr>
        </a:p>
      </dgm:t>
    </dgm:pt>
    <dgm:pt modelId="{F7686F3A-B403-420D-8D56-0E049595F514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Wzmacnianie świadomości mieszkańców na temat potrzeb osób ze szczególnymi potrzebami, w tym osób z niepełnosprawnością, osób starszych i niesamodzielnych</a:t>
          </a:r>
          <a:endParaRPr lang="pl-PL" sz="1800" b="1" dirty="0">
            <a:solidFill>
              <a:schemeClr val="tx1"/>
            </a:solidFill>
          </a:endParaRPr>
        </a:p>
      </dgm:t>
    </dgm:pt>
    <dgm:pt modelId="{6C9B6553-6851-4FCD-AD84-392278ACF430}" type="parTrans" cxnId="{5E3506DC-A6C9-4403-8492-0862225B491F}">
      <dgm:prSet/>
      <dgm:spPr/>
      <dgm:t>
        <a:bodyPr/>
        <a:lstStyle/>
        <a:p>
          <a:endParaRPr lang="pl-PL" sz="1800"/>
        </a:p>
      </dgm:t>
    </dgm:pt>
    <dgm:pt modelId="{878CFFD2-9948-406A-ABED-DD91F93D9574}" type="sibTrans" cxnId="{5E3506DC-A6C9-4403-8492-0862225B491F}">
      <dgm:prSet/>
      <dgm:spPr/>
      <dgm:t>
        <a:bodyPr/>
        <a:lstStyle/>
        <a:p>
          <a:endParaRPr lang="pl-PL" sz="1800"/>
        </a:p>
      </dgm:t>
    </dgm:pt>
    <dgm:pt modelId="{F5BFC678-8908-4DD7-BCAD-C20B2FBC567A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Przeciwdziałanie przemocy w rodzinie, negatywnym zjawiskom społecznym i wykluczeniu społecznemu</a:t>
          </a:r>
        </a:p>
      </dgm:t>
    </dgm:pt>
    <dgm:pt modelId="{50F95046-9110-451B-8EF5-5612C0B7F89F}" type="parTrans" cxnId="{C35EF913-2E05-45B2-880E-2283D1D4CA45}">
      <dgm:prSet/>
      <dgm:spPr/>
      <dgm:t>
        <a:bodyPr/>
        <a:lstStyle/>
        <a:p>
          <a:endParaRPr lang="pl-PL" sz="1800"/>
        </a:p>
      </dgm:t>
    </dgm:pt>
    <dgm:pt modelId="{A4EBA6AA-9F24-41A1-B052-975F16063274}" type="sibTrans" cxnId="{C35EF913-2E05-45B2-880E-2283D1D4CA45}">
      <dgm:prSet/>
      <dgm:spPr/>
      <dgm:t>
        <a:bodyPr/>
        <a:lstStyle/>
        <a:p>
          <a:endParaRPr lang="pl-PL" sz="1800"/>
        </a:p>
      </dgm:t>
    </dgm:pt>
    <dgm:pt modelId="{952A7B88-04FF-47C0-B63E-4F996F3B4FCF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systemu rodzinnej pieczy zastępczej</a:t>
          </a:r>
        </a:p>
      </dgm:t>
    </dgm:pt>
    <dgm:pt modelId="{3EA5FBB5-989A-4BBC-B3E8-3008F3D377AA}" type="parTrans" cxnId="{967C8062-3EDF-4C85-834D-1D9B87805D5C}">
      <dgm:prSet/>
      <dgm:spPr/>
      <dgm:t>
        <a:bodyPr/>
        <a:lstStyle/>
        <a:p>
          <a:endParaRPr lang="pl-PL" sz="1800"/>
        </a:p>
      </dgm:t>
    </dgm:pt>
    <dgm:pt modelId="{F2C6F46E-AC68-418C-9F36-E485BFD7081B}" type="sibTrans" cxnId="{967C8062-3EDF-4C85-834D-1D9B87805D5C}">
      <dgm:prSet/>
      <dgm:spPr/>
      <dgm:t>
        <a:bodyPr/>
        <a:lstStyle/>
        <a:p>
          <a:endParaRPr lang="pl-PL" sz="1800"/>
        </a:p>
      </dgm:t>
    </dgm:pt>
    <dgm:pt modelId="{BAEF8E16-1F48-4590-AECB-E44E9B8CE022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Rozwój i wzmacnianie pakietu działań z zakresu interwencji kryzysowej</a:t>
          </a:r>
        </a:p>
      </dgm:t>
    </dgm:pt>
    <dgm:pt modelId="{F7AC964A-1C11-4942-8FF8-6ED73B8BAC45}" type="parTrans" cxnId="{643264D9-AEE7-454A-99AE-D2CF5529A69D}">
      <dgm:prSet/>
      <dgm:spPr/>
      <dgm:t>
        <a:bodyPr/>
        <a:lstStyle/>
        <a:p>
          <a:endParaRPr lang="pl-PL" sz="1800"/>
        </a:p>
      </dgm:t>
    </dgm:pt>
    <dgm:pt modelId="{59E875A5-E933-4036-B940-1666A97360D2}" type="sibTrans" cxnId="{643264D9-AEE7-454A-99AE-D2CF5529A69D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4315EA49-9358-436F-B178-4C91325E2C66}" type="pres">
      <dgm:prSet presAssocID="{F1B145F2-A6EB-4892-AAC7-2159B84B7CB6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CEE6E3BF-930A-4A43-A7A8-5E999D16CCD3}" type="pres">
      <dgm:prSet presAssocID="{A04FA904-1B97-4087-B72D-AF6224CC79AF}" presName="spacer" presStyleCnt="0"/>
      <dgm:spPr/>
    </dgm:pt>
    <dgm:pt modelId="{CA378AA1-7314-477A-84E9-0D6A1AA3D172}" type="pres">
      <dgm:prSet presAssocID="{B3D11833-DFE1-428A-A4A6-B60E2DAECF7C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E1DF5384-D30B-4EF3-8041-40C3144B12D0}" type="pres">
      <dgm:prSet presAssocID="{F43EC017-3DE2-41F1-99F4-DD3CD07CD49B}" presName="spacer" presStyleCnt="0"/>
      <dgm:spPr/>
    </dgm:pt>
    <dgm:pt modelId="{01A32FA8-19CC-47D4-9172-229B48075905}" type="pres">
      <dgm:prSet presAssocID="{27A876F6-8DDF-4990-905D-EA4C859AF219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8DE71054-E841-4C3B-9A28-BEB88F4BCBEB}" type="pres">
      <dgm:prSet presAssocID="{B5FA6C7D-1EA0-4508-85A1-3C1B56D6FB43}" presName="spacer" presStyleCnt="0"/>
      <dgm:spPr/>
    </dgm:pt>
    <dgm:pt modelId="{3F9B6727-865C-4C17-A1DC-11E0D9E6C088}" type="pres">
      <dgm:prSet presAssocID="{FE2C7FEB-B5B0-43A0-B56C-32D43FFFEFC9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9BA0886D-ED3B-4686-95A2-070A7686DF50}" type="pres">
      <dgm:prSet presAssocID="{D3DEF515-EA8D-4120-A87A-AE8981F0C237}" presName="spacer" presStyleCnt="0"/>
      <dgm:spPr/>
    </dgm:pt>
    <dgm:pt modelId="{D5C9814E-D157-41C1-BA46-C92A0D661CCC}" type="pres">
      <dgm:prSet presAssocID="{F7686F3A-B403-420D-8D56-0E049595F514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68C1C17-B6E4-44E1-9B6B-0D61AA12C661}" type="pres">
      <dgm:prSet presAssocID="{878CFFD2-9948-406A-ABED-DD91F93D9574}" presName="spacer" presStyleCnt="0"/>
      <dgm:spPr/>
    </dgm:pt>
    <dgm:pt modelId="{A647590E-F0FC-4511-8B05-1992E3395B52}" type="pres">
      <dgm:prSet presAssocID="{F5BFC678-8908-4DD7-BCAD-C20B2FBC567A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1261C98-FB40-4ADC-B00D-1D4E359EC06D}" type="pres">
      <dgm:prSet presAssocID="{A4EBA6AA-9F24-41A1-B052-975F16063274}" presName="spacer" presStyleCnt="0"/>
      <dgm:spPr/>
    </dgm:pt>
    <dgm:pt modelId="{E398C019-3866-4A96-8D35-41C1CD5AF5B1}" type="pres">
      <dgm:prSet presAssocID="{952A7B88-04FF-47C0-B63E-4F996F3B4FCF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03A0C0FD-B023-41A9-9EE5-239FF3A90798}" type="pres">
      <dgm:prSet presAssocID="{F2C6F46E-AC68-418C-9F36-E485BFD7081B}" presName="spacer" presStyleCnt="0"/>
      <dgm:spPr/>
    </dgm:pt>
    <dgm:pt modelId="{30DC496E-0E55-4777-9B06-7478AC332A1C}" type="pres">
      <dgm:prSet presAssocID="{BAEF8E16-1F48-4590-AECB-E44E9B8CE022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B7447B12-77A5-4E57-BD5E-B526B07D1C93}" type="presOf" srcId="{F5BFC678-8908-4DD7-BCAD-C20B2FBC567A}" destId="{A647590E-F0FC-4511-8B05-1992E3395B52}" srcOrd="0" destOrd="0" presId="urn:microsoft.com/office/officeart/2005/8/layout/vList2"/>
    <dgm:cxn modelId="{C35EF913-2E05-45B2-880E-2283D1D4CA45}" srcId="{DF66EAE8-BF71-4F4E-B687-BB2707E8085B}" destId="{F5BFC678-8908-4DD7-BCAD-C20B2FBC567A}" srcOrd="5" destOrd="0" parTransId="{50F95046-9110-451B-8EF5-5612C0B7F89F}" sibTransId="{A4EBA6AA-9F24-41A1-B052-975F16063274}"/>
    <dgm:cxn modelId="{52ECB71B-01B0-438B-AECD-A3309C6911B8}" type="presOf" srcId="{FE2C7FEB-B5B0-43A0-B56C-32D43FFFEFC9}" destId="{3F9B6727-865C-4C17-A1DC-11E0D9E6C088}" srcOrd="0" destOrd="0" presId="urn:microsoft.com/office/officeart/2005/8/layout/vList2"/>
    <dgm:cxn modelId="{B5837932-7CA5-414C-993D-F692690330D4}" type="presOf" srcId="{952A7B88-04FF-47C0-B63E-4F996F3B4FCF}" destId="{E398C019-3866-4A96-8D35-41C1CD5AF5B1}" srcOrd="0" destOrd="0" presId="urn:microsoft.com/office/officeart/2005/8/layout/vList2"/>
    <dgm:cxn modelId="{1F2DFE32-A2AA-4BD2-BF68-8BFF43363505}" srcId="{DF66EAE8-BF71-4F4E-B687-BB2707E8085B}" destId="{27A876F6-8DDF-4990-905D-EA4C859AF219}" srcOrd="2" destOrd="0" parTransId="{E4DCA3CB-9F2A-405B-9BE9-7778DCBAA62B}" sibTransId="{B5FA6C7D-1EA0-4508-85A1-3C1B56D6FB43}"/>
    <dgm:cxn modelId="{967C8062-3EDF-4C85-834D-1D9B87805D5C}" srcId="{DF66EAE8-BF71-4F4E-B687-BB2707E8085B}" destId="{952A7B88-04FF-47C0-B63E-4F996F3B4FCF}" srcOrd="6" destOrd="0" parTransId="{3EA5FBB5-989A-4BBC-B3E8-3008F3D377AA}" sibTransId="{F2C6F46E-AC68-418C-9F36-E485BFD7081B}"/>
    <dgm:cxn modelId="{35546555-3FF6-48B4-9B64-8E7DDD7219D1}" type="presOf" srcId="{27A876F6-8DDF-4990-905D-EA4C859AF219}" destId="{01A32FA8-19CC-47D4-9172-229B48075905}" srcOrd="0" destOrd="0" presId="urn:microsoft.com/office/officeart/2005/8/layout/vList2"/>
    <dgm:cxn modelId="{59C9C893-E1D7-4F83-9A89-6AFB8CB834C6}" srcId="{DF66EAE8-BF71-4F4E-B687-BB2707E8085B}" destId="{FE2C7FEB-B5B0-43A0-B56C-32D43FFFEFC9}" srcOrd="3" destOrd="0" parTransId="{BDA35A26-749F-44D6-B490-82AFB2657E77}" sibTransId="{D3DEF515-EA8D-4120-A87A-AE8981F0C237}"/>
    <dgm:cxn modelId="{F778C694-5AA7-4279-B4F4-4AB69A4CC1F0}" type="presOf" srcId="{F1B145F2-A6EB-4892-AAC7-2159B84B7CB6}" destId="{4315EA49-9358-436F-B178-4C91325E2C66}" srcOrd="0" destOrd="0" presId="urn:microsoft.com/office/officeart/2005/8/layout/vList2"/>
    <dgm:cxn modelId="{344345BC-08E0-4661-8FA6-75948FB96E08}" type="presOf" srcId="{F7686F3A-B403-420D-8D56-0E049595F514}" destId="{D5C9814E-D157-41C1-BA46-C92A0D661CCC}" srcOrd="0" destOrd="0" presId="urn:microsoft.com/office/officeart/2005/8/layout/vList2"/>
    <dgm:cxn modelId="{A69CD4C6-C9CF-47B6-B0B7-298F0230A4FD}" srcId="{DF66EAE8-BF71-4F4E-B687-BB2707E8085B}" destId="{F1B145F2-A6EB-4892-AAC7-2159B84B7CB6}" srcOrd="0" destOrd="0" parTransId="{0BC95EE6-1D22-40A9-805B-17A0C860CDC7}" sibTransId="{A04FA904-1B97-4087-B72D-AF6224CC79AF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643264D9-AEE7-454A-99AE-D2CF5529A69D}" srcId="{DF66EAE8-BF71-4F4E-B687-BB2707E8085B}" destId="{BAEF8E16-1F48-4590-AECB-E44E9B8CE022}" srcOrd="7" destOrd="0" parTransId="{F7AC964A-1C11-4942-8FF8-6ED73B8BAC45}" sibTransId="{59E875A5-E933-4036-B940-1666A97360D2}"/>
    <dgm:cxn modelId="{5E3506DC-A6C9-4403-8492-0862225B491F}" srcId="{DF66EAE8-BF71-4F4E-B687-BB2707E8085B}" destId="{F7686F3A-B403-420D-8D56-0E049595F514}" srcOrd="4" destOrd="0" parTransId="{6C9B6553-6851-4FCD-AD84-392278ACF430}" sibTransId="{878CFFD2-9948-406A-ABED-DD91F93D9574}"/>
    <dgm:cxn modelId="{D85EADDC-D4AE-499E-A73B-CCBEB0E945E6}" srcId="{DF66EAE8-BF71-4F4E-B687-BB2707E8085B}" destId="{B3D11833-DFE1-428A-A4A6-B60E2DAECF7C}" srcOrd="1" destOrd="0" parTransId="{336171A8-6284-49C2-B334-53B5290DF71B}" sibTransId="{F43EC017-3DE2-41F1-99F4-DD3CD07CD49B}"/>
    <dgm:cxn modelId="{256F87DF-FC8B-4711-BFB2-6CE473D5027A}" type="presOf" srcId="{B3D11833-DFE1-428A-A4A6-B60E2DAECF7C}" destId="{CA378AA1-7314-477A-84E9-0D6A1AA3D172}" srcOrd="0" destOrd="0" presId="urn:microsoft.com/office/officeart/2005/8/layout/vList2"/>
    <dgm:cxn modelId="{D9676DF7-FB3F-4F49-893A-0C09A1F6E26A}" type="presOf" srcId="{BAEF8E16-1F48-4590-AECB-E44E9B8CE022}" destId="{30DC496E-0E55-4777-9B06-7478AC332A1C}" srcOrd="0" destOrd="0" presId="urn:microsoft.com/office/officeart/2005/8/layout/vList2"/>
    <dgm:cxn modelId="{8178FFF9-692B-4961-B68F-FB88843A0FC0}" type="presParOf" srcId="{1B4C5DF3-A4E2-44E4-B258-F187B3041832}" destId="{4315EA49-9358-436F-B178-4C91325E2C66}" srcOrd="0" destOrd="0" presId="urn:microsoft.com/office/officeart/2005/8/layout/vList2"/>
    <dgm:cxn modelId="{4882260C-618E-4C51-98B1-59489BC23EEB}" type="presParOf" srcId="{1B4C5DF3-A4E2-44E4-B258-F187B3041832}" destId="{CEE6E3BF-930A-4A43-A7A8-5E999D16CCD3}" srcOrd="1" destOrd="0" presId="urn:microsoft.com/office/officeart/2005/8/layout/vList2"/>
    <dgm:cxn modelId="{B3F7CABD-71FB-409F-AC5E-63C06C0AA6EF}" type="presParOf" srcId="{1B4C5DF3-A4E2-44E4-B258-F187B3041832}" destId="{CA378AA1-7314-477A-84E9-0D6A1AA3D172}" srcOrd="2" destOrd="0" presId="urn:microsoft.com/office/officeart/2005/8/layout/vList2"/>
    <dgm:cxn modelId="{1A561F80-8DEE-4906-AC87-08DC007B4A65}" type="presParOf" srcId="{1B4C5DF3-A4E2-44E4-B258-F187B3041832}" destId="{E1DF5384-D30B-4EF3-8041-40C3144B12D0}" srcOrd="3" destOrd="0" presId="urn:microsoft.com/office/officeart/2005/8/layout/vList2"/>
    <dgm:cxn modelId="{2E0EDA95-2BC6-4B54-9D3E-74F1E0DDA186}" type="presParOf" srcId="{1B4C5DF3-A4E2-44E4-B258-F187B3041832}" destId="{01A32FA8-19CC-47D4-9172-229B48075905}" srcOrd="4" destOrd="0" presId="urn:microsoft.com/office/officeart/2005/8/layout/vList2"/>
    <dgm:cxn modelId="{B08D6ABB-2C1B-41D1-8168-62A8772187EE}" type="presParOf" srcId="{1B4C5DF3-A4E2-44E4-B258-F187B3041832}" destId="{8DE71054-E841-4C3B-9A28-BEB88F4BCBEB}" srcOrd="5" destOrd="0" presId="urn:microsoft.com/office/officeart/2005/8/layout/vList2"/>
    <dgm:cxn modelId="{989EC09E-5B03-4FCD-89A5-E933E05FB810}" type="presParOf" srcId="{1B4C5DF3-A4E2-44E4-B258-F187B3041832}" destId="{3F9B6727-865C-4C17-A1DC-11E0D9E6C088}" srcOrd="6" destOrd="0" presId="urn:microsoft.com/office/officeart/2005/8/layout/vList2"/>
    <dgm:cxn modelId="{87AC6029-6B0C-42E1-88FE-70CD5C3843A5}" type="presParOf" srcId="{1B4C5DF3-A4E2-44E4-B258-F187B3041832}" destId="{9BA0886D-ED3B-4686-95A2-070A7686DF50}" srcOrd="7" destOrd="0" presId="urn:microsoft.com/office/officeart/2005/8/layout/vList2"/>
    <dgm:cxn modelId="{FCC5EF7D-7150-4D8E-A0E6-0F632EF4BFBF}" type="presParOf" srcId="{1B4C5DF3-A4E2-44E4-B258-F187B3041832}" destId="{D5C9814E-D157-41C1-BA46-C92A0D661CCC}" srcOrd="8" destOrd="0" presId="urn:microsoft.com/office/officeart/2005/8/layout/vList2"/>
    <dgm:cxn modelId="{E3461423-33B6-40AE-BB81-1071E22D5939}" type="presParOf" srcId="{1B4C5DF3-A4E2-44E4-B258-F187B3041832}" destId="{868C1C17-B6E4-44E1-9B6B-0D61AA12C661}" srcOrd="9" destOrd="0" presId="urn:microsoft.com/office/officeart/2005/8/layout/vList2"/>
    <dgm:cxn modelId="{9EA179EB-B4AC-42D8-8983-7CBB41398451}" type="presParOf" srcId="{1B4C5DF3-A4E2-44E4-B258-F187B3041832}" destId="{A647590E-F0FC-4511-8B05-1992E3395B52}" srcOrd="10" destOrd="0" presId="urn:microsoft.com/office/officeart/2005/8/layout/vList2"/>
    <dgm:cxn modelId="{19792102-5F8D-4AF4-9931-0C9375FD1F3E}" type="presParOf" srcId="{1B4C5DF3-A4E2-44E4-B258-F187B3041832}" destId="{C1261C98-FB40-4ADC-B00D-1D4E359EC06D}" srcOrd="11" destOrd="0" presId="urn:microsoft.com/office/officeart/2005/8/layout/vList2"/>
    <dgm:cxn modelId="{97CE026B-204B-47D8-ADED-241B082D859A}" type="presParOf" srcId="{1B4C5DF3-A4E2-44E4-B258-F187B3041832}" destId="{E398C019-3866-4A96-8D35-41C1CD5AF5B1}" srcOrd="12" destOrd="0" presId="urn:microsoft.com/office/officeart/2005/8/layout/vList2"/>
    <dgm:cxn modelId="{925587B2-BD62-4DFF-AC0C-857CB0E3DA6A}" type="presParOf" srcId="{1B4C5DF3-A4E2-44E4-B258-F187B3041832}" destId="{03A0C0FD-B023-41A9-9EE5-239FF3A90798}" srcOrd="13" destOrd="0" presId="urn:microsoft.com/office/officeart/2005/8/layout/vList2"/>
    <dgm:cxn modelId="{32D04E02-5646-4104-B131-A62752CB3DBB}" type="presParOf" srcId="{1B4C5DF3-A4E2-44E4-B258-F187B3041832}" destId="{30DC496E-0E55-4777-9B06-7478AC332A1C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C08481D-AA05-4C00-A838-25F42F66787B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Poprawa jakości, kompleksowości i dostępności oferty czasu wolnego (turystycznej, sportowej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i kulturalno-rozrywkowej)</a:t>
          </a:r>
        </a:p>
      </dgm:t>
    </dgm:pt>
    <dgm:pt modelId="{3030095F-54F5-42BB-9F65-3DA26459D200}" type="parTrans" cxnId="{2A8B5478-0B87-402A-BC4C-8BDEBBE12E5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4F4F13A-2CC6-4B01-B677-0601BB3E4C97}" type="sibTrans" cxnId="{2A8B5478-0B87-402A-BC4C-8BDEBBE12E5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C1FD14EC-51ED-41A4-B425-FB750B554DF9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Rozwój zaplecza rekreacyjno-kulturalnego poprzez poprawę standardu infrastruktury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i dostosowanie jej do organizacji wydarzeń i imprez o charakterze sportowym, rekreacyjnym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i kulturalnym</a:t>
          </a:r>
        </a:p>
      </dgm:t>
    </dgm:pt>
    <dgm:pt modelId="{1C759C38-7AB2-4847-9437-6DB08C435C53}" type="parTrans" cxnId="{D01955DA-C4E6-4EE5-8354-AC80085C8A88}">
      <dgm:prSet/>
      <dgm:spPr/>
      <dgm:t>
        <a:bodyPr/>
        <a:lstStyle/>
        <a:p>
          <a:endParaRPr lang="pl-PL"/>
        </a:p>
      </dgm:t>
    </dgm:pt>
    <dgm:pt modelId="{119A1C8A-D12C-4052-B814-7043B38964C5}" type="sibTrans" cxnId="{D01955DA-C4E6-4EE5-8354-AC80085C8A88}">
      <dgm:prSet/>
      <dgm:spPr/>
      <dgm:t>
        <a:bodyPr/>
        <a:lstStyle/>
        <a:p>
          <a:endParaRPr lang="pl-PL"/>
        </a:p>
      </dgm:t>
    </dgm:pt>
    <dgm:pt modelId="{523F81C6-28CB-4508-B523-51CC955482C5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Organizacja wydarzeń animujących czas wolny mieszkańców w każdym wieku, m.in. gier miejskich, warsztatów opartych na zasobach przyrodniczych i kulturowych MOF</a:t>
          </a:r>
        </a:p>
      </dgm:t>
    </dgm:pt>
    <dgm:pt modelId="{273EC5B4-179B-43E1-B716-DCE32B0CCFD5}" type="parTrans" cxnId="{2FE6E183-F0AF-42BC-B9A2-6F19817B11C8}">
      <dgm:prSet/>
      <dgm:spPr/>
      <dgm:t>
        <a:bodyPr/>
        <a:lstStyle/>
        <a:p>
          <a:endParaRPr lang="pl-PL"/>
        </a:p>
      </dgm:t>
    </dgm:pt>
    <dgm:pt modelId="{C61170C4-356C-468A-A7CB-8DD5E2ECBB11}" type="sibTrans" cxnId="{2FE6E183-F0AF-42BC-B9A2-6F19817B11C8}">
      <dgm:prSet/>
      <dgm:spPr/>
      <dgm:t>
        <a:bodyPr/>
        <a:lstStyle/>
        <a:p>
          <a:endParaRPr lang="pl-PL"/>
        </a:p>
      </dgm:t>
    </dgm:pt>
    <dgm:pt modelId="{2CEF86F0-B23A-42E3-94C7-41F78B3F99ED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Stworzenie kompleksowej oferty kulturalnej i monitoring życia kulturalnego MOF wraz z bieżącą analizą i identyfikacją potrzeb</a:t>
          </a:r>
        </a:p>
      </dgm:t>
    </dgm:pt>
    <dgm:pt modelId="{8D351AFE-CE43-4A9E-B6CB-2D12DE13D833}" type="parTrans" cxnId="{CB9FE692-82D8-416E-B04F-AA4CC4603CBF}">
      <dgm:prSet/>
      <dgm:spPr/>
      <dgm:t>
        <a:bodyPr/>
        <a:lstStyle/>
        <a:p>
          <a:endParaRPr lang="pl-PL"/>
        </a:p>
      </dgm:t>
    </dgm:pt>
    <dgm:pt modelId="{B990688A-7A89-472B-98C5-910E1EEECD42}" type="sibTrans" cxnId="{CB9FE692-82D8-416E-B04F-AA4CC4603CBF}">
      <dgm:prSet/>
      <dgm:spPr/>
      <dgm:t>
        <a:bodyPr/>
        <a:lstStyle/>
        <a:p>
          <a:endParaRPr lang="pl-PL"/>
        </a:p>
      </dgm:t>
    </dgm:pt>
    <dgm:pt modelId="{D6762CD1-72E6-461D-8546-943271AFD31D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Dostosowanie i zróżnicowanie obecnej oferty czasu wolnego do potrzeb i oczekiwań mieszkańców różnych grup wiekowych i społecznych oraz wspieranie działań na rzecz uczestnictwa w kulturze wszystkich mieszkańców, w tym osób ze szczególnymi potrzebami</a:t>
          </a:r>
        </a:p>
      </dgm:t>
    </dgm:pt>
    <dgm:pt modelId="{387E4620-4F20-4DD3-92BF-002DDF709337}" type="parTrans" cxnId="{9CAE88CC-4A1D-4552-8C07-73A46E6B98C4}">
      <dgm:prSet/>
      <dgm:spPr/>
      <dgm:t>
        <a:bodyPr/>
        <a:lstStyle/>
        <a:p>
          <a:endParaRPr lang="pl-PL"/>
        </a:p>
      </dgm:t>
    </dgm:pt>
    <dgm:pt modelId="{8E37ECC5-98A8-4424-9C87-5C9A7525AADC}" type="sibTrans" cxnId="{9CAE88CC-4A1D-4552-8C07-73A46E6B98C4}">
      <dgm:prSet/>
      <dgm:spPr/>
      <dgm:t>
        <a:bodyPr/>
        <a:lstStyle/>
        <a:p>
          <a:endParaRPr lang="pl-PL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E18315D9-384F-4DC5-BAF6-05C93AC6119B}" type="pres">
      <dgm:prSet presAssocID="{6C08481D-AA05-4C00-A838-25F42F66787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DF81194-0B93-4F59-8842-3CAF107387EF}" type="pres">
      <dgm:prSet presAssocID="{34F4F13A-2CC6-4B01-B677-0601BB3E4C97}" presName="spacer" presStyleCnt="0"/>
      <dgm:spPr/>
    </dgm:pt>
    <dgm:pt modelId="{AC9A7B80-717F-4D69-85C9-136821AA71ED}" type="pres">
      <dgm:prSet presAssocID="{C1FD14EC-51ED-41A4-B425-FB750B554DF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1C27A66-285F-47CF-B482-DFFC6518E1F1}" type="pres">
      <dgm:prSet presAssocID="{119A1C8A-D12C-4052-B814-7043B38964C5}" presName="spacer" presStyleCnt="0"/>
      <dgm:spPr/>
    </dgm:pt>
    <dgm:pt modelId="{76F7CACD-C90B-4AFD-A8FD-03A10367288C}" type="pres">
      <dgm:prSet presAssocID="{523F81C6-28CB-4508-B523-51CC955482C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93E41B4-324B-47EA-842A-03DA5FE46791}" type="pres">
      <dgm:prSet presAssocID="{C61170C4-356C-468A-A7CB-8DD5E2ECBB11}" presName="spacer" presStyleCnt="0"/>
      <dgm:spPr/>
    </dgm:pt>
    <dgm:pt modelId="{547E3D28-EFE8-4F73-A831-305B4466636C}" type="pres">
      <dgm:prSet presAssocID="{2CEF86F0-B23A-42E3-94C7-41F78B3F99E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A99FB93-894F-48DD-8AEA-9B1A15BE71B2}" type="pres">
      <dgm:prSet presAssocID="{B990688A-7A89-472B-98C5-910E1EEECD42}" presName="spacer" presStyleCnt="0"/>
      <dgm:spPr/>
    </dgm:pt>
    <dgm:pt modelId="{C3E3648D-83CC-4D37-8D6E-C71CBAA01DF8}" type="pres">
      <dgm:prSet presAssocID="{D6762CD1-72E6-461D-8546-943271AFD31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5D0F36-A0A7-4FFE-895B-A4DC8B5A26A2}" type="presOf" srcId="{C1FD14EC-51ED-41A4-B425-FB750B554DF9}" destId="{AC9A7B80-717F-4D69-85C9-136821AA71ED}" srcOrd="0" destOrd="0" presId="urn:microsoft.com/office/officeart/2005/8/layout/vList2"/>
    <dgm:cxn modelId="{B81ABB44-FBF6-4F94-BFD4-534C1BAF60D6}" type="presOf" srcId="{6C08481D-AA05-4C00-A838-25F42F66787B}" destId="{E18315D9-384F-4DC5-BAF6-05C93AC6119B}" srcOrd="0" destOrd="0" presId="urn:microsoft.com/office/officeart/2005/8/layout/vList2"/>
    <dgm:cxn modelId="{2A8B5478-0B87-402A-BC4C-8BDEBBE12E5A}" srcId="{DF66EAE8-BF71-4F4E-B687-BB2707E8085B}" destId="{6C08481D-AA05-4C00-A838-25F42F66787B}" srcOrd="0" destOrd="0" parTransId="{3030095F-54F5-42BB-9F65-3DA26459D200}" sibTransId="{34F4F13A-2CC6-4B01-B677-0601BB3E4C97}"/>
    <dgm:cxn modelId="{2FE6E183-F0AF-42BC-B9A2-6F19817B11C8}" srcId="{DF66EAE8-BF71-4F4E-B687-BB2707E8085B}" destId="{523F81C6-28CB-4508-B523-51CC955482C5}" srcOrd="2" destOrd="0" parTransId="{273EC5B4-179B-43E1-B716-DCE32B0CCFD5}" sibTransId="{C61170C4-356C-468A-A7CB-8DD5E2ECBB11}"/>
    <dgm:cxn modelId="{CB9FE692-82D8-416E-B04F-AA4CC4603CBF}" srcId="{DF66EAE8-BF71-4F4E-B687-BB2707E8085B}" destId="{2CEF86F0-B23A-42E3-94C7-41F78B3F99ED}" srcOrd="3" destOrd="0" parTransId="{8D351AFE-CE43-4A9E-B6CB-2D12DE13D833}" sibTransId="{B990688A-7A89-472B-98C5-910E1EEECD42}"/>
    <dgm:cxn modelId="{352CBC97-646D-498D-90F4-023B07DE4AEF}" type="presOf" srcId="{D6762CD1-72E6-461D-8546-943271AFD31D}" destId="{C3E3648D-83CC-4D37-8D6E-C71CBAA01DF8}" srcOrd="0" destOrd="0" presId="urn:microsoft.com/office/officeart/2005/8/layout/vList2"/>
    <dgm:cxn modelId="{4C016AC4-8F75-477C-B45C-31D5BCC5AE1F}" type="presOf" srcId="{523F81C6-28CB-4508-B523-51CC955482C5}" destId="{76F7CACD-C90B-4AFD-A8FD-03A10367288C}" srcOrd="0" destOrd="0" presId="urn:microsoft.com/office/officeart/2005/8/layout/vList2"/>
    <dgm:cxn modelId="{9CAE88CC-4A1D-4552-8C07-73A46E6B98C4}" srcId="{DF66EAE8-BF71-4F4E-B687-BB2707E8085B}" destId="{D6762CD1-72E6-461D-8546-943271AFD31D}" srcOrd="4" destOrd="0" parTransId="{387E4620-4F20-4DD3-92BF-002DDF709337}" sibTransId="{8E37ECC5-98A8-4424-9C87-5C9A7525AADC}"/>
    <dgm:cxn modelId="{158D0FD4-CC0C-4252-A33C-3BBCB68902DF}" type="presOf" srcId="{2CEF86F0-B23A-42E3-94C7-41F78B3F99ED}" destId="{547E3D28-EFE8-4F73-A831-305B4466636C}" srcOrd="0" destOrd="0" presId="urn:microsoft.com/office/officeart/2005/8/layout/vList2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D01955DA-C4E6-4EE5-8354-AC80085C8A88}" srcId="{DF66EAE8-BF71-4F4E-B687-BB2707E8085B}" destId="{C1FD14EC-51ED-41A4-B425-FB750B554DF9}" srcOrd="1" destOrd="0" parTransId="{1C759C38-7AB2-4847-9437-6DB08C435C53}" sibTransId="{119A1C8A-D12C-4052-B814-7043B38964C5}"/>
    <dgm:cxn modelId="{40A4CC86-83FC-4E82-958A-82DDF787E713}" type="presParOf" srcId="{1B4C5DF3-A4E2-44E4-B258-F187B3041832}" destId="{E18315D9-384F-4DC5-BAF6-05C93AC6119B}" srcOrd="0" destOrd="0" presId="urn:microsoft.com/office/officeart/2005/8/layout/vList2"/>
    <dgm:cxn modelId="{6401CC97-0270-4ABE-87FF-35B0FC2549F4}" type="presParOf" srcId="{1B4C5DF3-A4E2-44E4-B258-F187B3041832}" destId="{ADF81194-0B93-4F59-8842-3CAF107387EF}" srcOrd="1" destOrd="0" presId="urn:microsoft.com/office/officeart/2005/8/layout/vList2"/>
    <dgm:cxn modelId="{8CBCBC08-73CC-4A99-97FC-CDDE4437FA09}" type="presParOf" srcId="{1B4C5DF3-A4E2-44E4-B258-F187B3041832}" destId="{AC9A7B80-717F-4D69-85C9-136821AA71ED}" srcOrd="2" destOrd="0" presId="urn:microsoft.com/office/officeart/2005/8/layout/vList2"/>
    <dgm:cxn modelId="{585849F3-FEBE-4A43-AEFB-C8C3315D3480}" type="presParOf" srcId="{1B4C5DF3-A4E2-44E4-B258-F187B3041832}" destId="{D1C27A66-285F-47CF-B482-DFFC6518E1F1}" srcOrd="3" destOrd="0" presId="urn:microsoft.com/office/officeart/2005/8/layout/vList2"/>
    <dgm:cxn modelId="{B1859FAB-E67C-45EF-942C-04A2F4E4F4B5}" type="presParOf" srcId="{1B4C5DF3-A4E2-44E4-B258-F187B3041832}" destId="{76F7CACD-C90B-4AFD-A8FD-03A10367288C}" srcOrd="4" destOrd="0" presId="urn:microsoft.com/office/officeart/2005/8/layout/vList2"/>
    <dgm:cxn modelId="{E25B5B4D-6827-4D6D-B9EE-9F1E77E284D2}" type="presParOf" srcId="{1B4C5DF3-A4E2-44E4-B258-F187B3041832}" destId="{293E41B4-324B-47EA-842A-03DA5FE46791}" srcOrd="5" destOrd="0" presId="urn:microsoft.com/office/officeart/2005/8/layout/vList2"/>
    <dgm:cxn modelId="{5BFC1F5C-E94B-4983-A89A-23F96BB9B960}" type="presParOf" srcId="{1B4C5DF3-A4E2-44E4-B258-F187B3041832}" destId="{547E3D28-EFE8-4F73-A831-305B4466636C}" srcOrd="6" destOrd="0" presId="urn:microsoft.com/office/officeart/2005/8/layout/vList2"/>
    <dgm:cxn modelId="{D1AB2EB4-D2FE-4598-BD31-3532AC8BBBED}" type="presParOf" srcId="{1B4C5DF3-A4E2-44E4-B258-F187B3041832}" destId="{5A99FB93-894F-48DD-8AEA-9B1A15BE71B2}" srcOrd="7" destOrd="0" presId="urn:microsoft.com/office/officeart/2005/8/layout/vList2"/>
    <dgm:cxn modelId="{93950895-9243-438B-A1E6-75C912AFC75D}" type="presParOf" srcId="{1B4C5DF3-A4E2-44E4-B258-F187B3041832}" destId="{C3E3648D-83CC-4D37-8D6E-C71CBAA01DF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C08481D-AA05-4C00-A838-25F42F66787B}">
      <dgm:prSet/>
      <dgm:spPr/>
      <dgm:t>
        <a:bodyPr/>
        <a:lstStyle/>
        <a:p>
          <a:r>
            <a:rPr lang="pl-PL" b="1">
              <a:solidFill>
                <a:schemeClr val="tx1"/>
              </a:solidFill>
            </a:rPr>
            <a:t>Tworzenie miejsc i przestrzeni do spędzania czasu wolnego w poszczególnych gminach tworzących MOF wraz z rozbudową i modernizacją infrastruktury sportowej i rekreacyjnej</a:t>
          </a:r>
          <a:endParaRPr lang="pl-PL" b="1" dirty="0">
            <a:solidFill>
              <a:schemeClr val="tx1"/>
            </a:solidFill>
          </a:endParaRPr>
        </a:p>
      </dgm:t>
    </dgm:pt>
    <dgm:pt modelId="{3030095F-54F5-42BB-9F65-3DA26459D200}" type="parTrans" cxnId="{2A8B5478-0B87-402A-BC4C-8BDEBBE12E5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4F4F13A-2CC6-4B01-B677-0601BB3E4C97}" type="sibTrans" cxnId="{2A8B5478-0B87-402A-BC4C-8BDEBBE12E5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7B1AF44-E5BA-45F7-A95A-A53B9A313ACB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Rozwijanie oferty spędzania czasu wolnego stanowiącej uzupełnienie oferty turystycznej</a:t>
          </a:r>
        </a:p>
      </dgm:t>
    </dgm:pt>
    <dgm:pt modelId="{80B9F71B-9063-4878-8B0D-E34CE1F725D9}" type="parTrans" cxnId="{72771AC8-7176-4221-AC1A-C32365BD8B3B}">
      <dgm:prSet/>
      <dgm:spPr/>
      <dgm:t>
        <a:bodyPr/>
        <a:lstStyle/>
        <a:p>
          <a:endParaRPr lang="pl-PL"/>
        </a:p>
      </dgm:t>
    </dgm:pt>
    <dgm:pt modelId="{5B362CA1-E482-436F-91F3-8021FA587A04}" type="sibTrans" cxnId="{72771AC8-7176-4221-AC1A-C32365BD8B3B}">
      <dgm:prSet/>
      <dgm:spPr/>
      <dgm:t>
        <a:bodyPr/>
        <a:lstStyle/>
        <a:p>
          <a:endParaRPr lang="pl-PL"/>
        </a:p>
      </dgm:t>
    </dgm:pt>
    <dgm:pt modelId="{01C750E1-B9AF-4966-8350-821AC7B9A7F7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Wykreowanie i organizacja cyklicznej imprezy masowej o charakterze ponadlokalnym</a:t>
          </a:r>
        </a:p>
      </dgm:t>
    </dgm:pt>
    <dgm:pt modelId="{C602CC0E-444A-4CF1-835C-0A2D53DC2C8E}" type="parTrans" cxnId="{59AA88DC-7989-410C-89EE-DA42F1A07A7D}">
      <dgm:prSet/>
      <dgm:spPr/>
      <dgm:t>
        <a:bodyPr/>
        <a:lstStyle/>
        <a:p>
          <a:endParaRPr lang="pl-PL"/>
        </a:p>
      </dgm:t>
    </dgm:pt>
    <dgm:pt modelId="{E9BDFA4B-BDDB-4D7F-841A-41370CEC615E}" type="sibTrans" cxnId="{59AA88DC-7989-410C-89EE-DA42F1A07A7D}">
      <dgm:prSet/>
      <dgm:spPr/>
      <dgm:t>
        <a:bodyPr/>
        <a:lstStyle/>
        <a:p>
          <a:endParaRPr lang="pl-PL"/>
        </a:p>
      </dgm:t>
    </dgm:pt>
    <dgm:pt modelId="{F4D17894-F838-4136-AF07-F7395B0D971B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Wsparcie działalności placówek instytucji kultury poprzez modernizację i rozbudowę infrastruktury wraz z doposażeniem</a:t>
          </a:r>
        </a:p>
      </dgm:t>
    </dgm:pt>
    <dgm:pt modelId="{84CDF5F2-1922-4673-AAD1-7C8A39764FEA}" type="parTrans" cxnId="{EA7E8C93-6B37-405E-B685-D0DC317F1DA0}">
      <dgm:prSet/>
      <dgm:spPr/>
      <dgm:t>
        <a:bodyPr/>
        <a:lstStyle/>
        <a:p>
          <a:endParaRPr lang="pl-PL"/>
        </a:p>
      </dgm:t>
    </dgm:pt>
    <dgm:pt modelId="{BA462094-7E62-4762-9593-166BCF59B526}" type="sibTrans" cxnId="{EA7E8C93-6B37-405E-B685-D0DC317F1DA0}">
      <dgm:prSet/>
      <dgm:spPr/>
      <dgm:t>
        <a:bodyPr/>
        <a:lstStyle/>
        <a:p>
          <a:endParaRPr lang="pl-PL"/>
        </a:p>
      </dgm:t>
    </dgm:pt>
    <dgm:pt modelId="{311F7F01-E690-4CD0-9225-1281B28F3BBD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Rozwój współpracy międzysektorowej, w szczególności z organizacjami pozarządowymi </a:t>
          </a:r>
          <a:br>
            <a:rPr lang="pl-PL" b="1" dirty="0">
              <a:solidFill>
                <a:schemeClr val="tx1"/>
              </a:solidFill>
            </a:rPr>
          </a:br>
          <a:r>
            <a:rPr lang="pl-PL" b="1" dirty="0">
              <a:solidFill>
                <a:schemeClr val="tx1"/>
              </a:solidFill>
            </a:rPr>
            <a:t>w celu stworzenia atrakcyjnej oferty czasu wolnego</a:t>
          </a:r>
        </a:p>
      </dgm:t>
    </dgm:pt>
    <dgm:pt modelId="{34F7885F-883C-436A-B699-3D310A048592}" type="parTrans" cxnId="{9F5AEAB4-6715-4CCD-A37C-E76B01991FE6}">
      <dgm:prSet/>
      <dgm:spPr/>
      <dgm:t>
        <a:bodyPr/>
        <a:lstStyle/>
        <a:p>
          <a:endParaRPr lang="pl-PL"/>
        </a:p>
      </dgm:t>
    </dgm:pt>
    <dgm:pt modelId="{55D1349B-05C3-430A-8F48-076760BD02AB}" type="sibTrans" cxnId="{9F5AEAB4-6715-4CCD-A37C-E76B01991FE6}">
      <dgm:prSet/>
      <dgm:spPr/>
      <dgm:t>
        <a:bodyPr/>
        <a:lstStyle/>
        <a:p>
          <a:endParaRPr lang="pl-PL"/>
        </a:p>
      </dgm:t>
    </dgm:pt>
    <dgm:pt modelId="{D9E8F54B-5025-4499-B88C-8BB8359EB8CA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Rozwijanie sieci ścieżek i szlaków rowerowych oraz terenów zielonych sprzyjających aktywnemu spędzaniu czasu wolnego</a:t>
          </a:r>
        </a:p>
      </dgm:t>
    </dgm:pt>
    <dgm:pt modelId="{11C6F9B3-91D0-4F5D-ABB3-D03C3CF44965}" type="parTrans" cxnId="{D16FACC9-FDEF-418F-A435-CE36E6570658}">
      <dgm:prSet/>
      <dgm:spPr/>
      <dgm:t>
        <a:bodyPr/>
        <a:lstStyle/>
        <a:p>
          <a:endParaRPr lang="pl-PL"/>
        </a:p>
      </dgm:t>
    </dgm:pt>
    <dgm:pt modelId="{3A8D9161-0A80-4DF0-BB9D-DCF8AB1BA0A8}" type="sibTrans" cxnId="{D16FACC9-FDEF-418F-A435-CE36E6570658}">
      <dgm:prSet/>
      <dgm:spPr/>
      <dgm:t>
        <a:bodyPr/>
        <a:lstStyle/>
        <a:p>
          <a:endParaRPr lang="pl-PL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E18315D9-384F-4DC5-BAF6-05C93AC6119B}" type="pres">
      <dgm:prSet presAssocID="{6C08481D-AA05-4C00-A838-25F42F66787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DF81194-0B93-4F59-8842-3CAF107387EF}" type="pres">
      <dgm:prSet presAssocID="{34F4F13A-2CC6-4B01-B677-0601BB3E4C97}" presName="spacer" presStyleCnt="0"/>
      <dgm:spPr/>
    </dgm:pt>
    <dgm:pt modelId="{70DC8B71-256C-48C5-BEE4-A186F60B7B00}" type="pres">
      <dgm:prSet presAssocID="{B7B1AF44-E5BA-45F7-A95A-A53B9A313AC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18C9CFD-2AEC-404A-AE14-D37A6748407E}" type="pres">
      <dgm:prSet presAssocID="{5B362CA1-E482-436F-91F3-8021FA587A04}" presName="spacer" presStyleCnt="0"/>
      <dgm:spPr/>
    </dgm:pt>
    <dgm:pt modelId="{8A546233-B255-47FA-8F79-636A24038DE9}" type="pres">
      <dgm:prSet presAssocID="{01C750E1-B9AF-4966-8350-821AC7B9A7F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5E889DC-ED0E-4075-8BE4-8287F872599F}" type="pres">
      <dgm:prSet presAssocID="{E9BDFA4B-BDDB-4D7F-841A-41370CEC615E}" presName="spacer" presStyleCnt="0"/>
      <dgm:spPr/>
    </dgm:pt>
    <dgm:pt modelId="{00512424-2558-40D8-BADE-0E9A1216F100}" type="pres">
      <dgm:prSet presAssocID="{F4D17894-F838-4136-AF07-F7395B0D971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0A7502D-A5B7-485F-9BA4-30C87BD9CD29}" type="pres">
      <dgm:prSet presAssocID="{BA462094-7E62-4762-9593-166BCF59B526}" presName="spacer" presStyleCnt="0"/>
      <dgm:spPr/>
    </dgm:pt>
    <dgm:pt modelId="{2EB29FF4-6628-42D7-8428-BBC16DB7A2AC}" type="pres">
      <dgm:prSet presAssocID="{311F7F01-E690-4CD0-9225-1281B28F3BB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514D831-D295-47CA-9899-5ECA7B8E2022}" type="pres">
      <dgm:prSet presAssocID="{55D1349B-05C3-430A-8F48-076760BD02AB}" presName="spacer" presStyleCnt="0"/>
      <dgm:spPr/>
    </dgm:pt>
    <dgm:pt modelId="{559E2BD7-856D-415F-B9DC-B50D928B3EF1}" type="pres">
      <dgm:prSet presAssocID="{D9E8F54B-5025-4499-B88C-8BB8359EB8C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0A4615D-4E8F-4FB5-9AAA-D6C7C6A904FC}" type="presOf" srcId="{F4D17894-F838-4136-AF07-F7395B0D971B}" destId="{00512424-2558-40D8-BADE-0E9A1216F100}" srcOrd="0" destOrd="0" presId="urn:microsoft.com/office/officeart/2005/8/layout/vList2"/>
    <dgm:cxn modelId="{B81ABB44-FBF6-4F94-BFD4-534C1BAF60D6}" type="presOf" srcId="{6C08481D-AA05-4C00-A838-25F42F66787B}" destId="{E18315D9-384F-4DC5-BAF6-05C93AC6119B}" srcOrd="0" destOrd="0" presId="urn:microsoft.com/office/officeart/2005/8/layout/vList2"/>
    <dgm:cxn modelId="{2A8B5478-0B87-402A-BC4C-8BDEBBE12E5A}" srcId="{DF66EAE8-BF71-4F4E-B687-BB2707E8085B}" destId="{6C08481D-AA05-4C00-A838-25F42F66787B}" srcOrd="0" destOrd="0" parTransId="{3030095F-54F5-42BB-9F65-3DA26459D200}" sibTransId="{34F4F13A-2CC6-4B01-B677-0601BB3E4C97}"/>
    <dgm:cxn modelId="{EA7E8C93-6B37-405E-B685-D0DC317F1DA0}" srcId="{DF66EAE8-BF71-4F4E-B687-BB2707E8085B}" destId="{F4D17894-F838-4136-AF07-F7395B0D971B}" srcOrd="3" destOrd="0" parTransId="{84CDF5F2-1922-4673-AAD1-7C8A39764FEA}" sibTransId="{BA462094-7E62-4762-9593-166BCF59B526}"/>
    <dgm:cxn modelId="{9F5AEAB4-6715-4CCD-A37C-E76B01991FE6}" srcId="{DF66EAE8-BF71-4F4E-B687-BB2707E8085B}" destId="{311F7F01-E690-4CD0-9225-1281B28F3BBD}" srcOrd="4" destOrd="0" parTransId="{34F7885F-883C-436A-B699-3D310A048592}" sibTransId="{55D1349B-05C3-430A-8F48-076760BD02AB}"/>
    <dgm:cxn modelId="{03E6B6B6-8E55-4CB5-B878-2FA1D23E7E89}" type="presOf" srcId="{B7B1AF44-E5BA-45F7-A95A-A53B9A313ACB}" destId="{70DC8B71-256C-48C5-BEE4-A186F60B7B00}" srcOrd="0" destOrd="0" presId="urn:microsoft.com/office/officeart/2005/8/layout/vList2"/>
    <dgm:cxn modelId="{1542B2C1-2C48-49AD-801D-EE994345A571}" type="presOf" srcId="{311F7F01-E690-4CD0-9225-1281B28F3BBD}" destId="{2EB29FF4-6628-42D7-8428-BBC16DB7A2AC}" srcOrd="0" destOrd="0" presId="urn:microsoft.com/office/officeart/2005/8/layout/vList2"/>
    <dgm:cxn modelId="{72771AC8-7176-4221-AC1A-C32365BD8B3B}" srcId="{DF66EAE8-BF71-4F4E-B687-BB2707E8085B}" destId="{B7B1AF44-E5BA-45F7-A95A-A53B9A313ACB}" srcOrd="1" destOrd="0" parTransId="{80B9F71B-9063-4878-8B0D-E34CE1F725D9}" sibTransId="{5B362CA1-E482-436F-91F3-8021FA587A04}"/>
    <dgm:cxn modelId="{D16FACC9-FDEF-418F-A435-CE36E6570658}" srcId="{DF66EAE8-BF71-4F4E-B687-BB2707E8085B}" destId="{D9E8F54B-5025-4499-B88C-8BB8359EB8CA}" srcOrd="5" destOrd="0" parTransId="{11C6F9B3-91D0-4F5D-ABB3-D03C3CF44965}" sibTransId="{3A8D9161-0A80-4DF0-BB9D-DCF8AB1BA0A8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B091E7DA-FF53-43AE-906A-9B5F2ABD3CCB}" type="presOf" srcId="{01C750E1-B9AF-4966-8350-821AC7B9A7F7}" destId="{8A546233-B255-47FA-8F79-636A24038DE9}" srcOrd="0" destOrd="0" presId="urn:microsoft.com/office/officeart/2005/8/layout/vList2"/>
    <dgm:cxn modelId="{AFD2D3DB-3CBD-48DC-9351-065208AF116F}" type="presOf" srcId="{D9E8F54B-5025-4499-B88C-8BB8359EB8CA}" destId="{559E2BD7-856D-415F-B9DC-B50D928B3EF1}" srcOrd="0" destOrd="0" presId="urn:microsoft.com/office/officeart/2005/8/layout/vList2"/>
    <dgm:cxn modelId="{59AA88DC-7989-410C-89EE-DA42F1A07A7D}" srcId="{DF66EAE8-BF71-4F4E-B687-BB2707E8085B}" destId="{01C750E1-B9AF-4966-8350-821AC7B9A7F7}" srcOrd="2" destOrd="0" parTransId="{C602CC0E-444A-4CF1-835C-0A2D53DC2C8E}" sibTransId="{E9BDFA4B-BDDB-4D7F-841A-41370CEC615E}"/>
    <dgm:cxn modelId="{40A4CC86-83FC-4E82-958A-82DDF787E713}" type="presParOf" srcId="{1B4C5DF3-A4E2-44E4-B258-F187B3041832}" destId="{E18315D9-384F-4DC5-BAF6-05C93AC6119B}" srcOrd="0" destOrd="0" presId="urn:microsoft.com/office/officeart/2005/8/layout/vList2"/>
    <dgm:cxn modelId="{6401CC97-0270-4ABE-87FF-35B0FC2549F4}" type="presParOf" srcId="{1B4C5DF3-A4E2-44E4-B258-F187B3041832}" destId="{ADF81194-0B93-4F59-8842-3CAF107387EF}" srcOrd="1" destOrd="0" presId="urn:microsoft.com/office/officeart/2005/8/layout/vList2"/>
    <dgm:cxn modelId="{C2B21EB4-EFAA-4268-A773-0E179713AC84}" type="presParOf" srcId="{1B4C5DF3-A4E2-44E4-B258-F187B3041832}" destId="{70DC8B71-256C-48C5-BEE4-A186F60B7B00}" srcOrd="2" destOrd="0" presId="urn:microsoft.com/office/officeart/2005/8/layout/vList2"/>
    <dgm:cxn modelId="{CF1AA34E-4225-48BE-BE1B-148A9B8BB760}" type="presParOf" srcId="{1B4C5DF3-A4E2-44E4-B258-F187B3041832}" destId="{918C9CFD-2AEC-404A-AE14-D37A6748407E}" srcOrd="3" destOrd="0" presId="urn:microsoft.com/office/officeart/2005/8/layout/vList2"/>
    <dgm:cxn modelId="{BD66E6A4-B4C6-41DC-9CB7-9F9326BA0FCF}" type="presParOf" srcId="{1B4C5DF3-A4E2-44E4-B258-F187B3041832}" destId="{8A546233-B255-47FA-8F79-636A24038DE9}" srcOrd="4" destOrd="0" presId="urn:microsoft.com/office/officeart/2005/8/layout/vList2"/>
    <dgm:cxn modelId="{6FA35A1F-C6EF-4F9B-BEC8-549F356B3CD3}" type="presParOf" srcId="{1B4C5DF3-A4E2-44E4-B258-F187B3041832}" destId="{65E889DC-ED0E-4075-8BE4-8287F872599F}" srcOrd="5" destOrd="0" presId="urn:microsoft.com/office/officeart/2005/8/layout/vList2"/>
    <dgm:cxn modelId="{87939538-8E6C-4BA6-AE85-1FFD1FA91C8C}" type="presParOf" srcId="{1B4C5DF3-A4E2-44E4-B258-F187B3041832}" destId="{00512424-2558-40D8-BADE-0E9A1216F100}" srcOrd="6" destOrd="0" presId="urn:microsoft.com/office/officeart/2005/8/layout/vList2"/>
    <dgm:cxn modelId="{39C55919-E00A-49B8-8324-3E9BC89A0DA8}" type="presParOf" srcId="{1B4C5DF3-A4E2-44E4-B258-F187B3041832}" destId="{10A7502D-A5B7-485F-9BA4-30C87BD9CD29}" srcOrd="7" destOrd="0" presId="urn:microsoft.com/office/officeart/2005/8/layout/vList2"/>
    <dgm:cxn modelId="{D52F067C-ACC4-4934-A969-A6393015D4FC}" type="presParOf" srcId="{1B4C5DF3-A4E2-44E4-B258-F187B3041832}" destId="{2EB29FF4-6628-42D7-8428-BBC16DB7A2AC}" srcOrd="8" destOrd="0" presId="urn:microsoft.com/office/officeart/2005/8/layout/vList2"/>
    <dgm:cxn modelId="{67143A4A-33B0-4664-884A-AA6B400DA257}" type="presParOf" srcId="{1B4C5DF3-A4E2-44E4-B258-F187B3041832}" destId="{8514D831-D295-47CA-9899-5ECA7B8E2022}" srcOrd="9" destOrd="0" presId="urn:microsoft.com/office/officeart/2005/8/layout/vList2"/>
    <dgm:cxn modelId="{2DD1C660-D7DA-4867-A929-41616C034B3F}" type="presParOf" srcId="{1B4C5DF3-A4E2-44E4-B258-F187B3041832}" destId="{559E2BD7-856D-415F-B9DC-B50D928B3EF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66EAE8-BF71-4F4E-B687-BB2707E808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C08481D-AA05-4C00-A838-25F42F66787B}">
      <dgm:prSet custT="1"/>
      <dgm:spPr/>
      <dgm:t>
        <a:bodyPr/>
        <a:lstStyle/>
        <a:p>
          <a:r>
            <a:rPr lang="pl-PL" sz="1800" b="1">
              <a:solidFill>
                <a:schemeClr val="tx1"/>
              </a:solidFill>
            </a:rPr>
            <a:t>Wzmacnianie współpracy międzygminnej i gminno-powiatowej w ramach MOF ukierunkowanej na rozwój i wzmacnianie kapitału społecznego MOF</a:t>
          </a:r>
          <a:endParaRPr lang="pl-PL" sz="1800" b="1" dirty="0">
            <a:solidFill>
              <a:schemeClr val="tx1"/>
            </a:solidFill>
          </a:endParaRPr>
        </a:p>
      </dgm:t>
    </dgm:pt>
    <dgm:pt modelId="{3030095F-54F5-42BB-9F65-3DA26459D200}" type="parTrans" cxnId="{2A8B5478-0B87-402A-BC4C-8BDEBBE12E5A}">
      <dgm:prSet/>
      <dgm:spPr/>
      <dgm:t>
        <a:bodyPr/>
        <a:lstStyle/>
        <a:p>
          <a:endParaRPr lang="pl-PL" sz="1800">
            <a:solidFill>
              <a:schemeClr val="tx1"/>
            </a:solidFill>
          </a:endParaRPr>
        </a:p>
      </dgm:t>
    </dgm:pt>
    <dgm:pt modelId="{34F4F13A-2CC6-4B01-B677-0601BB3E4C97}" type="sibTrans" cxnId="{2A8B5478-0B87-402A-BC4C-8BDEBBE12E5A}">
      <dgm:prSet/>
      <dgm:spPr/>
      <dgm:t>
        <a:bodyPr/>
        <a:lstStyle/>
        <a:p>
          <a:endParaRPr lang="pl-PL" sz="1800">
            <a:solidFill>
              <a:schemeClr val="tx1"/>
            </a:solidFill>
          </a:endParaRPr>
        </a:p>
      </dgm:t>
    </dgm:pt>
    <dgm:pt modelId="{CF56F797-3663-4005-87A0-DA9D07480767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Wzmacnianie współpracy Stowarzyszenia „Aglomeracja Chrzanowska”, Powiatu Chrzanowskiego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i partnerskich samorządów ze stowarzyszeniami, fundacjami i organizacjami pozarządowymi oraz podnoszenie ich potencjału technicznego i organizacyjnego</a:t>
          </a:r>
        </a:p>
      </dgm:t>
    </dgm:pt>
    <dgm:pt modelId="{073F14FC-18C1-459E-993F-4E79F55CA37E}" type="parTrans" cxnId="{4F72F84A-5613-47D4-A972-75C2F3B47DAD}">
      <dgm:prSet/>
      <dgm:spPr/>
      <dgm:t>
        <a:bodyPr/>
        <a:lstStyle/>
        <a:p>
          <a:endParaRPr lang="pl-PL" sz="1800"/>
        </a:p>
      </dgm:t>
    </dgm:pt>
    <dgm:pt modelId="{1D6482B8-3F4F-4325-B3FC-4082A619C3AC}" type="sibTrans" cxnId="{4F72F84A-5613-47D4-A972-75C2F3B47DAD}">
      <dgm:prSet/>
      <dgm:spPr/>
      <dgm:t>
        <a:bodyPr/>
        <a:lstStyle/>
        <a:p>
          <a:endParaRPr lang="pl-PL" sz="1800"/>
        </a:p>
      </dgm:t>
    </dgm:pt>
    <dgm:pt modelId="{786633F6-DC49-49A0-8CAC-117538E45EEE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Wykorzystanie potencjału placówek instytucji kultury oraz organizacji pozarządowych do budowania tożsamości lokalnej w oparciu </a:t>
          </a:r>
          <a:br>
            <a:rPr lang="pl-PL" sz="1800" b="1" dirty="0">
              <a:solidFill>
                <a:schemeClr val="tx1"/>
              </a:solidFill>
            </a:rPr>
          </a:br>
          <a:r>
            <a:rPr lang="pl-PL" sz="1800" b="1" dirty="0">
              <a:solidFill>
                <a:schemeClr val="tx1"/>
              </a:solidFill>
            </a:rPr>
            <a:t>o lokalne zasoby i zidentyfikowane mocne strony MOF</a:t>
          </a:r>
        </a:p>
      </dgm:t>
    </dgm:pt>
    <dgm:pt modelId="{4940C452-5C6D-4D98-86D1-9692BE8574EF}" type="parTrans" cxnId="{9F76EB52-F4A8-4691-9BBD-74BA3F0B02D7}">
      <dgm:prSet/>
      <dgm:spPr/>
      <dgm:t>
        <a:bodyPr/>
        <a:lstStyle/>
        <a:p>
          <a:endParaRPr lang="pl-PL" sz="1800"/>
        </a:p>
      </dgm:t>
    </dgm:pt>
    <dgm:pt modelId="{2E6922A4-9082-4796-82B8-E8882F847F1B}" type="sibTrans" cxnId="{9F76EB52-F4A8-4691-9BBD-74BA3F0B02D7}">
      <dgm:prSet/>
      <dgm:spPr/>
      <dgm:t>
        <a:bodyPr/>
        <a:lstStyle/>
        <a:p>
          <a:endParaRPr lang="pl-PL" sz="1800"/>
        </a:p>
      </dgm:t>
    </dgm:pt>
    <dgm:pt modelId="{70098E7F-3FA0-415B-A3B1-507386DF309E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Nawiązywanie i zacieśnianie współpracy z podmiotami ekonomii społecznej, m.in. w zakresie reintegracji zawodowej i społecznej, wykorzystanie instrumentów ekonomii społecznej i solidarnej</a:t>
          </a:r>
        </a:p>
      </dgm:t>
    </dgm:pt>
    <dgm:pt modelId="{3E4721BA-DE35-4DCC-92BD-CBFD36EEFABF}" type="parTrans" cxnId="{B21FA1B4-718F-45FF-90A8-2CF76651FADF}">
      <dgm:prSet/>
      <dgm:spPr/>
      <dgm:t>
        <a:bodyPr/>
        <a:lstStyle/>
        <a:p>
          <a:endParaRPr lang="pl-PL" sz="1800"/>
        </a:p>
      </dgm:t>
    </dgm:pt>
    <dgm:pt modelId="{71619EF2-0CDE-4ED2-9553-0A0B918497EC}" type="sibTrans" cxnId="{B21FA1B4-718F-45FF-90A8-2CF76651FADF}">
      <dgm:prSet/>
      <dgm:spPr/>
      <dgm:t>
        <a:bodyPr/>
        <a:lstStyle/>
        <a:p>
          <a:endParaRPr lang="pl-PL" sz="1800"/>
        </a:p>
      </dgm:t>
    </dgm:pt>
    <dgm:pt modelId="{A35E3119-0064-4DBB-BF32-68B614D1E38E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Prowadzenie działań na rzecz pobudzenia i wzmacniania aktywności obywatelskiej oraz zwiększenia poziomu partycypacji mieszkańców w procesach rozwojowych MOF i partnerskich gmin</a:t>
          </a:r>
        </a:p>
      </dgm:t>
    </dgm:pt>
    <dgm:pt modelId="{27D037B4-F120-4F42-84F1-7852EAC27A45}" type="parTrans" cxnId="{DDB02E59-20E3-4552-9589-8CF77696832D}">
      <dgm:prSet/>
      <dgm:spPr/>
      <dgm:t>
        <a:bodyPr/>
        <a:lstStyle/>
        <a:p>
          <a:endParaRPr lang="pl-PL" sz="1800"/>
        </a:p>
      </dgm:t>
    </dgm:pt>
    <dgm:pt modelId="{FAA7735D-DDE5-4C2B-B6A1-097BC0297822}" type="sibTrans" cxnId="{DDB02E59-20E3-4552-9589-8CF77696832D}">
      <dgm:prSet/>
      <dgm:spPr/>
      <dgm:t>
        <a:bodyPr/>
        <a:lstStyle/>
        <a:p>
          <a:endParaRPr lang="pl-PL" sz="1800"/>
        </a:p>
      </dgm:t>
    </dgm:pt>
    <dgm:pt modelId="{F4FBCED4-1DCF-4DBD-83F6-0C98BC2AD7A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Aktywizacja i integracja lokalnej społeczności, w tym wspieranie wzmacniania więzi i relacji międzypokoleniowych oraz tworzenie i rozwijanie miejsc lokalnej integracji, m.in. klubów seniora, ośrodków kultury, świetlic wiejskich</a:t>
          </a:r>
        </a:p>
      </dgm:t>
    </dgm:pt>
    <dgm:pt modelId="{E5108900-0D8C-4D75-8926-1D730FA9B1DE}" type="parTrans" cxnId="{77363849-2544-48B4-AE7D-92A549F2ED33}">
      <dgm:prSet/>
      <dgm:spPr/>
      <dgm:t>
        <a:bodyPr/>
        <a:lstStyle/>
        <a:p>
          <a:endParaRPr lang="pl-PL" sz="1800"/>
        </a:p>
      </dgm:t>
    </dgm:pt>
    <dgm:pt modelId="{174C685E-ED11-42C7-893B-D95E7F6CE030}" type="sibTrans" cxnId="{77363849-2544-48B4-AE7D-92A549F2ED33}">
      <dgm:prSet/>
      <dgm:spPr/>
      <dgm:t>
        <a:bodyPr/>
        <a:lstStyle/>
        <a:p>
          <a:endParaRPr lang="pl-PL" sz="1800"/>
        </a:p>
      </dgm:t>
    </dgm:pt>
    <dgm:pt modelId="{5ADB11B8-AFC2-4D06-8C4D-AC04723C8148}">
      <dgm:prSet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Przeciwdziałanie negatywnym zjawiskom społecznym i wykluczeniu społecznemu</a:t>
          </a:r>
        </a:p>
      </dgm:t>
    </dgm:pt>
    <dgm:pt modelId="{CD240B39-DE22-496C-BBFF-FEF8BE1BC1C9}" type="parTrans" cxnId="{F8D04979-A624-4198-B287-FB1F54F67739}">
      <dgm:prSet/>
      <dgm:spPr/>
      <dgm:t>
        <a:bodyPr/>
        <a:lstStyle/>
        <a:p>
          <a:endParaRPr lang="pl-PL" sz="1800"/>
        </a:p>
      </dgm:t>
    </dgm:pt>
    <dgm:pt modelId="{C278263D-3CC2-492E-9BB4-84835BA8EFB8}" type="sibTrans" cxnId="{F8D04979-A624-4198-B287-FB1F54F67739}">
      <dgm:prSet/>
      <dgm:spPr/>
      <dgm:t>
        <a:bodyPr/>
        <a:lstStyle/>
        <a:p>
          <a:endParaRPr lang="pl-PL" sz="1800"/>
        </a:p>
      </dgm:t>
    </dgm:pt>
    <dgm:pt modelId="{1B4C5DF3-A4E2-44E4-B258-F187B3041832}" type="pres">
      <dgm:prSet presAssocID="{DF66EAE8-BF71-4F4E-B687-BB2707E8085B}" presName="linear" presStyleCnt="0">
        <dgm:presLayoutVars>
          <dgm:animLvl val="lvl"/>
          <dgm:resizeHandles val="exact"/>
        </dgm:presLayoutVars>
      </dgm:prSet>
      <dgm:spPr/>
    </dgm:pt>
    <dgm:pt modelId="{E18315D9-384F-4DC5-BAF6-05C93AC6119B}" type="pres">
      <dgm:prSet presAssocID="{6C08481D-AA05-4C00-A838-25F42F66787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DF81194-0B93-4F59-8842-3CAF107387EF}" type="pres">
      <dgm:prSet presAssocID="{34F4F13A-2CC6-4B01-B677-0601BB3E4C97}" presName="spacer" presStyleCnt="0"/>
      <dgm:spPr/>
    </dgm:pt>
    <dgm:pt modelId="{443D4F08-653E-4B62-A6CA-E66318A9EB5A}" type="pres">
      <dgm:prSet presAssocID="{CF56F797-3663-4005-87A0-DA9D0748076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8C3EE32-E2D0-4C28-8F1C-767F437079E2}" type="pres">
      <dgm:prSet presAssocID="{1D6482B8-3F4F-4325-B3FC-4082A619C3AC}" presName="spacer" presStyleCnt="0"/>
      <dgm:spPr/>
    </dgm:pt>
    <dgm:pt modelId="{5DD70BE8-347C-46DA-826C-A24FD8F377A5}" type="pres">
      <dgm:prSet presAssocID="{786633F6-DC49-49A0-8CAC-117538E45EE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88D5DD13-4D7A-486E-9255-5B40D51CC85D}" type="pres">
      <dgm:prSet presAssocID="{2E6922A4-9082-4796-82B8-E8882F847F1B}" presName="spacer" presStyleCnt="0"/>
      <dgm:spPr/>
    </dgm:pt>
    <dgm:pt modelId="{F6DEB684-0F8A-4F37-9D98-F8C5F8E0EE7F}" type="pres">
      <dgm:prSet presAssocID="{70098E7F-3FA0-415B-A3B1-507386DF309E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CBDB689-22C3-4D42-A1CD-AAC8D1AC4E86}" type="pres">
      <dgm:prSet presAssocID="{71619EF2-0CDE-4ED2-9553-0A0B918497EC}" presName="spacer" presStyleCnt="0"/>
      <dgm:spPr/>
    </dgm:pt>
    <dgm:pt modelId="{8A818C35-D3E2-46B2-9D64-76017DA9807D}" type="pres">
      <dgm:prSet presAssocID="{A35E3119-0064-4DBB-BF32-68B614D1E38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EAE188C-3D65-477B-A598-384B43B1DBE0}" type="pres">
      <dgm:prSet presAssocID="{FAA7735D-DDE5-4C2B-B6A1-097BC0297822}" presName="spacer" presStyleCnt="0"/>
      <dgm:spPr/>
    </dgm:pt>
    <dgm:pt modelId="{4707FA49-C5D3-4AD7-B14D-9AF97EC4D153}" type="pres">
      <dgm:prSet presAssocID="{F4FBCED4-1DCF-4DBD-83F6-0C98BC2AD7A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235BB8B-B9A6-4531-8CBA-74E41193B41F}" type="pres">
      <dgm:prSet presAssocID="{174C685E-ED11-42C7-893B-D95E7F6CE030}" presName="spacer" presStyleCnt="0"/>
      <dgm:spPr/>
    </dgm:pt>
    <dgm:pt modelId="{46621B75-2A8B-412F-B0B4-BBB7002B63DC}" type="pres">
      <dgm:prSet presAssocID="{5ADB11B8-AFC2-4D06-8C4D-AC04723C8148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CFAFE0C-FF28-4118-8C1B-9A49E386C8F3}" type="presOf" srcId="{5ADB11B8-AFC2-4D06-8C4D-AC04723C8148}" destId="{46621B75-2A8B-412F-B0B4-BBB7002B63DC}" srcOrd="0" destOrd="0" presId="urn:microsoft.com/office/officeart/2005/8/layout/vList2"/>
    <dgm:cxn modelId="{635F670F-8521-46E9-81BE-144D00FAB879}" type="presOf" srcId="{70098E7F-3FA0-415B-A3B1-507386DF309E}" destId="{F6DEB684-0F8A-4F37-9D98-F8C5F8E0EE7F}" srcOrd="0" destOrd="0" presId="urn:microsoft.com/office/officeart/2005/8/layout/vList2"/>
    <dgm:cxn modelId="{20BDB63C-6D32-4AF1-8797-73DB855652D3}" type="presOf" srcId="{786633F6-DC49-49A0-8CAC-117538E45EEE}" destId="{5DD70BE8-347C-46DA-826C-A24FD8F377A5}" srcOrd="0" destOrd="0" presId="urn:microsoft.com/office/officeart/2005/8/layout/vList2"/>
    <dgm:cxn modelId="{B81ABB44-FBF6-4F94-BFD4-534C1BAF60D6}" type="presOf" srcId="{6C08481D-AA05-4C00-A838-25F42F66787B}" destId="{E18315D9-384F-4DC5-BAF6-05C93AC6119B}" srcOrd="0" destOrd="0" presId="urn:microsoft.com/office/officeart/2005/8/layout/vList2"/>
    <dgm:cxn modelId="{77363849-2544-48B4-AE7D-92A549F2ED33}" srcId="{DF66EAE8-BF71-4F4E-B687-BB2707E8085B}" destId="{F4FBCED4-1DCF-4DBD-83F6-0C98BC2AD7A8}" srcOrd="5" destOrd="0" parTransId="{E5108900-0D8C-4D75-8926-1D730FA9B1DE}" sibTransId="{174C685E-ED11-42C7-893B-D95E7F6CE030}"/>
    <dgm:cxn modelId="{4F72F84A-5613-47D4-A972-75C2F3B47DAD}" srcId="{DF66EAE8-BF71-4F4E-B687-BB2707E8085B}" destId="{CF56F797-3663-4005-87A0-DA9D07480767}" srcOrd="1" destOrd="0" parTransId="{073F14FC-18C1-459E-993F-4E79F55CA37E}" sibTransId="{1D6482B8-3F4F-4325-B3FC-4082A619C3AC}"/>
    <dgm:cxn modelId="{9F76EB52-F4A8-4691-9BBD-74BA3F0B02D7}" srcId="{DF66EAE8-BF71-4F4E-B687-BB2707E8085B}" destId="{786633F6-DC49-49A0-8CAC-117538E45EEE}" srcOrd="2" destOrd="0" parTransId="{4940C452-5C6D-4D98-86D1-9692BE8574EF}" sibTransId="{2E6922A4-9082-4796-82B8-E8882F847F1B}"/>
    <dgm:cxn modelId="{2A8B5478-0B87-402A-BC4C-8BDEBBE12E5A}" srcId="{DF66EAE8-BF71-4F4E-B687-BB2707E8085B}" destId="{6C08481D-AA05-4C00-A838-25F42F66787B}" srcOrd="0" destOrd="0" parTransId="{3030095F-54F5-42BB-9F65-3DA26459D200}" sibTransId="{34F4F13A-2CC6-4B01-B677-0601BB3E4C97}"/>
    <dgm:cxn modelId="{DDB02E59-20E3-4552-9589-8CF77696832D}" srcId="{DF66EAE8-BF71-4F4E-B687-BB2707E8085B}" destId="{A35E3119-0064-4DBB-BF32-68B614D1E38E}" srcOrd="4" destOrd="0" parTransId="{27D037B4-F120-4F42-84F1-7852EAC27A45}" sibTransId="{FAA7735D-DDE5-4C2B-B6A1-097BC0297822}"/>
    <dgm:cxn modelId="{F8D04979-A624-4198-B287-FB1F54F67739}" srcId="{DF66EAE8-BF71-4F4E-B687-BB2707E8085B}" destId="{5ADB11B8-AFC2-4D06-8C4D-AC04723C8148}" srcOrd="6" destOrd="0" parTransId="{CD240B39-DE22-496C-BBFF-FEF8BE1BC1C9}" sibTransId="{C278263D-3CC2-492E-9BB4-84835BA8EFB8}"/>
    <dgm:cxn modelId="{4F27627A-76B7-4934-B600-41CEB8E3C67E}" type="presOf" srcId="{CF56F797-3663-4005-87A0-DA9D07480767}" destId="{443D4F08-653E-4B62-A6CA-E66318A9EB5A}" srcOrd="0" destOrd="0" presId="urn:microsoft.com/office/officeart/2005/8/layout/vList2"/>
    <dgm:cxn modelId="{68C0CC97-0DDD-4BAA-A72B-75E0E7E2B3ED}" type="presOf" srcId="{A35E3119-0064-4DBB-BF32-68B614D1E38E}" destId="{8A818C35-D3E2-46B2-9D64-76017DA9807D}" srcOrd="0" destOrd="0" presId="urn:microsoft.com/office/officeart/2005/8/layout/vList2"/>
    <dgm:cxn modelId="{B21FA1B4-718F-45FF-90A8-2CF76651FADF}" srcId="{DF66EAE8-BF71-4F4E-B687-BB2707E8085B}" destId="{70098E7F-3FA0-415B-A3B1-507386DF309E}" srcOrd="3" destOrd="0" parTransId="{3E4721BA-DE35-4DCC-92BD-CBFD36EEFABF}" sibTransId="{71619EF2-0CDE-4ED2-9553-0A0B918497EC}"/>
    <dgm:cxn modelId="{BB1F0ED8-017F-425E-84AA-E107007EA54F}" type="presOf" srcId="{DF66EAE8-BF71-4F4E-B687-BB2707E8085B}" destId="{1B4C5DF3-A4E2-44E4-B258-F187B3041832}" srcOrd="0" destOrd="0" presId="urn:microsoft.com/office/officeart/2005/8/layout/vList2"/>
    <dgm:cxn modelId="{923C33FC-E03D-4BB2-A54F-AFAB3CC9F44B}" type="presOf" srcId="{F4FBCED4-1DCF-4DBD-83F6-0C98BC2AD7A8}" destId="{4707FA49-C5D3-4AD7-B14D-9AF97EC4D153}" srcOrd="0" destOrd="0" presId="urn:microsoft.com/office/officeart/2005/8/layout/vList2"/>
    <dgm:cxn modelId="{40A4CC86-83FC-4E82-958A-82DDF787E713}" type="presParOf" srcId="{1B4C5DF3-A4E2-44E4-B258-F187B3041832}" destId="{E18315D9-384F-4DC5-BAF6-05C93AC6119B}" srcOrd="0" destOrd="0" presId="urn:microsoft.com/office/officeart/2005/8/layout/vList2"/>
    <dgm:cxn modelId="{6401CC97-0270-4ABE-87FF-35B0FC2549F4}" type="presParOf" srcId="{1B4C5DF3-A4E2-44E4-B258-F187B3041832}" destId="{ADF81194-0B93-4F59-8842-3CAF107387EF}" srcOrd="1" destOrd="0" presId="urn:microsoft.com/office/officeart/2005/8/layout/vList2"/>
    <dgm:cxn modelId="{E3E05628-3EF5-4A68-A9C9-D6A7804FB776}" type="presParOf" srcId="{1B4C5DF3-A4E2-44E4-B258-F187B3041832}" destId="{443D4F08-653E-4B62-A6CA-E66318A9EB5A}" srcOrd="2" destOrd="0" presId="urn:microsoft.com/office/officeart/2005/8/layout/vList2"/>
    <dgm:cxn modelId="{459348B2-410A-411D-BCAC-8DE84F0AFAAC}" type="presParOf" srcId="{1B4C5DF3-A4E2-44E4-B258-F187B3041832}" destId="{E8C3EE32-E2D0-4C28-8F1C-767F437079E2}" srcOrd="3" destOrd="0" presId="urn:microsoft.com/office/officeart/2005/8/layout/vList2"/>
    <dgm:cxn modelId="{8B748E32-4D04-4F9A-9189-CEDAB6EC2CB6}" type="presParOf" srcId="{1B4C5DF3-A4E2-44E4-B258-F187B3041832}" destId="{5DD70BE8-347C-46DA-826C-A24FD8F377A5}" srcOrd="4" destOrd="0" presId="urn:microsoft.com/office/officeart/2005/8/layout/vList2"/>
    <dgm:cxn modelId="{A72C77C4-E4CB-4091-9832-115D777C91D6}" type="presParOf" srcId="{1B4C5DF3-A4E2-44E4-B258-F187B3041832}" destId="{88D5DD13-4D7A-486E-9255-5B40D51CC85D}" srcOrd="5" destOrd="0" presId="urn:microsoft.com/office/officeart/2005/8/layout/vList2"/>
    <dgm:cxn modelId="{068B7F8B-1135-40FD-A2F9-C15823511782}" type="presParOf" srcId="{1B4C5DF3-A4E2-44E4-B258-F187B3041832}" destId="{F6DEB684-0F8A-4F37-9D98-F8C5F8E0EE7F}" srcOrd="6" destOrd="0" presId="urn:microsoft.com/office/officeart/2005/8/layout/vList2"/>
    <dgm:cxn modelId="{4597EAB2-C8A6-4ED7-BA29-024E48D4CDB3}" type="presParOf" srcId="{1B4C5DF3-A4E2-44E4-B258-F187B3041832}" destId="{0CBDB689-22C3-4D42-A1CD-AAC8D1AC4E86}" srcOrd="7" destOrd="0" presId="urn:microsoft.com/office/officeart/2005/8/layout/vList2"/>
    <dgm:cxn modelId="{0ECDB39A-A787-40C7-8367-CB80E225BF03}" type="presParOf" srcId="{1B4C5DF3-A4E2-44E4-B258-F187B3041832}" destId="{8A818C35-D3E2-46B2-9D64-76017DA9807D}" srcOrd="8" destOrd="0" presId="urn:microsoft.com/office/officeart/2005/8/layout/vList2"/>
    <dgm:cxn modelId="{3C6BEF61-AB61-4BA6-ABB2-129AFB0C6C55}" type="presParOf" srcId="{1B4C5DF3-A4E2-44E4-B258-F187B3041832}" destId="{3EAE188C-3D65-477B-A598-384B43B1DBE0}" srcOrd="9" destOrd="0" presId="urn:microsoft.com/office/officeart/2005/8/layout/vList2"/>
    <dgm:cxn modelId="{5C01133B-5059-4E5B-8CD7-E80D8000EB9B}" type="presParOf" srcId="{1B4C5DF3-A4E2-44E4-B258-F187B3041832}" destId="{4707FA49-C5D3-4AD7-B14D-9AF97EC4D153}" srcOrd="10" destOrd="0" presId="urn:microsoft.com/office/officeart/2005/8/layout/vList2"/>
    <dgm:cxn modelId="{F6BDAC2D-3D68-4C88-8501-9123DC95298F}" type="presParOf" srcId="{1B4C5DF3-A4E2-44E4-B258-F187B3041832}" destId="{4235BB8B-B9A6-4531-8CBA-74E41193B41F}" srcOrd="11" destOrd="0" presId="urn:microsoft.com/office/officeart/2005/8/layout/vList2"/>
    <dgm:cxn modelId="{9203022C-80EF-4B19-B825-118876DFE687}" type="presParOf" srcId="{1B4C5DF3-A4E2-44E4-B258-F187B3041832}" destId="{46621B75-2A8B-412F-B0B4-BBB7002B63D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B91B3-3894-41CB-972C-095DE2A93CB5}">
      <dsp:nvSpPr>
        <dsp:cNvPr id="0" name=""/>
        <dsp:cNvSpPr/>
      </dsp:nvSpPr>
      <dsp:spPr>
        <a:xfrm>
          <a:off x="3137" y="287252"/>
          <a:ext cx="3058741" cy="11411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tx1"/>
              </a:solidFill>
            </a:rPr>
            <a:t>Cel strategiczny 1.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Zwiększenie atrakcyjności osiedleńczej obszaru poprzez optymalizację jakości i poprawę dostępności usług publicznych oraz wzmacnianie kapitału społecznego MOF</a:t>
          </a:r>
        </a:p>
      </dsp:txBody>
      <dsp:txXfrm>
        <a:off x="3137" y="287252"/>
        <a:ext cx="3058741" cy="1141193"/>
      </dsp:txXfrm>
    </dsp:sp>
    <dsp:sp modelId="{474208FF-ADFF-411F-AE04-CEBC26CE4FB1}">
      <dsp:nvSpPr>
        <dsp:cNvPr id="0" name=""/>
        <dsp:cNvSpPr/>
      </dsp:nvSpPr>
      <dsp:spPr>
        <a:xfrm>
          <a:off x="3137" y="1428446"/>
          <a:ext cx="3058741" cy="4179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1.1.</a:t>
          </a:r>
          <a:br>
            <a:rPr lang="pl-PL" sz="1400" kern="1200" dirty="0"/>
          </a:br>
          <a:r>
            <a:rPr lang="pl-PL" sz="1400" kern="1200" dirty="0"/>
            <a:t>Wzmocnienie potencjału i standardów sektora edukacji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1.2.</a:t>
          </a:r>
          <a:br>
            <a:rPr lang="pl-PL" sz="1400" kern="1200" dirty="0"/>
          </a:br>
          <a:r>
            <a:rPr lang="pl-PL" sz="1400" kern="1200" dirty="0"/>
            <a:t>Wdrażanie systemowych rozwiązań z zakresu polityki społecznej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1.3. </a:t>
          </a:r>
          <a:br>
            <a:rPr lang="pl-PL" sz="1400" kern="1200" dirty="0"/>
          </a:br>
          <a:r>
            <a:rPr lang="pl-PL" sz="1400" kern="1200" dirty="0"/>
            <a:t>Stworzenie atrakcyjnej oferty czasu wolnego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1.4. </a:t>
          </a:r>
          <a:br>
            <a:rPr lang="pl-PL" sz="1400" kern="1200" dirty="0"/>
          </a:br>
          <a:r>
            <a:rPr lang="pl-PL" sz="1400" kern="1200" dirty="0"/>
            <a:t>Rozwój kapitału społecznego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1.5.</a:t>
          </a:r>
          <a:br>
            <a:rPr lang="pl-PL" sz="1400" kern="1200" dirty="0"/>
          </a:br>
          <a:r>
            <a:rPr lang="pl-PL" sz="1400" kern="1200" dirty="0"/>
            <a:t>Poprawa efektywności zarządzania</a:t>
          </a:r>
        </a:p>
      </dsp:txBody>
      <dsp:txXfrm>
        <a:off x="3137" y="1428446"/>
        <a:ext cx="3058741" cy="4179262"/>
      </dsp:txXfrm>
    </dsp:sp>
    <dsp:sp modelId="{F4CD11D9-DB59-46D1-A36B-C16F0C4C639A}">
      <dsp:nvSpPr>
        <dsp:cNvPr id="0" name=""/>
        <dsp:cNvSpPr/>
      </dsp:nvSpPr>
      <dsp:spPr>
        <a:xfrm>
          <a:off x="3490101" y="287252"/>
          <a:ext cx="3058741" cy="11411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tx1"/>
              </a:solidFill>
            </a:rPr>
            <a:t>Cel strategiczny 2.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Wykreowanie MOF jako istotnego ośrodka gospodarczego o terytorialnym i ponadregionalnym charakterze</a:t>
          </a:r>
        </a:p>
      </dsp:txBody>
      <dsp:txXfrm>
        <a:off x="3490101" y="287252"/>
        <a:ext cx="3058741" cy="1141193"/>
      </dsp:txXfrm>
    </dsp:sp>
    <dsp:sp modelId="{8CC6F2BD-D12E-4D76-856C-0D9B2DBFCBAE}">
      <dsp:nvSpPr>
        <dsp:cNvPr id="0" name=""/>
        <dsp:cNvSpPr/>
      </dsp:nvSpPr>
      <dsp:spPr>
        <a:xfrm>
          <a:off x="3490101" y="1428446"/>
          <a:ext cx="3058741" cy="4179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2.1. </a:t>
          </a:r>
          <a:br>
            <a:rPr lang="pl-PL" sz="1400" kern="1200" dirty="0"/>
          </a:br>
          <a:r>
            <a:rPr lang="pl-PL" sz="1400" kern="1200" dirty="0"/>
            <a:t>Zwiększenie potencjału inwestycyjnego i poziomu przedsiębiorczości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2.2.</a:t>
          </a:r>
          <a:br>
            <a:rPr lang="pl-PL" sz="1400" kern="1200" dirty="0"/>
          </a:br>
          <a:r>
            <a:rPr lang="pl-PL" sz="1400" kern="1200" dirty="0"/>
            <a:t>Dywersyfikacja struktury gospodarczej w oparciu o atrakcyjność turystyczną i marketing terytorialny</a:t>
          </a:r>
        </a:p>
      </dsp:txBody>
      <dsp:txXfrm>
        <a:off x="3490101" y="1428446"/>
        <a:ext cx="3058741" cy="4179262"/>
      </dsp:txXfrm>
    </dsp:sp>
    <dsp:sp modelId="{C61EC753-4EA1-42BC-B289-9D2C2DA5A472}">
      <dsp:nvSpPr>
        <dsp:cNvPr id="0" name=""/>
        <dsp:cNvSpPr/>
      </dsp:nvSpPr>
      <dsp:spPr>
        <a:xfrm>
          <a:off x="6977066" y="287252"/>
          <a:ext cx="3058741" cy="11411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tx1"/>
              </a:solidFill>
            </a:rPr>
            <a:t>Cel strategiczny 3.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solidFill>
                <a:schemeClr val="tx1"/>
              </a:solidFill>
            </a:rPr>
            <a:t>Integracja przestrzenna obszaru wraz z ochroną istniejących zasobów i wzmacnianiem odporności klimatycznej</a:t>
          </a:r>
        </a:p>
      </dsp:txBody>
      <dsp:txXfrm>
        <a:off x="6977066" y="287252"/>
        <a:ext cx="3058741" cy="1141193"/>
      </dsp:txXfrm>
    </dsp:sp>
    <dsp:sp modelId="{0C5D857B-8657-4241-8184-DC1195E58FEE}">
      <dsp:nvSpPr>
        <dsp:cNvPr id="0" name=""/>
        <dsp:cNvSpPr/>
      </dsp:nvSpPr>
      <dsp:spPr>
        <a:xfrm>
          <a:off x="6980203" y="1424727"/>
          <a:ext cx="3058741" cy="4179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3.1.</a:t>
          </a:r>
          <a:br>
            <a:rPr lang="pl-PL" sz="1400" b="1" kern="1200" dirty="0"/>
          </a:br>
          <a:r>
            <a:rPr lang="pl-PL" sz="1400" kern="1200" dirty="0"/>
            <a:t>Poprawa skomunikowania i stanu infrastruktury drogowej i </a:t>
          </a:r>
          <a:r>
            <a:rPr lang="pl-PL" sz="1400" kern="1200" dirty="0" err="1"/>
            <a:t>okołodrogowej</a:t>
          </a: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3.2.</a:t>
          </a:r>
          <a:br>
            <a:rPr lang="pl-PL" sz="1400" b="1" kern="1200" dirty="0"/>
          </a:br>
          <a:r>
            <a:rPr lang="pl-PL" sz="1400" kern="1200" dirty="0"/>
            <a:t>Rozwój i poprawa jakości infrastruktury publicznej</a:t>
          </a: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3.3.</a:t>
          </a:r>
          <a:br>
            <a:rPr lang="pl-PL" sz="1400" b="1" kern="1200" dirty="0"/>
          </a:br>
          <a:r>
            <a:rPr lang="pl-PL" sz="1400" kern="1200" dirty="0"/>
            <a:t>Ochrona środowiska, dostosowanie do obecnych warunków oraz łagodzenie i ograniczenie skutków zmian klimatycznych</a:t>
          </a: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1" kern="1200" dirty="0"/>
            <a:t>Kierunek działania 3.4.</a:t>
          </a:r>
          <a:br>
            <a:rPr lang="pl-PL" sz="1400" b="1" kern="1200" dirty="0"/>
          </a:br>
          <a:r>
            <a:rPr lang="pl-PL" sz="1400" kern="1200" dirty="0"/>
            <a:t>Ożywienie obszaru poprzez kreowanie atrakcyjnych przestrzeni publicznych</a:t>
          </a:r>
          <a:endParaRPr lang="pl-PL" sz="1400" b="1" kern="1200" dirty="0"/>
        </a:p>
      </dsp:txBody>
      <dsp:txXfrm>
        <a:off x="6980203" y="1424727"/>
        <a:ext cx="3058741" cy="41792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A4ED8-680D-46B3-B59D-3CFF978E9786}">
      <dsp:nvSpPr>
        <dsp:cNvPr id="0" name=""/>
        <dsp:cNvSpPr/>
      </dsp:nvSpPr>
      <dsp:spPr>
        <a:xfrm>
          <a:off x="0" y="341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Podnoszenie poziomu dostępności i jakości usług publicznych, w tym m.in. poprzez rozwój e-usług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administracji publicznej</a:t>
          </a:r>
        </a:p>
      </dsp:txBody>
      <dsp:txXfrm>
        <a:off x="45248" y="45589"/>
        <a:ext cx="11398951" cy="836420"/>
      </dsp:txXfrm>
    </dsp:sp>
    <dsp:sp modelId="{9A0BD285-E5F2-4E76-9669-86809E2481F5}">
      <dsp:nvSpPr>
        <dsp:cNvPr id="0" name=""/>
        <dsp:cNvSpPr/>
      </dsp:nvSpPr>
      <dsp:spPr>
        <a:xfrm>
          <a:off x="0" y="941320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Informatyzacja, cyfryzacja systemu zarządzania, gromadzenia, przetwarzania i udostępniania danych</a:t>
          </a:r>
        </a:p>
      </dsp:txBody>
      <dsp:txXfrm>
        <a:off x="45248" y="986568"/>
        <a:ext cx="11398951" cy="836420"/>
      </dsp:txXfrm>
    </dsp:sp>
    <dsp:sp modelId="{0404579C-D409-4378-A015-C54B3472E7DE}">
      <dsp:nvSpPr>
        <dsp:cNvPr id="0" name=""/>
        <dsp:cNvSpPr/>
      </dsp:nvSpPr>
      <dsp:spPr>
        <a:xfrm>
          <a:off x="0" y="1882299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Zwiększanie poziomu cyberbezpieczeństwa w obiektach administracji publicznej</a:t>
          </a:r>
        </a:p>
      </dsp:txBody>
      <dsp:txXfrm>
        <a:off x="45248" y="1927547"/>
        <a:ext cx="11398951" cy="836420"/>
      </dsp:txXfrm>
    </dsp:sp>
    <dsp:sp modelId="{716921B0-404C-47B2-B936-613D00305992}">
      <dsp:nvSpPr>
        <dsp:cNvPr id="0" name=""/>
        <dsp:cNvSpPr/>
      </dsp:nvSpPr>
      <dsp:spPr>
        <a:xfrm>
          <a:off x="0" y="2823278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Wzmacnianie współpracy międzygminnej i gminno-powiatowej w ramach MOF</a:t>
          </a:r>
        </a:p>
      </dsp:txBody>
      <dsp:txXfrm>
        <a:off x="45248" y="2868526"/>
        <a:ext cx="11398951" cy="836420"/>
      </dsp:txXfrm>
    </dsp:sp>
    <dsp:sp modelId="{A662470C-1A4C-43EB-BD49-5CEA1FBD3F0D}">
      <dsp:nvSpPr>
        <dsp:cNvPr id="0" name=""/>
        <dsp:cNvSpPr/>
      </dsp:nvSpPr>
      <dsp:spPr>
        <a:xfrm>
          <a:off x="0" y="3764257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Utrzymanie obiektów i urządzeń użyteczności publicznej oraz obiektów administracyjnych, w tym remonty i modernizacja placówek wraz z podnoszeniem poziomu ich dostępności dla osób ze szczególnymi potrzebami</a:t>
          </a:r>
        </a:p>
      </dsp:txBody>
      <dsp:txXfrm>
        <a:off x="45248" y="3809505"/>
        <a:ext cx="11398951" cy="836420"/>
      </dsp:txXfrm>
    </dsp:sp>
    <dsp:sp modelId="{478E4719-71F7-4C9C-84D8-7436F7C9D5C5}">
      <dsp:nvSpPr>
        <dsp:cNvPr id="0" name=""/>
        <dsp:cNvSpPr/>
      </dsp:nvSpPr>
      <dsp:spPr>
        <a:xfrm>
          <a:off x="0" y="4705236"/>
          <a:ext cx="11489447" cy="9269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Sporządzanie i implementacja Planów Ogólnych</a:t>
          </a:r>
        </a:p>
      </dsp:txBody>
      <dsp:txXfrm>
        <a:off x="45248" y="4750484"/>
        <a:ext cx="11398951" cy="8364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29D84-F857-429A-B650-4C1CD86932E1}">
      <dsp:nvSpPr>
        <dsp:cNvPr id="0" name=""/>
        <dsp:cNvSpPr/>
      </dsp:nvSpPr>
      <dsp:spPr>
        <a:xfrm>
          <a:off x="-4759876" y="-734989"/>
          <a:ext cx="5711779" cy="5711779"/>
        </a:xfrm>
        <a:prstGeom prst="blockArc">
          <a:avLst>
            <a:gd name="adj1" fmla="val 18900000"/>
            <a:gd name="adj2" fmla="val 2700000"/>
            <a:gd name="adj3" fmla="val 378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BF99E-B47A-4B3D-B69B-D392FBFBB515}">
      <dsp:nvSpPr>
        <dsp:cNvPr id="0" name=""/>
        <dsp:cNvSpPr/>
      </dsp:nvSpPr>
      <dsp:spPr>
        <a:xfrm>
          <a:off x="788990" y="72586"/>
          <a:ext cx="6648542" cy="12117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186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Kierunek działania 2.1.</a:t>
          </a:r>
          <a:br>
            <a:rPr lang="pl-PL" sz="2000" b="1" kern="1200" dirty="0">
              <a:solidFill>
                <a:schemeClr val="tx1"/>
              </a:solidFill>
            </a:rPr>
          </a:br>
          <a:r>
            <a:rPr lang="pl-PL" sz="2000" b="1" kern="1200" dirty="0">
              <a:solidFill>
                <a:schemeClr val="tx1"/>
              </a:solidFill>
            </a:rPr>
            <a:t>Zwiększenie potencjału inwestycyjnego i poziomu przedsiębiorczości</a:t>
          </a:r>
        </a:p>
      </dsp:txBody>
      <dsp:txXfrm>
        <a:off x="788990" y="72586"/>
        <a:ext cx="6648542" cy="1211797"/>
      </dsp:txXfrm>
    </dsp:sp>
    <dsp:sp modelId="{F24DC22E-7035-44A9-B055-7ACFCFCBF652}">
      <dsp:nvSpPr>
        <dsp:cNvPr id="0" name=""/>
        <dsp:cNvSpPr/>
      </dsp:nvSpPr>
      <dsp:spPr>
        <a:xfrm>
          <a:off x="22375" y="454508"/>
          <a:ext cx="1514746" cy="15147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ECE1F-281F-4ECB-9138-28836A0276E2}">
      <dsp:nvSpPr>
        <dsp:cNvPr id="0" name=""/>
        <dsp:cNvSpPr/>
      </dsp:nvSpPr>
      <dsp:spPr>
        <a:xfrm>
          <a:off x="779748" y="2424019"/>
          <a:ext cx="6648542" cy="12117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186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Kierunek działania 2.2.</a:t>
          </a:r>
          <a:br>
            <a:rPr lang="pl-PL" sz="2000" b="1" kern="1200" dirty="0">
              <a:solidFill>
                <a:schemeClr val="tx1"/>
              </a:solidFill>
            </a:rPr>
          </a:br>
          <a:r>
            <a:rPr lang="pl-PL" sz="2000" b="1" kern="1200" dirty="0">
              <a:solidFill>
                <a:schemeClr val="tx1"/>
              </a:solidFill>
            </a:rPr>
            <a:t>Dywersyfikacja struktury gospodarczej w oparciu o atrakcyjność turystyczną i marketing terytorialny</a:t>
          </a:r>
        </a:p>
      </dsp:txBody>
      <dsp:txXfrm>
        <a:off x="779748" y="2424019"/>
        <a:ext cx="6648542" cy="1211797"/>
      </dsp:txXfrm>
    </dsp:sp>
    <dsp:sp modelId="{8B21C346-5A3C-40BF-BB4D-D6E67096D97D}">
      <dsp:nvSpPr>
        <dsp:cNvPr id="0" name=""/>
        <dsp:cNvSpPr/>
      </dsp:nvSpPr>
      <dsp:spPr>
        <a:xfrm>
          <a:off x="22375" y="2272544"/>
          <a:ext cx="1514746" cy="15147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E4719-71F7-4C9C-84D8-7436F7C9D5C5}">
      <dsp:nvSpPr>
        <dsp:cNvPr id="0" name=""/>
        <dsp:cNvSpPr/>
      </dsp:nvSpPr>
      <dsp:spPr>
        <a:xfrm>
          <a:off x="0" y="478864"/>
          <a:ext cx="11489447" cy="765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Prowadzenie działań na rzecz dywersyfikacji rynku pracy i stworzenia nowych miejsc pracy poza sektorem górniczym i przemysłem ciężkim</a:t>
          </a:r>
        </a:p>
      </dsp:txBody>
      <dsp:txXfrm>
        <a:off x="37370" y="516234"/>
        <a:ext cx="11414707" cy="690778"/>
      </dsp:txXfrm>
    </dsp:sp>
    <dsp:sp modelId="{92BFF8EC-F999-412C-ACE8-84C7EEFD90BC}">
      <dsp:nvSpPr>
        <dsp:cNvPr id="0" name=""/>
        <dsp:cNvSpPr/>
      </dsp:nvSpPr>
      <dsp:spPr>
        <a:xfrm>
          <a:off x="0" y="1255267"/>
          <a:ext cx="11489447" cy="765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Zwiększanie możliwości inwestycyjnych poprzez gospodarcze wykorzystywanie terenów </a:t>
          </a:r>
          <a:r>
            <a:rPr lang="pl-PL" sz="1800" b="1" kern="1200" dirty="0" err="1">
              <a:solidFill>
                <a:schemeClr val="tx1"/>
              </a:solidFill>
            </a:rPr>
            <a:t>pogórniczych</a:t>
          </a:r>
          <a:r>
            <a:rPr lang="pl-PL" sz="1800" b="1" kern="1200" dirty="0">
              <a:solidFill>
                <a:schemeClr val="tx1"/>
              </a:solidFill>
            </a:rPr>
            <a:t>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poprzemysłowych - zagospodarowanie i rewitalizacja terenów zdegradowanych, poprzemysłowych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pogórniczych jako forma odnowy gospodarczej</a:t>
          </a:r>
        </a:p>
      </dsp:txBody>
      <dsp:txXfrm>
        <a:off x="37370" y="1292637"/>
        <a:ext cx="11414707" cy="690778"/>
      </dsp:txXfrm>
    </dsp:sp>
    <dsp:sp modelId="{CC0D7379-9ED0-41AD-B195-7E74564A87D6}">
      <dsp:nvSpPr>
        <dsp:cNvPr id="0" name=""/>
        <dsp:cNvSpPr/>
      </dsp:nvSpPr>
      <dsp:spPr>
        <a:xfrm>
          <a:off x="0" y="2031670"/>
          <a:ext cx="11489447" cy="765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Kreowanie nowych terenów inwestycyjnych na etapie przygotowywania miejscowych planów zagospodarowania przestrzennego</a:t>
          </a:r>
        </a:p>
      </dsp:txBody>
      <dsp:txXfrm>
        <a:off x="37370" y="2069040"/>
        <a:ext cx="11414707" cy="690778"/>
      </dsp:txXfrm>
    </dsp:sp>
    <dsp:sp modelId="{B23BD27B-8D38-4389-A624-607D5DE024C7}">
      <dsp:nvSpPr>
        <dsp:cNvPr id="0" name=""/>
        <dsp:cNvSpPr/>
      </dsp:nvSpPr>
      <dsp:spPr>
        <a:xfrm>
          <a:off x="0" y="2808073"/>
          <a:ext cx="11489447" cy="765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Uzbrajanie terenów inwestycyjnych w podstawową infrastrukturę sieciową</a:t>
          </a:r>
        </a:p>
      </dsp:txBody>
      <dsp:txXfrm>
        <a:off x="37370" y="2845443"/>
        <a:ext cx="11414707" cy="690778"/>
      </dsp:txXfrm>
    </dsp:sp>
    <dsp:sp modelId="{562DBFF8-9018-4F8D-88F3-6ECD9B40B771}">
      <dsp:nvSpPr>
        <dsp:cNvPr id="0" name=""/>
        <dsp:cNvSpPr/>
      </dsp:nvSpPr>
      <dsp:spPr>
        <a:xfrm>
          <a:off x="0" y="3584475"/>
          <a:ext cx="11489447" cy="9192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Przygotowanie atrakcyjnej oferty inwestycyjnej w postaci ulg i zachęt dla przedsiębiorców oraz zapewnienie wsparcia przedsiębiorcom na kluczowych etapach procesu inwestycyjnego i w kwestiach proceduralnych poprzez rozbudowę kompleksowego systemu obsługi inwestora w poszczególnych gminach MOF i w powiecie</a:t>
          </a:r>
        </a:p>
      </dsp:txBody>
      <dsp:txXfrm>
        <a:off x="44872" y="3629347"/>
        <a:ext cx="11399703" cy="829467"/>
      </dsp:txXfrm>
    </dsp:sp>
    <dsp:sp modelId="{98BF41DD-8A9A-4DD8-9167-5758BCE535F9}">
      <dsp:nvSpPr>
        <dsp:cNvPr id="0" name=""/>
        <dsp:cNvSpPr/>
      </dsp:nvSpPr>
      <dsp:spPr>
        <a:xfrm>
          <a:off x="0" y="4514571"/>
          <a:ext cx="11489447" cy="765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mieszkańców w zakresie zakładania i rozwijania działalności gospodarczej, promocja postawy przedsiębiorczej oraz samozatrudnienia</a:t>
          </a:r>
        </a:p>
      </dsp:txBody>
      <dsp:txXfrm>
        <a:off x="37370" y="4551941"/>
        <a:ext cx="11414707" cy="6907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E4719-71F7-4C9C-84D8-7436F7C9D5C5}">
      <dsp:nvSpPr>
        <dsp:cNvPr id="0" name=""/>
        <dsp:cNvSpPr/>
      </dsp:nvSpPr>
      <dsp:spPr>
        <a:xfrm>
          <a:off x="0" y="2673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Wzmacnianie poziomu współpracy przedsiębiorstw z ośrodkami akademickimi w celu rozwoju branży innowacyjnej w MOF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28827" y="31500"/>
        <a:ext cx="11431793" cy="532876"/>
      </dsp:txXfrm>
    </dsp:sp>
    <dsp:sp modelId="{7D1F7F37-4761-4C0D-B446-52E573F5AA68}">
      <dsp:nvSpPr>
        <dsp:cNvPr id="0" name=""/>
        <dsp:cNvSpPr/>
      </dsp:nvSpPr>
      <dsp:spPr>
        <a:xfrm>
          <a:off x="0" y="605521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mieszkańców dotkniętych zmianami w strukturze gospodarki wynikających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z transformacji</a:t>
          </a:r>
        </a:p>
      </dsp:txBody>
      <dsp:txXfrm>
        <a:off x="28827" y="634348"/>
        <a:ext cx="11431793" cy="532876"/>
      </dsp:txXfrm>
    </dsp:sp>
    <dsp:sp modelId="{FB935F81-ECFE-41EB-BEBB-36036EB0BD0D}">
      <dsp:nvSpPr>
        <dsp:cNvPr id="0" name=""/>
        <dsp:cNvSpPr/>
      </dsp:nvSpPr>
      <dsp:spPr>
        <a:xfrm>
          <a:off x="0" y="1208370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Przeciwdziałanie bezrobociu poprzez aktywizację osób bezrobotnych, wsparcie osób poszukujących pracy oraz rozwój przedsiębiorczości</a:t>
          </a:r>
        </a:p>
      </dsp:txBody>
      <dsp:txXfrm>
        <a:off x="28827" y="1237197"/>
        <a:ext cx="11431793" cy="532876"/>
      </dsp:txXfrm>
    </dsp:sp>
    <dsp:sp modelId="{76D187A0-E6FE-426A-8D4F-86ED2A37DB0B}">
      <dsp:nvSpPr>
        <dsp:cNvPr id="0" name=""/>
        <dsp:cNvSpPr/>
      </dsp:nvSpPr>
      <dsp:spPr>
        <a:xfrm>
          <a:off x="0" y="1811219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Prowadzenie działań na rzecz aktywizacji i reintegracji zawodowej oraz zwiększenia aktywności osób zagrożonych wykluczeniem (w szczególności długotrwale bezrobotnych)</a:t>
          </a:r>
        </a:p>
      </dsp:txBody>
      <dsp:txXfrm>
        <a:off x="28827" y="1840046"/>
        <a:ext cx="11431793" cy="532876"/>
      </dsp:txXfrm>
    </dsp:sp>
    <dsp:sp modelId="{B093D8DE-95C2-49D0-915F-D062DB07B9A9}">
      <dsp:nvSpPr>
        <dsp:cNvPr id="0" name=""/>
        <dsp:cNvSpPr/>
      </dsp:nvSpPr>
      <dsp:spPr>
        <a:xfrm>
          <a:off x="0" y="2414068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Wspieranie współpracy szkół z lokalnymi przedsiębiorcami w zakresie stopniowego wprowadzania młodzieży na rynek pracy i dostosowania jej kompetencji do potrzeb pracodawców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28827" y="2442895"/>
        <a:ext cx="11431793" cy="532876"/>
      </dsp:txXfrm>
    </dsp:sp>
    <dsp:sp modelId="{AABA38E7-2304-445F-A997-B881110F82B6}">
      <dsp:nvSpPr>
        <dsp:cNvPr id="0" name=""/>
        <dsp:cNvSpPr/>
      </dsp:nvSpPr>
      <dsp:spPr>
        <a:xfrm>
          <a:off x="0" y="3016917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Kreowanie warunków do zakładania i rozwijania przedsiębiorstw, w tym m.in. poprzez wspieranie start-</a:t>
          </a:r>
          <a:r>
            <a:rPr lang="pl-PL" sz="1800" b="1" kern="1200" dirty="0" err="1">
              <a:solidFill>
                <a:schemeClr val="tx1"/>
              </a:solidFill>
            </a:rPr>
            <a:t>upów</a:t>
          </a:r>
          <a:r>
            <a:rPr lang="pl-PL" sz="1800" b="1" kern="1200" dirty="0">
              <a:solidFill>
                <a:schemeClr val="tx1"/>
              </a:solidFill>
            </a:rPr>
            <a:t>, tworzenie i rozwijanie sieci </a:t>
          </a:r>
          <a:r>
            <a:rPr lang="pl-PL" sz="1800" b="1" kern="1200" dirty="0" err="1">
              <a:solidFill>
                <a:schemeClr val="tx1"/>
              </a:solidFill>
            </a:rPr>
            <a:t>FabLab</a:t>
          </a:r>
          <a:r>
            <a:rPr lang="pl-PL" sz="1800" b="1" kern="1200" dirty="0">
              <a:solidFill>
                <a:schemeClr val="tx1"/>
              </a:solidFill>
            </a:rPr>
            <a:t>, rozwój e-administracji i e-usług</a:t>
          </a:r>
        </a:p>
      </dsp:txBody>
      <dsp:txXfrm>
        <a:off x="28827" y="3045744"/>
        <a:ext cx="11431793" cy="532876"/>
      </dsp:txXfrm>
    </dsp:sp>
    <dsp:sp modelId="{DE594A1E-7F98-4460-A10B-41330EEFDAFC}">
      <dsp:nvSpPr>
        <dsp:cNvPr id="0" name=""/>
        <dsp:cNvSpPr/>
      </dsp:nvSpPr>
      <dsp:spPr>
        <a:xfrm>
          <a:off x="0" y="3619766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Kreowanie pozytywnych relacji oraz dialogu między organizacjami pozarządowymi, przedsiębiorcami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samorządem – budowanie partnerstw lokalnych</a:t>
          </a:r>
        </a:p>
      </dsp:txBody>
      <dsp:txXfrm>
        <a:off x="28827" y="3648593"/>
        <a:ext cx="11431793" cy="532876"/>
      </dsp:txXfrm>
    </dsp:sp>
    <dsp:sp modelId="{0E0E1143-9F6D-464E-AC00-C4D7E07A5317}">
      <dsp:nvSpPr>
        <dsp:cNvPr id="0" name=""/>
        <dsp:cNvSpPr/>
      </dsp:nvSpPr>
      <dsp:spPr>
        <a:xfrm>
          <a:off x="0" y="4222614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Organizacja szkoleń, kursów i warsztatów rozwijających kompetencje uczestników rynku pracy</a:t>
          </a:r>
        </a:p>
      </dsp:txBody>
      <dsp:txXfrm>
        <a:off x="28827" y="4251441"/>
        <a:ext cx="11431793" cy="532876"/>
      </dsp:txXfrm>
    </dsp:sp>
    <dsp:sp modelId="{9C0C06E3-2413-49C7-8B86-9FAFCAC951DA}">
      <dsp:nvSpPr>
        <dsp:cNvPr id="0" name=""/>
        <dsp:cNvSpPr/>
      </dsp:nvSpPr>
      <dsp:spPr>
        <a:xfrm>
          <a:off x="0" y="4825463"/>
          <a:ext cx="11489447" cy="590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Prowadzenie aktywnego marketingu gospodarczego wraz z promocją oferty inwestycyjnej w MOF</a:t>
          </a:r>
        </a:p>
      </dsp:txBody>
      <dsp:txXfrm>
        <a:off x="28827" y="4854290"/>
        <a:ext cx="11431793" cy="5328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E4719-71F7-4C9C-84D8-7436F7C9D5C5}">
      <dsp:nvSpPr>
        <dsp:cNvPr id="0" name=""/>
        <dsp:cNvSpPr/>
      </dsp:nvSpPr>
      <dsp:spPr>
        <a:xfrm>
          <a:off x="0" y="432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Budowa kompleksowej oferty turystycznej w oparciu o możliwości rozwoju turystyki aktywnej i kulturowej</a:t>
          </a:r>
        </a:p>
      </dsp:txBody>
      <dsp:txXfrm>
        <a:off x="43529" y="43961"/>
        <a:ext cx="11402389" cy="804635"/>
      </dsp:txXfrm>
    </dsp:sp>
    <dsp:sp modelId="{23081A50-2248-44BE-BF04-1C4B0E04955D}">
      <dsp:nvSpPr>
        <dsp:cNvPr id="0" name=""/>
        <dsp:cNvSpPr/>
      </dsp:nvSpPr>
      <dsp:spPr>
        <a:xfrm>
          <a:off x="0" y="905653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Promocja i wykorzystanie potencjałów związanych z produktami lokalnymi, tradycyjnymi, w tym wsparcie i promocja tradycji związanych z lokalnym rzemiosłem</a:t>
          </a:r>
        </a:p>
      </dsp:txBody>
      <dsp:txXfrm>
        <a:off x="43529" y="949182"/>
        <a:ext cx="11402389" cy="804635"/>
      </dsp:txXfrm>
    </dsp:sp>
    <dsp:sp modelId="{6A5367FB-6E35-45CA-B2D1-E2BF62A261B9}">
      <dsp:nvSpPr>
        <dsp:cNvPr id="0" name=""/>
        <dsp:cNvSpPr/>
      </dsp:nvSpPr>
      <dsp:spPr>
        <a:xfrm>
          <a:off x="0" y="1810875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Kształtowanie atrakcyjnego wizerunku MOF Chrzanowa w oparciu o posiadane zasoby oraz budowa rozpoznawalnej w regionie i kraju marki MOF Promocja marki obszaru w ramach przynależności do Lokalnej Grupy Działania „Partnerstwo na Jurze”</a:t>
          </a:r>
        </a:p>
      </dsp:txBody>
      <dsp:txXfrm>
        <a:off x="43529" y="1854404"/>
        <a:ext cx="11402389" cy="804635"/>
      </dsp:txXfrm>
    </dsp:sp>
    <dsp:sp modelId="{4C07FE16-0910-49A7-ABD3-0B452ECC7F8A}">
      <dsp:nvSpPr>
        <dsp:cNvPr id="0" name=""/>
        <dsp:cNvSpPr/>
      </dsp:nvSpPr>
      <dsp:spPr>
        <a:xfrm>
          <a:off x="0" y="2716097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Rozbudowa infrastruktury turystycznej i okołoturystycznej, w tym rozwój sieci szlaków i tras pieszych, rowerowych i konnych</a:t>
          </a:r>
        </a:p>
      </dsp:txBody>
      <dsp:txXfrm>
        <a:off x="43529" y="2759626"/>
        <a:ext cx="11402389" cy="804635"/>
      </dsp:txXfrm>
    </dsp:sp>
    <dsp:sp modelId="{0C8209B1-2908-44C3-B344-1F9DAC4E19FF}">
      <dsp:nvSpPr>
        <dsp:cNvPr id="0" name=""/>
        <dsp:cNvSpPr/>
      </dsp:nvSpPr>
      <dsp:spPr>
        <a:xfrm>
          <a:off x="0" y="3621319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Wspieranie rozwoju bazy noclegowej i gastronomicznej na terenie MOF</a:t>
          </a:r>
        </a:p>
      </dsp:txBody>
      <dsp:txXfrm>
        <a:off x="43529" y="3664848"/>
        <a:ext cx="11402389" cy="804635"/>
      </dsp:txXfrm>
    </dsp:sp>
    <dsp:sp modelId="{99759E06-D96B-440F-8912-C937C3B81EB2}">
      <dsp:nvSpPr>
        <dsp:cNvPr id="0" name=""/>
        <dsp:cNvSpPr/>
      </dsp:nvSpPr>
      <dsp:spPr>
        <a:xfrm>
          <a:off x="0" y="4526541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Opracowanie i udostępnianie materiałów promocyjnych pod względem turystycznym w formie tradycyjnej (m.in. wydawnictwa promocyjne, foldery, mapy, przewodniki) i elektronicznej (ebooki, audiobooki, działalność w mediach społecznościowych)</a:t>
          </a:r>
        </a:p>
      </dsp:txBody>
      <dsp:txXfrm>
        <a:off x="43529" y="4570070"/>
        <a:ext cx="11402389" cy="8046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E4719-71F7-4C9C-84D8-7436F7C9D5C5}">
      <dsp:nvSpPr>
        <dsp:cNvPr id="0" name=""/>
        <dsp:cNvSpPr/>
      </dsp:nvSpPr>
      <dsp:spPr>
        <a:xfrm>
          <a:off x="0" y="28773"/>
          <a:ext cx="11489447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Prowadzenie prac readaptacyjnych i konserwacyjnych obiektów zabytkowych wraz z ich dostosowaniem do pełnienia funkcji społecznych, kulturalnych i turystycznych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46606" y="75379"/>
        <a:ext cx="11396235" cy="861508"/>
      </dsp:txXfrm>
    </dsp:sp>
    <dsp:sp modelId="{5CE15467-BCDF-464E-9880-19508CA6938B}">
      <dsp:nvSpPr>
        <dsp:cNvPr id="0" name=""/>
        <dsp:cNvSpPr/>
      </dsp:nvSpPr>
      <dsp:spPr>
        <a:xfrm>
          <a:off x="0" y="1130373"/>
          <a:ext cx="11489447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Rozwijanie oferty instytucji kultury w celu upowszechniania dziedzictwa historyczno-kulturowego MOF</a:t>
          </a:r>
        </a:p>
      </dsp:txBody>
      <dsp:txXfrm>
        <a:off x="46606" y="1176979"/>
        <a:ext cx="11396235" cy="861508"/>
      </dsp:txXfrm>
    </dsp:sp>
    <dsp:sp modelId="{8EBBBEFA-2D3F-421A-A64B-812D2BE5A84F}">
      <dsp:nvSpPr>
        <dsp:cNvPr id="0" name=""/>
        <dsp:cNvSpPr/>
      </dsp:nvSpPr>
      <dsp:spPr>
        <a:xfrm>
          <a:off x="0" y="2231973"/>
          <a:ext cx="11489447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Rozwój koncepcji Smart Village i wdrażanie rozwiązań z tego zakresu</a:t>
          </a:r>
        </a:p>
      </dsp:txBody>
      <dsp:txXfrm>
        <a:off x="46606" y="2278579"/>
        <a:ext cx="11396235" cy="861508"/>
      </dsp:txXfrm>
    </dsp:sp>
    <dsp:sp modelId="{3D45F221-6962-4713-9E26-7399BD05B137}">
      <dsp:nvSpPr>
        <dsp:cNvPr id="0" name=""/>
        <dsp:cNvSpPr/>
      </dsp:nvSpPr>
      <dsp:spPr>
        <a:xfrm>
          <a:off x="0" y="3333573"/>
          <a:ext cx="11489447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Inicjowanie i współpraca przy prowadzeniu badań marketingowych i monitorujących rozwój turystyki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gminie i regionie</a:t>
          </a:r>
        </a:p>
      </dsp:txBody>
      <dsp:txXfrm>
        <a:off x="46606" y="3380179"/>
        <a:ext cx="11396235" cy="861508"/>
      </dsp:txXfrm>
    </dsp:sp>
    <dsp:sp modelId="{A7FDF3FF-0F67-4109-B874-FC346695FF0B}">
      <dsp:nvSpPr>
        <dsp:cNvPr id="0" name=""/>
        <dsp:cNvSpPr/>
      </dsp:nvSpPr>
      <dsp:spPr>
        <a:xfrm>
          <a:off x="0" y="4435173"/>
          <a:ext cx="11489447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Budowa systemu zintegrowanej informacji turystycznej wraz z instalacją informatorów turystycznych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przestrzeniach publicznych</a:t>
          </a:r>
        </a:p>
      </dsp:txBody>
      <dsp:txXfrm>
        <a:off x="46606" y="4481779"/>
        <a:ext cx="11396235" cy="86150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29D84-F857-429A-B650-4C1CD86932E1}">
      <dsp:nvSpPr>
        <dsp:cNvPr id="0" name=""/>
        <dsp:cNvSpPr/>
      </dsp:nvSpPr>
      <dsp:spPr>
        <a:xfrm>
          <a:off x="-5378186" y="-823574"/>
          <a:ext cx="6403974" cy="6403974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BF99E-B47A-4B3D-B69B-D392FBFBB515}">
      <dsp:nvSpPr>
        <dsp:cNvPr id="0" name=""/>
        <dsp:cNvSpPr/>
      </dsp:nvSpPr>
      <dsp:spPr>
        <a:xfrm>
          <a:off x="574181" y="325566"/>
          <a:ext cx="8598299" cy="731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8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3.1.</a:t>
          </a:r>
          <a:br>
            <a:rPr lang="pl-PL" sz="1600" b="1" kern="1200" dirty="0">
              <a:solidFill>
                <a:schemeClr val="tx1"/>
              </a:solidFill>
            </a:rPr>
          </a:br>
          <a:r>
            <a:rPr lang="pl-PL" sz="1600" b="1" kern="1200" dirty="0">
              <a:solidFill>
                <a:schemeClr val="tx1"/>
              </a:solidFill>
            </a:rPr>
            <a:t>Poprawa skomunikowania i stanu infrastruktury drogowej i </a:t>
          </a:r>
          <a:r>
            <a:rPr lang="pl-PL" sz="1600" b="1" kern="1200" dirty="0" err="1">
              <a:solidFill>
                <a:schemeClr val="tx1"/>
              </a:solidFill>
            </a:rPr>
            <a:t>okołodrogowej</a:t>
          </a:r>
          <a:endParaRPr lang="pl-PL" sz="1600" b="1" kern="1200" dirty="0">
            <a:solidFill>
              <a:schemeClr val="tx1"/>
            </a:solidFill>
          </a:endParaRPr>
        </a:p>
      </dsp:txBody>
      <dsp:txXfrm>
        <a:off x="574181" y="325566"/>
        <a:ext cx="8598299" cy="731790"/>
      </dsp:txXfrm>
    </dsp:sp>
    <dsp:sp modelId="{F24DC22E-7035-44A9-B055-7ACFCFCBF652}">
      <dsp:nvSpPr>
        <dsp:cNvPr id="0" name=""/>
        <dsp:cNvSpPr/>
      </dsp:nvSpPr>
      <dsp:spPr>
        <a:xfrm>
          <a:off x="79667" y="274231"/>
          <a:ext cx="914737" cy="9147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2E87F-10CE-4305-93E7-9AE2F6DCB1AB}">
      <dsp:nvSpPr>
        <dsp:cNvPr id="0" name=""/>
        <dsp:cNvSpPr/>
      </dsp:nvSpPr>
      <dsp:spPr>
        <a:xfrm>
          <a:off x="956588" y="1463580"/>
          <a:ext cx="8178747" cy="731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8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3.2.</a:t>
          </a:r>
          <a:br>
            <a:rPr lang="pl-PL" sz="1600" b="1" kern="1200" dirty="0">
              <a:solidFill>
                <a:schemeClr val="tx1"/>
              </a:solidFill>
            </a:rPr>
          </a:br>
          <a:r>
            <a:rPr lang="pl-PL" sz="1600" b="1" kern="1200" dirty="0">
              <a:solidFill>
                <a:schemeClr val="tx1"/>
              </a:solidFill>
            </a:rPr>
            <a:t>Rozwój i poprawa jakości infrastruktury publicznej</a:t>
          </a:r>
        </a:p>
      </dsp:txBody>
      <dsp:txXfrm>
        <a:off x="956588" y="1463580"/>
        <a:ext cx="8178747" cy="731790"/>
      </dsp:txXfrm>
    </dsp:sp>
    <dsp:sp modelId="{8B21C346-5A3C-40BF-BB4D-D6E67096D97D}">
      <dsp:nvSpPr>
        <dsp:cNvPr id="0" name=""/>
        <dsp:cNvSpPr/>
      </dsp:nvSpPr>
      <dsp:spPr>
        <a:xfrm>
          <a:off x="499219" y="1372106"/>
          <a:ext cx="914737" cy="9147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CAFFAD-D291-46FA-BAEA-989FEECA0C80}">
      <dsp:nvSpPr>
        <dsp:cNvPr id="0" name=""/>
        <dsp:cNvSpPr/>
      </dsp:nvSpPr>
      <dsp:spPr>
        <a:xfrm>
          <a:off x="956588" y="2561455"/>
          <a:ext cx="8178747" cy="731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8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3.3.</a:t>
          </a:r>
          <a:br>
            <a:rPr lang="pl-PL" sz="1600" b="1" kern="1200" dirty="0">
              <a:solidFill>
                <a:schemeClr val="tx1"/>
              </a:solidFill>
            </a:rPr>
          </a:br>
          <a:r>
            <a:rPr lang="pl-PL" sz="1600" b="1" kern="1200" dirty="0">
              <a:solidFill>
                <a:schemeClr val="tx1"/>
              </a:solidFill>
            </a:rPr>
            <a:t>Ochrona środowiska, dostosowanie do obecnych warunków oraz łagodzenie i ograniczenie skutków zmian klimatycznych</a:t>
          </a:r>
        </a:p>
      </dsp:txBody>
      <dsp:txXfrm>
        <a:off x="956588" y="2561455"/>
        <a:ext cx="8178747" cy="731790"/>
      </dsp:txXfrm>
    </dsp:sp>
    <dsp:sp modelId="{6C8BF7CD-2FB8-4DA0-A525-8800C8FFC9F2}">
      <dsp:nvSpPr>
        <dsp:cNvPr id="0" name=""/>
        <dsp:cNvSpPr/>
      </dsp:nvSpPr>
      <dsp:spPr>
        <a:xfrm>
          <a:off x="499219" y="2469981"/>
          <a:ext cx="914737" cy="9147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1147A-E23F-46BA-AEAF-E239385F33D3}">
      <dsp:nvSpPr>
        <dsp:cNvPr id="0" name=""/>
        <dsp:cNvSpPr/>
      </dsp:nvSpPr>
      <dsp:spPr>
        <a:xfrm>
          <a:off x="537036" y="3659331"/>
          <a:ext cx="8598299" cy="731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8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>
              <a:solidFill>
                <a:schemeClr val="tx1"/>
              </a:solidFill>
            </a:rPr>
            <a:t>Kierunek działania 3.4.</a:t>
          </a:r>
          <a:br>
            <a:rPr lang="pl-PL" sz="1600" kern="1200" dirty="0">
              <a:solidFill>
                <a:schemeClr val="tx1"/>
              </a:solidFill>
            </a:rPr>
          </a:br>
          <a:r>
            <a:rPr lang="pl-PL" sz="1600" kern="1200" dirty="0">
              <a:solidFill>
                <a:schemeClr val="tx1"/>
              </a:solidFill>
            </a:rPr>
            <a:t>Ożywienie obszaru poprzez kreowanie atrakcyjnych przestrzeni publicznych</a:t>
          </a:r>
        </a:p>
      </dsp:txBody>
      <dsp:txXfrm>
        <a:off x="537036" y="3659331"/>
        <a:ext cx="8598299" cy="731790"/>
      </dsp:txXfrm>
    </dsp:sp>
    <dsp:sp modelId="{05D84AA1-3878-4065-9390-E0412EB0C015}">
      <dsp:nvSpPr>
        <dsp:cNvPr id="0" name=""/>
        <dsp:cNvSpPr/>
      </dsp:nvSpPr>
      <dsp:spPr>
        <a:xfrm>
          <a:off x="79667" y="3567857"/>
          <a:ext cx="914737" cy="9147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E4719-71F7-4C9C-84D8-7436F7C9D5C5}">
      <dsp:nvSpPr>
        <dsp:cNvPr id="0" name=""/>
        <dsp:cNvSpPr/>
      </dsp:nvSpPr>
      <dsp:spPr>
        <a:xfrm>
          <a:off x="0" y="38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Prowadzenie działań na rzecz zwiększenia zewnętrznej i wewnętrznej dostępności komunikacyjnej w MOF, w tym poprzez przywracanie utraconych i rozwijanie istniejących ciągów komunikacyjnych łączących poszczególne miejscowości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43541" y="43579"/>
        <a:ext cx="11402365" cy="804860"/>
      </dsp:txXfrm>
    </dsp:sp>
    <dsp:sp modelId="{660AC615-B601-4221-8AA6-92B7C4F0676E}">
      <dsp:nvSpPr>
        <dsp:cNvPr id="0" name=""/>
        <dsp:cNvSpPr/>
      </dsp:nvSpPr>
      <dsp:spPr>
        <a:xfrm>
          <a:off x="0" y="905367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Budowa, rozbudowa i modernizacja infrastruktury drogowej i okołodrogowej</a:t>
          </a:r>
        </a:p>
      </dsp:txBody>
      <dsp:txXfrm>
        <a:off x="43541" y="948908"/>
        <a:ext cx="11402365" cy="804860"/>
      </dsp:txXfrm>
    </dsp:sp>
    <dsp:sp modelId="{437ECAC1-63F3-4A11-A8C0-DF235B0FF675}">
      <dsp:nvSpPr>
        <dsp:cNvPr id="0" name=""/>
        <dsp:cNvSpPr/>
      </dsp:nvSpPr>
      <dsp:spPr>
        <a:xfrm>
          <a:off x="0" y="1810697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Rozbudowa, modernizacja i wdrażanie inteligentnych systemów oświetlenia ulicznego</a:t>
          </a:r>
        </a:p>
      </dsp:txBody>
      <dsp:txXfrm>
        <a:off x="43541" y="1854238"/>
        <a:ext cx="11402365" cy="804860"/>
      </dsp:txXfrm>
    </dsp:sp>
    <dsp:sp modelId="{4B5C3717-5ED9-403D-A8E2-A6BFF47006F0}">
      <dsp:nvSpPr>
        <dsp:cNvPr id="0" name=""/>
        <dsp:cNvSpPr/>
      </dsp:nvSpPr>
      <dsp:spPr>
        <a:xfrm>
          <a:off x="0" y="2716027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Budowa i przebudowa infrastruktury do obsługi podróżnych wraz z podnoszeniem standardów obsługi komunikacji publicznej oraz stanu pojazdów wykorzystywanych do świadczenia usług transportowych</a:t>
          </a:r>
        </a:p>
      </dsp:txBody>
      <dsp:txXfrm>
        <a:off x="43541" y="2759568"/>
        <a:ext cx="11402365" cy="804860"/>
      </dsp:txXfrm>
    </dsp:sp>
    <dsp:sp modelId="{22BD9CD7-14E9-4FF0-BBBA-C665D6288389}">
      <dsp:nvSpPr>
        <dsp:cNvPr id="0" name=""/>
        <dsp:cNvSpPr/>
      </dsp:nvSpPr>
      <dsp:spPr>
        <a:xfrm>
          <a:off x="0" y="3621356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transportu publicznego uwzględniającego połączenia między wszystkimi gminami MOF oraz dostosowywanie funkcjonowania komunikacji zbiorowej do potrzeb i oczekiwań mieszkańców (dojazdy do pracy, szkoły), w tym również we współpracy z prywatnymi przewoźnikami</a:t>
          </a:r>
        </a:p>
      </dsp:txBody>
      <dsp:txXfrm>
        <a:off x="43541" y="3664897"/>
        <a:ext cx="11402365" cy="804860"/>
      </dsp:txXfrm>
    </dsp:sp>
    <dsp:sp modelId="{E977F464-7C1C-4CA8-A4DE-5F400492DF76}">
      <dsp:nvSpPr>
        <dsp:cNvPr id="0" name=""/>
        <dsp:cNvSpPr/>
      </dsp:nvSpPr>
      <dsp:spPr>
        <a:xfrm>
          <a:off x="0" y="4526686"/>
          <a:ext cx="11489447" cy="891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Budowanie atrakcyjnej oferty usług transportowych spójnej z polityką prorodzinną i senioralną MOF m.in. poprzez stosowanie zniżek dla seniorów oraz rodzin z dziećmi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43541" y="4570227"/>
        <a:ext cx="11402365" cy="80486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C8C82-D303-4B82-9E44-ED15BADE261B}">
      <dsp:nvSpPr>
        <dsp:cNvPr id="0" name=""/>
        <dsp:cNvSpPr/>
      </dsp:nvSpPr>
      <dsp:spPr>
        <a:xfrm>
          <a:off x="0" y="1737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Wdrażanie rozwiązań z zakresu rozwoju transportu multimodalnego, w tym m.in. budowa parkingów Park&amp;Ride</a:t>
          </a:r>
        </a:p>
      </dsp:txBody>
      <dsp:txXfrm>
        <a:off x="45049" y="46786"/>
        <a:ext cx="11399349" cy="832731"/>
      </dsp:txXfrm>
    </dsp:sp>
    <dsp:sp modelId="{02F32A4D-B392-459D-B3CA-F4DDF4BCCDCC}">
      <dsp:nvSpPr>
        <dsp:cNvPr id="0" name=""/>
        <dsp:cNvSpPr/>
      </dsp:nvSpPr>
      <dsp:spPr>
        <a:xfrm>
          <a:off x="0" y="937138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Prowadzenie działań na rzecz poprawy bezpieczeństwa w ruchu drogowym, w tym przede wszystkim niechronionych uczestników ruchu drogowego (pieszych, rowerzystów)</a:t>
          </a:r>
        </a:p>
      </dsp:txBody>
      <dsp:txXfrm>
        <a:off x="45049" y="982187"/>
        <a:ext cx="11399349" cy="832731"/>
      </dsp:txXfrm>
    </dsp:sp>
    <dsp:sp modelId="{122C246E-E47C-4B76-871B-ABB28DACBB2D}">
      <dsp:nvSpPr>
        <dsp:cNvPr id="0" name=""/>
        <dsp:cNvSpPr/>
      </dsp:nvSpPr>
      <dsp:spPr>
        <a:xfrm>
          <a:off x="0" y="1872540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Zmiana zachowań transportowych mieszkańców poprzez prowadzenie działań promujących transport zbiorowy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i wykorzystanie roweru jako środka transportu</a:t>
          </a:r>
        </a:p>
      </dsp:txBody>
      <dsp:txXfrm>
        <a:off x="45049" y="1917589"/>
        <a:ext cx="11399349" cy="832731"/>
      </dsp:txXfrm>
    </dsp:sp>
    <dsp:sp modelId="{B63C9FD3-59E7-4771-BE8A-4E039A3769F6}">
      <dsp:nvSpPr>
        <dsp:cNvPr id="0" name=""/>
        <dsp:cNvSpPr/>
      </dsp:nvSpPr>
      <dsp:spPr>
        <a:xfrm>
          <a:off x="0" y="2807941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Rozbudowa sieci dróg rowerowych na terenie MOF Chrzanowa, w tym współpraca pomiędzy gminami i Powiatem w celu budowania zintegrowanej sieci połączeń pieszo-rowerowych ułatwiającej przemieszczanie się po terenie MOF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45049" y="2852990"/>
        <a:ext cx="11399349" cy="832731"/>
      </dsp:txXfrm>
    </dsp:sp>
    <dsp:sp modelId="{B8254468-9301-4D9C-8FE4-8B4BC2EC2C72}">
      <dsp:nvSpPr>
        <dsp:cNvPr id="0" name=""/>
        <dsp:cNvSpPr/>
      </dsp:nvSpPr>
      <dsp:spPr>
        <a:xfrm>
          <a:off x="0" y="3743343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Dostosowywanie liczby miejsc parkingowych do identyfikowanych potrzeb</a:t>
          </a:r>
        </a:p>
      </dsp:txBody>
      <dsp:txXfrm>
        <a:off x="45049" y="3788392"/>
        <a:ext cx="11399349" cy="832731"/>
      </dsp:txXfrm>
    </dsp:sp>
    <dsp:sp modelId="{F185A309-DBBE-4E9A-8999-36CB4B10D1C3}">
      <dsp:nvSpPr>
        <dsp:cNvPr id="0" name=""/>
        <dsp:cNvSpPr/>
      </dsp:nvSpPr>
      <dsp:spPr>
        <a:xfrm>
          <a:off x="0" y="4678744"/>
          <a:ext cx="11489447" cy="922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Dążenie do minimalizowania negatywnego wpływu transportu na środowisko</a:t>
          </a:r>
        </a:p>
      </dsp:txBody>
      <dsp:txXfrm>
        <a:off x="45049" y="4723793"/>
        <a:ext cx="11399349" cy="83273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3EFD1F-7F49-4EF9-9003-E3A469341F2E}">
      <dsp:nvSpPr>
        <dsp:cNvPr id="0" name=""/>
        <dsp:cNvSpPr/>
      </dsp:nvSpPr>
      <dsp:spPr>
        <a:xfrm>
          <a:off x="0" y="2403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Rozwijanie wydajnej i zrównoważonej gospodarki wodno-ściekowej poprzez rozbudowę i modernizację sieci wodociągowej i kanalizacyjnej oraz urządzeń wodno-kanalizacyjnych, w tym wyposażanie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infrastrukturę sieciową terenów zabudowanych i przeznaczonych pod zabudowę</a:t>
          </a:r>
        </a:p>
      </dsp:txBody>
      <dsp:txXfrm>
        <a:off x="37275" y="39678"/>
        <a:ext cx="11414897" cy="689034"/>
      </dsp:txXfrm>
    </dsp:sp>
    <dsp:sp modelId="{5CBCA465-8964-4F92-892F-31DF4AD8018C}">
      <dsp:nvSpPr>
        <dsp:cNvPr id="0" name=""/>
        <dsp:cNvSpPr/>
      </dsp:nvSpPr>
      <dsp:spPr>
        <a:xfrm>
          <a:off x="0" y="777449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mieszkańców w zakresie budowy zbiorników bezodpływowych i przydomowych oczyszczalni ścieków</a:t>
          </a:r>
        </a:p>
      </dsp:txBody>
      <dsp:txXfrm>
        <a:off x="37275" y="814724"/>
        <a:ext cx="11414897" cy="689034"/>
      </dsp:txXfrm>
    </dsp:sp>
    <dsp:sp modelId="{49B00374-7F68-4403-BBBA-4FAEA8FA0F09}">
      <dsp:nvSpPr>
        <dsp:cNvPr id="0" name=""/>
        <dsp:cNvSpPr/>
      </dsp:nvSpPr>
      <dsp:spPr>
        <a:xfrm>
          <a:off x="0" y="1552495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Budowa, rozbudowa i modernizacja infrastruktury sieci gazowej</a:t>
          </a:r>
        </a:p>
      </dsp:txBody>
      <dsp:txXfrm>
        <a:off x="37275" y="1589770"/>
        <a:ext cx="11414897" cy="689034"/>
      </dsp:txXfrm>
    </dsp:sp>
    <dsp:sp modelId="{AA6DF82A-EA9A-4298-B593-CF389E6E9D32}">
      <dsp:nvSpPr>
        <dsp:cNvPr id="0" name=""/>
        <dsp:cNvSpPr/>
      </dsp:nvSpPr>
      <dsp:spPr>
        <a:xfrm>
          <a:off x="0" y="2327541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Wprowadzanie rozwiązań z zakresu gospodarki o obiegu zamkniętym, w tym m.in. wsparcie procesu budowy biogazowni w Libiążu</a:t>
          </a:r>
        </a:p>
      </dsp:txBody>
      <dsp:txXfrm>
        <a:off x="37275" y="2364816"/>
        <a:ext cx="11414897" cy="689034"/>
      </dsp:txXfrm>
    </dsp:sp>
    <dsp:sp modelId="{B973C4BE-5C53-464F-8FC5-3D02EC08D574}">
      <dsp:nvSpPr>
        <dsp:cNvPr id="0" name=""/>
        <dsp:cNvSpPr/>
      </dsp:nvSpPr>
      <dsp:spPr>
        <a:xfrm>
          <a:off x="0" y="3102586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Rozwijanie systemu gospodarki odpadami komunalnymi, w tym rozbudowa zaplecza technicznego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infrastruktury dla gospodarki odpadami, m.in. budowa, rozbudowa i modernizacja Punktów Selektywnej Zbiórki Odpadów Komunalnych</a:t>
          </a:r>
        </a:p>
      </dsp:txBody>
      <dsp:txXfrm>
        <a:off x="37275" y="3139861"/>
        <a:ext cx="11414897" cy="689034"/>
      </dsp:txXfrm>
    </dsp:sp>
    <dsp:sp modelId="{329C8A99-80ED-4E30-B5FF-5495111F8D54}">
      <dsp:nvSpPr>
        <dsp:cNvPr id="0" name=""/>
        <dsp:cNvSpPr/>
      </dsp:nvSpPr>
      <dsp:spPr>
        <a:xfrm>
          <a:off x="0" y="3877632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Budowa, rozbudowa i modernizacja sieci kanalizacji deszczowej</a:t>
          </a:r>
        </a:p>
      </dsp:txBody>
      <dsp:txXfrm>
        <a:off x="37275" y="3914907"/>
        <a:ext cx="11414897" cy="689034"/>
      </dsp:txXfrm>
    </dsp:sp>
    <dsp:sp modelId="{A0C54D44-0CEB-4832-A2C0-086D9E95C537}">
      <dsp:nvSpPr>
        <dsp:cNvPr id="0" name=""/>
        <dsp:cNvSpPr/>
      </dsp:nvSpPr>
      <dsp:spPr>
        <a:xfrm>
          <a:off x="0" y="4652678"/>
          <a:ext cx="11489447" cy="763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 Dostosowywanie ujęć wody i stacji uzdatniania wody do zmian klimatu związanych z suszą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powodziami</a:t>
          </a:r>
        </a:p>
      </dsp:txBody>
      <dsp:txXfrm>
        <a:off x="37275" y="4689953"/>
        <a:ext cx="11414897" cy="689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29D84-F857-429A-B650-4C1CD86932E1}">
      <dsp:nvSpPr>
        <dsp:cNvPr id="0" name=""/>
        <dsp:cNvSpPr/>
      </dsp:nvSpPr>
      <dsp:spPr>
        <a:xfrm>
          <a:off x="-5521259" y="-845325"/>
          <a:ext cx="6573935" cy="6573935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BF99E-B47A-4B3D-B69B-D392FBFBB515}">
      <dsp:nvSpPr>
        <dsp:cNvPr id="0" name=""/>
        <dsp:cNvSpPr/>
      </dsp:nvSpPr>
      <dsp:spPr>
        <a:xfrm>
          <a:off x="462419" y="0"/>
          <a:ext cx="8361807" cy="610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66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1.1.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Wzmocnienie potencjału i standardów sektora edukacji</a:t>
          </a:r>
        </a:p>
      </dsp:txBody>
      <dsp:txXfrm>
        <a:off x="462419" y="0"/>
        <a:ext cx="8361807" cy="610605"/>
      </dsp:txXfrm>
    </dsp:sp>
    <dsp:sp modelId="{F24DC22E-7035-44A9-B055-7ACFCFCBF652}">
      <dsp:nvSpPr>
        <dsp:cNvPr id="0" name=""/>
        <dsp:cNvSpPr/>
      </dsp:nvSpPr>
      <dsp:spPr>
        <a:xfrm>
          <a:off x="78616" y="228781"/>
          <a:ext cx="763257" cy="7632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B795A-B196-4EC2-BB72-E6EB10C4B092}">
      <dsp:nvSpPr>
        <dsp:cNvPr id="0" name=""/>
        <dsp:cNvSpPr/>
      </dsp:nvSpPr>
      <dsp:spPr>
        <a:xfrm>
          <a:off x="816642" y="938055"/>
          <a:ext cx="7924265" cy="610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66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1.2.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Wdrażanie systemowych rozwiązań z zakresu polityki społecznej</a:t>
          </a:r>
        </a:p>
      </dsp:txBody>
      <dsp:txXfrm>
        <a:off x="816642" y="938055"/>
        <a:ext cx="7924265" cy="610605"/>
      </dsp:txXfrm>
    </dsp:sp>
    <dsp:sp modelId="{8B21C346-5A3C-40BF-BB4D-D6E67096D97D}">
      <dsp:nvSpPr>
        <dsp:cNvPr id="0" name=""/>
        <dsp:cNvSpPr/>
      </dsp:nvSpPr>
      <dsp:spPr>
        <a:xfrm>
          <a:off x="516158" y="1144397"/>
          <a:ext cx="763257" cy="7632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15BA1-D7F8-40E1-A722-4F888D16F987}">
      <dsp:nvSpPr>
        <dsp:cNvPr id="0" name=""/>
        <dsp:cNvSpPr/>
      </dsp:nvSpPr>
      <dsp:spPr>
        <a:xfrm>
          <a:off x="1032077" y="2136339"/>
          <a:ext cx="7789974" cy="610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66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1.3. </a:t>
          </a:r>
          <a:br>
            <a:rPr lang="pl-PL" sz="1600" b="1" kern="1200" dirty="0">
              <a:solidFill>
                <a:schemeClr val="tx1"/>
              </a:solidFill>
            </a:rPr>
          </a:br>
          <a:r>
            <a:rPr lang="pl-PL" sz="1600" b="1" kern="1200" dirty="0">
              <a:solidFill>
                <a:schemeClr val="tx1"/>
              </a:solidFill>
            </a:rPr>
            <a:t>Stworzenie atrakcyjnej oferty czasu wolnego</a:t>
          </a:r>
        </a:p>
      </dsp:txBody>
      <dsp:txXfrm>
        <a:off x="1032077" y="2136339"/>
        <a:ext cx="7789974" cy="610605"/>
      </dsp:txXfrm>
    </dsp:sp>
    <dsp:sp modelId="{66AF7F76-1A96-49C2-8E32-5849ED14159B}">
      <dsp:nvSpPr>
        <dsp:cNvPr id="0" name=""/>
        <dsp:cNvSpPr/>
      </dsp:nvSpPr>
      <dsp:spPr>
        <a:xfrm>
          <a:off x="650449" y="2060013"/>
          <a:ext cx="763257" cy="7632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45DB6E-8C70-46A2-94A8-94F2AC48780B}">
      <dsp:nvSpPr>
        <dsp:cNvPr id="0" name=""/>
        <dsp:cNvSpPr/>
      </dsp:nvSpPr>
      <dsp:spPr>
        <a:xfrm>
          <a:off x="956981" y="3105157"/>
          <a:ext cx="7924265" cy="610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66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1.4.</a:t>
          </a:r>
          <a:br>
            <a:rPr lang="pl-PL" sz="1600" b="1" kern="1200" dirty="0">
              <a:solidFill>
                <a:schemeClr val="tx1"/>
              </a:solidFill>
            </a:rPr>
          </a:br>
          <a:r>
            <a:rPr lang="pl-PL" sz="1600" b="1" kern="1200" dirty="0">
              <a:solidFill>
                <a:schemeClr val="tx1"/>
              </a:solidFill>
            </a:rPr>
            <a:t>Rozwój kapitału społecznego</a:t>
          </a:r>
        </a:p>
      </dsp:txBody>
      <dsp:txXfrm>
        <a:off x="956981" y="3105157"/>
        <a:ext cx="7924265" cy="610605"/>
      </dsp:txXfrm>
    </dsp:sp>
    <dsp:sp modelId="{B31CCA4F-9413-4742-99D4-9E81F4CFF6C2}">
      <dsp:nvSpPr>
        <dsp:cNvPr id="0" name=""/>
        <dsp:cNvSpPr/>
      </dsp:nvSpPr>
      <dsp:spPr>
        <a:xfrm>
          <a:off x="516158" y="2975629"/>
          <a:ext cx="763257" cy="7632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66511F-9016-4ADC-8EDB-0471E60187FA}">
      <dsp:nvSpPr>
        <dsp:cNvPr id="0" name=""/>
        <dsp:cNvSpPr/>
      </dsp:nvSpPr>
      <dsp:spPr>
        <a:xfrm>
          <a:off x="460245" y="3967571"/>
          <a:ext cx="8361807" cy="610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466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Kierunek działania 1.5.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>
              <a:solidFill>
                <a:schemeClr val="tx1"/>
              </a:solidFill>
            </a:rPr>
            <a:t>Poprawa efektywności zarządzania</a:t>
          </a:r>
        </a:p>
      </dsp:txBody>
      <dsp:txXfrm>
        <a:off x="460245" y="3967571"/>
        <a:ext cx="8361807" cy="610605"/>
      </dsp:txXfrm>
    </dsp:sp>
    <dsp:sp modelId="{02370B32-659C-4518-8B65-E19F4CFA3C06}">
      <dsp:nvSpPr>
        <dsp:cNvPr id="0" name=""/>
        <dsp:cNvSpPr/>
      </dsp:nvSpPr>
      <dsp:spPr>
        <a:xfrm>
          <a:off x="78616" y="3891245"/>
          <a:ext cx="763257" cy="7632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CAB6B-4375-474C-BBB6-020ADE09DA91}">
      <dsp:nvSpPr>
        <dsp:cNvPr id="0" name=""/>
        <dsp:cNvSpPr/>
      </dsp:nvSpPr>
      <dsp:spPr>
        <a:xfrm>
          <a:off x="0" y="408852"/>
          <a:ext cx="11489447" cy="588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Poprawa efektywności energetycznej przez wdrażanie rozwiązań energooszczędnych (m.in. oświetlenie uliczne)</a:t>
          </a:r>
        </a:p>
      </dsp:txBody>
      <dsp:txXfrm>
        <a:off x="28725" y="437577"/>
        <a:ext cx="11431997" cy="530978"/>
      </dsp:txXfrm>
    </dsp:sp>
    <dsp:sp modelId="{0CA9776F-12FB-40B2-81F2-7048FF71CAE3}">
      <dsp:nvSpPr>
        <dsp:cNvPr id="0" name=""/>
        <dsp:cNvSpPr/>
      </dsp:nvSpPr>
      <dsp:spPr>
        <a:xfrm>
          <a:off x="0" y="1007715"/>
          <a:ext cx="11489447" cy="588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Wdrażanie projektów z zakresu energetyki rozproszonej</a:t>
          </a:r>
        </a:p>
      </dsp:txBody>
      <dsp:txXfrm>
        <a:off x="28725" y="1036440"/>
        <a:ext cx="11431997" cy="530978"/>
      </dsp:txXfrm>
    </dsp:sp>
    <dsp:sp modelId="{6B192FE3-FD20-452B-8E3D-91DA205F6F10}">
      <dsp:nvSpPr>
        <dsp:cNvPr id="0" name=""/>
        <dsp:cNvSpPr/>
      </dsp:nvSpPr>
      <dsp:spPr>
        <a:xfrm>
          <a:off x="0" y="1606578"/>
          <a:ext cx="11489447" cy="588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oraz promocja OZE, w tym rozwój społeczności energetycznych (klastry energii, spółdzielnie energetyczne)</a:t>
          </a:r>
        </a:p>
      </dsp:txBody>
      <dsp:txXfrm>
        <a:off x="28725" y="1635303"/>
        <a:ext cx="11431997" cy="530978"/>
      </dsp:txXfrm>
    </dsp:sp>
    <dsp:sp modelId="{2207A999-819E-458C-B359-1F32B2914ECE}">
      <dsp:nvSpPr>
        <dsp:cNvPr id="0" name=""/>
        <dsp:cNvSpPr/>
      </dsp:nvSpPr>
      <dsp:spPr>
        <a:xfrm>
          <a:off x="0" y="2205441"/>
          <a:ext cx="11489447" cy="588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Działania w zakresie zapobiegania zagrożeniu ubóstwem energetycznym na terenie MOF</a:t>
          </a:r>
        </a:p>
      </dsp:txBody>
      <dsp:txXfrm>
        <a:off x="28725" y="2234166"/>
        <a:ext cx="11431997" cy="530978"/>
      </dsp:txXfrm>
    </dsp:sp>
    <dsp:sp modelId="{926A91A0-CA36-40DE-9519-434D6E8E4B2C}">
      <dsp:nvSpPr>
        <dsp:cNvPr id="0" name=""/>
        <dsp:cNvSpPr/>
      </dsp:nvSpPr>
      <dsp:spPr>
        <a:xfrm>
          <a:off x="0" y="2804304"/>
          <a:ext cx="11489447" cy="7520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Modernizacja i termomodernizacja obiektów użyteczności publicznej oraz zasobów komunalnych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budynków mieszkaniowych oraz poprawa ich efektywności energetycznej, w tym montaż instalacji OZE w budynkach</a:t>
          </a:r>
        </a:p>
      </dsp:txBody>
      <dsp:txXfrm>
        <a:off x="36714" y="2841018"/>
        <a:ext cx="11416019" cy="678660"/>
      </dsp:txXfrm>
    </dsp:sp>
    <dsp:sp modelId="{86365742-3943-44C0-83CE-9E42E0DA16EE}">
      <dsp:nvSpPr>
        <dsp:cNvPr id="0" name=""/>
        <dsp:cNvSpPr/>
      </dsp:nvSpPr>
      <dsp:spPr>
        <a:xfrm>
          <a:off x="0" y="3566827"/>
          <a:ext cx="11489447" cy="641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sieci telekomunikacyjnej, w tym współpraca z podmiotami prywatnymi na rzecz zapewniania wysokiej dostępności szerokopasmowej sieci internetowej oraz usług telekomunikacyjnych dla mieszkańców i przedsiębiorców</a:t>
          </a:r>
        </a:p>
      </dsp:txBody>
      <dsp:txXfrm>
        <a:off x="31310" y="3598137"/>
        <a:ext cx="11426827" cy="578778"/>
      </dsp:txXfrm>
    </dsp:sp>
    <dsp:sp modelId="{013456A4-65F6-4C3D-B626-01CDA1CE153A}">
      <dsp:nvSpPr>
        <dsp:cNvPr id="0" name=""/>
        <dsp:cNvSpPr/>
      </dsp:nvSpPr>
      <dsp:spPr>
        <a:xfrm>
          <a:off x="0" y="4218660"/>
          <a:ext cx="11489447" cy="4936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Rozbudowa cmentarzy, budowa nowych miejsc pochówku</a:t>
          </a:r>
        </a:p>
      </dsp:txBody>
      <dsp:txXfrm>
        <a:off x="24099" y="4242759"/>
        <a:ext cx="11441249" cy="445470"/>
      </dsp:txXfrm>
    </dsp:sp>
    <dsp:sp modelId="{5F9DB0AF-35D0-45F8-8316-8E2A298EFE0E}">
      <dsp:nvSpPr>
        <dsp:cNvPr id="0" name=""/>
        <dsp:cNvSpPr/>
      </dsp:nvSpPr>
      <dsp:spPr>
        <a:xfrm>
          <a:off x="0" y="4722762"/>
          <a:ext cx="11489447" cy="588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Ochrona obiektów zabytkowych poprzez realizację prac konserwatorskich i restauratorskich</a:t>
          </a:r>
        </a:p>
      </dsp:txBody>
      <dsp:txXfrm>
        <a:off x="28725" y="4751487"/>
        <a:ext cx="11431997" cy="53097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8F593-591B-4BED-9F8D-A869DB30188A}">
      <dsp:nvSpPr>
        <dsp:cNvPr id="0" name=""/>
        <dsp:cNvSpPr/>
      </dsp:nvSpPr>
      <dsp:spPr>
        <a:xfrm>
          <a:off x="0" y="1995"/>
          <a:ext cx="11781278" cy="900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Utrzymywanie i ochrona wysokich walorów środowiska przyrodniczego, w tym walorów krajobrazowych, ochrona zasobów przyrodniczych przed ich nadmierną zabudową i degradacją</a:t>
          </a:r>
        </a:p>
      </dsp:txBody>
      <dsp:txXfrm>
        <a:off x="43978" y="45973"/>
        <a:ext cx="11693322" cy="812943"/>
      </dsp:txXfrm>
    </dsp:sp>
    <dsp:sp modelId="{4ABEFF22-27F7-40C8-A1FA-0F69F8FC517D}">
      <dsp:nvSpPr>
        <dsp:cNvPr id="0" name=""/>
        <dsp:cNvSpPr/>
      </dsp:nvSpPr>
      <dsp:spPr>
        <a:xfrm>
          <a:off x="0" y="923055"/>
          <a:ext cx="11781278" cy="900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Prowadzenie kompleksowych działań na rzecz poprawy jakości powietrza, wód i gleb</a:t>
          </a:r>
        </a:p>
      </dsp:txBody>
      <dsp:txXfrm>
        <a:off x="43978" y="967033"/>
        <a:ext cx="11693322" cy="812943"/>
      </dsp:txXfrm>
    </dsp:sp>
    <dsp:sp modelId="{1B79233C-6740-45D9-A966-F2264F90950D}">
      <dsp:nvSpPr>
        <dsp:cNvPr id="0" name=""/>
        <dsp:cNvSpPr/>
      </dsp:nvSpPr>
      <dsp:spPr>
        <a:xfrm>
          <a:off x="0" y="1844115"/>
          <a:ext cx="11781278" cy="900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Realizacja działań na rzecz ograniczania deficytu wody oraz wspieranie retencji wodnej (małej, glebowej, krajobrazowej), w tym rozwój szarej i błękitno-zielonej infrastruktury oraz promowanie retencjonowania wody wśród mieszkańców</a:t>
          </a:r>
        </a:p>
      </dsp:txBody>
      <dsp:txXfrm>
        <a:off x="43978" y="1888093"/>
        <a:ext cx="11693322" cy="812943"/>
      </dsp:txXfrm>
    </dsp:sp>
    <dsp:sp modelId="{6A1FC00B-D778-46F0-A95C-4777CF9128A5}">
      <dsp:nvSpPr>
        <dsp:cNvPr id="0" name=""/>
        <dsp:cNvSpPr/>
      </dsp:nvSpPr>
      <dsp:spPr>
        <a:xfrm>
          <a:off x="0" y="2765175"/>
          <a:ext cx="11781278" cy="900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Wspieranie zachowania bioróżnorodności, w tym projektowanie rozwiązań tworzących korytarze ekologiczne i kliny napowietrzające, łączenie terenów zieleni w zintegrowany system</a:t>
          </a:r>
        </a:p>
      </dsp:txBody>
      <dsp:txXfrm>
        <a:off x="43978" y="2809153"/>
        <a:ext cx="11693322" cy="812943"/>
      </dsp:txXfrm>
    </dsp:sp>
    <dsp:sp modelId="{08929A0B-7C1C-4699-8543-066B5EEA715E}">
      <dsp:nvSpPr>
        <dsp:cNvPr id="0" name=""/>
        <dsp:cNvSpPr/>
      </dsp:nvSpPr>
      <dsp:spPr>
        <a:xfrm>
          <a:off x="0" y="3686235"/>
          <a:ext cx="11781278" cy="900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Rozwój gospodarki opartej na OZE i wspieranie inteligentnego zarządzania energią, w tym m.in. poprzez pozyskiwanie terenów pod lokalizację odnawialnych źródeł energii i magazynowanie energii</a:t>
          </a:r>
        </a:p>
      </dsp:txBody>
      <dsp:txXfrm>
        <a:off x="43978" y="3730213"/>
        <a:ext cx="11693322" cy="812943"/>
      </dsp:txXfrm>
    </dsp:sp>
    <dsp:sp modelId="{E16FAB5A-A782-41A5-BEAD-28A92C668397}">
      <dsp:nvSpPr>
        <dsp:cNvPr id="0" name=""/>
        <dsp:cNvSpPr/>
      </dsp:nvSpPr>
      <dsp:spPr>
        <a:xfrm>
          <a:off x="0" y="4607295"/>
          <a:ext cx="11781278" cy="12662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Prowadzenie działań informacyjnych z zakresu edukacji ekologicznej i kształtowanie postaw proekologicznych wśród mieszkańców, m.in. poprzez promocję oszczędzania wody, informowanie o szkodliwości wykorzystania do ogrzewania wyrobów do tego niewłaściwych oraz angażowanie mieszkańców w akcje proekologiczne</a:t>
          </a:r>
        </a:p>
      </dsp:txBody>
      <dsp:txXfrm>
        <a:off x="61811" y="4669106"/>
        <a:ext cx="11657656" cy="114259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A985D-5273-4849-8B70-BB90C3AC1FA2}">
      <dsp:nvSpPr>
        <dsp:cNvPr id="0" name=""/>
        <dsp:cNvSpPr/>
      </dsp:nvSpPr>
      <dsp:spPr>
        <a:xfrm>
          <a:off x="0" y="812427"/>
          <a:ext cx="11489447" cy="644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Kształtowanie i promocja postaw właściwych w odniesieniu do sytuacji zagrożeń wojennych </a:t>
          </a:r>
          <a:br>
            <a:rPr lang="pl-PL" sz="1700" b="1" kern="1200" dirty="0">
              <a:solidFill>
                <a:schemeClr val="tx1"/>
              </a:solidFill>
            </a:rPr>
          </a:br>
          <a:r>
            <a:rPr lang="pl-PL" sz="1700" b="1" kern="1200" dirty="0">
              <a:solidFill>
                <a:schemeClr val="tx1"/>
              </a:solidFill>
            </a:rPr>
            <a:t>i kryzysowych – zwiększanie świadomości i poziomu wiedzy z zakresu obrony cywilnej, zarządzania kryzysowego mieszkańców MOF (Powiatu Chrzanowskiego)</a:t>
          </a:r>
        </a:p>
      </dsp:txBody>
      <dsp:txXfrm>
        <a:off x="31466" y="843893"/>
        <a:ext cx="11426515" cy="581648"/>
      </dsp:txXfrm>
    </dsp:sp>
    <dsp:sp modelId="{EF30B2A4-7426-4A0E-9FB2-772EBD6BF781}">
      <dsp:nvSpPr>
        <dsp:cNvPr id="0" name=""/>
        <dsp:cNvSpPr/>
      </dsp:nvSpPr>
      <dsp:spPr>
        <a:xfrm>
          <a:off x="0" y="1467920"/>
          <a:ext cx="11489447" cy="5525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Wdrażanie rozwiązań służących na poprawie warunków bezpieczeństwa, w tym zapobieganie m.in. zagrożeniom powodziowym i pożarowym, zapadliskom i szkodom górniczym</a:t>
          </a:r>
        </a:p>
      </dsp:txBody>
      <dsp:txXfrm>
        <a:off x="26975" y="1494895"/>
        <a:ext cx="11435497" cy="498628"/>
      </dsp:txXfrm>
    </dsp:sp>
    <dsp:sp modelId="{3251631D-70F6-4C59-81FE-B9200CB63710}">
      <dsp:nvSpPr>
        <dsp:cNvPr id="0" name=""/>
        <dsp:cNvSpPr/>
      </dsp:nvSpPr>
      <dsp:spPr>
        <a:xfrm>
          <a:off x="0" y="2031411"/>
          <a:ext cx="11489447" cy="4819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Racjonalne zagospodarowywanie terenów zagrożonych ryzykiem wystąpienia powodzi</a:t>
          </a:r>
        </a:p>
      </dsp:txBody>
      <dsp:txXfrm>
        <a:off x="23529" y="2054940"/>
        <a:ext cx="11442389" cy="434928"/>
      </dsp:txXfrm>
    </dsp:sp>
    <dsp:sp modelId="{E1F450D0-08E2-44A8-AA0C-2B24C7E89A01}">
      <dsp:nvSpPr>
        <dsp:cNvPr id="0" name=""/>
        <dsp:cNvSpPr/>
      </dsp:nvSpPr>
      <dsp:spPr>
        <a:xfrm>
          <a:off x="0" y="2524310"/>
          <a:ext cx="11489447" cy="4819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Modernizacja bazy lokalowej OSP, zapewnienie nowoczesnego sprzętu dla OSP oraz utrzymanie wysokiego stopnia gotowości bojowej</a:t>
          </a:r>
        </a:p>
      </dsp:txBody>
      <dsp:txXfrm>
        <a:off x="23529" y="2547839"/>
        <a:ext cx="11442389" cy="434928"/>
      </dsp:txXfrm>
    </dsp:sp>
    <dsp:sp modelId="{43841956-BA1D-475B-B988-5391A5BA10EA}">
      <dsp:nvSpPr>
        <dsp:cNvPr id="0" name=""/>
        <dsp:cNvSpPr/>
      </dsp:nvSpPr>
      <dsp:spPr>
        <a:xfrm>
          <a:off x="0" y="3017210"/>
          <a:ext cx="11489447" cy="6032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Prowadzenie kompleksowych działań na rzecz poprawy jakości powietrza, w tym rozszerzenie </a:t>
          </a:r>
          <a:br>
            <a:rPr lang="pl-PL" sz="1700" b="1" kern="1200" dirty="0">
              <a:solidFill>
                <a:schemeClr val="tx1"/>
              </a:solidFill>
            </a:rPr>
          </a:br>
          <a:r>
            <a:rPr lang="pl-PL" sz="1700" b="1" kern="1200" dirty="0">
              <a:solidFill>
                <a:schemeClr val="tx1"/>
              </a:solidFill>
            </a:rPr>
            <a:t>i upowszechnienie systemu wsparcia dla mieszkańców chcących wymienić źródło ciepła na ekologiczne (m.in. systemy dopłat do wymiany źródła ciepła)</a:t>
          </a:r>
        </a:p>
      </dsp:txBody>
      <dsp:txXfrm>
        <a:off x="29447" y="3046657"/>
        <a:ext cx="11430553" cy="544336"/>
      </dsp:txXfrm>
    </dsp:sp>
    <dsp:sp modelId="{9620314E-9ED2-4674-A67F-73CC592961FB}">
      <dsp:nvSpPr>
        <dsp:cNvPr id="0" name=""/>
        <dsp:cNvSpPr/>
      </dsp:nvSpPr>
      <dsp:spPr>
        <a:xfrm>
          <a:off x="0" y="3631353"/>
          <a:ext cx="11489447" cy="4819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 Likwidacja dzikich wysypisk śmieci i zapobieganie powstawaniu nowych</a:t>
          </a:r>
        </a:p>
      </dsp:txBody>
      <dsp:txXfrm>
        <a:off x="23529" y="3654882"/>
        <a:ext cx="11442389" cy="434928"/>
      </dsp:txXfrm>
    </dsp:sp>
    <dsp:sp modelId="{E59A3398-F844-4A82-91A9-D72DF00E69CB}">
      <dsp:nvSpPr>
        <dsp:cNvPr id="0" name=""/>
        <dsp:cNvSpPr/>
      </dsp:nvSpPr>
      <dsp:spPr>
        <a:xfrm>
          <a:off x="0" y="4124252"/>
          <a:ext cx="11489447" cy="4819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 Identyfikacja i monitoring osuwisk i terenów zagrożonych ruchami masowymi, zapobieganie szkodom górniczym i reagowanie na występujące zagrożenia zapadliskami</a:t>
          </a:r>
        </a:p>
      </dsp:txBody>
      <dsp:txXfrm>
        <a:off x="23529" y="4147781"/>
        <a:ext cx="11442389" cy="43492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E4E81-6BD6-4D87-A37D-8C64D0ED447B}">
      <dsp:nvSpPr>
        <dsp:cNvPr id="0" name=""/>
        <dsp:cNvSpPr/>
      </dsp:nvSpPr>
      <dsp:spPr>
        <a:xfrm>
          <a:off x="0" y="484"/>
          <a:ext cx="11489447" cy="108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Kompleksowe wdrażanie przedsięwzięć z zakresu rewitalizacji – modernizacja i rewitalizacja zdegradowanych przestrzeni i obiektów, w tym remonty i odnowienie budynków wraz z nadaniem im nowych funkcji, </a:t>
          </a:r>
          <a:r>
            <a:rPr lang="pl-PL" sz="1700" b="1" kern="1200" dirty="0" err="1">
              <a:solidFill>
                <a:schemeClr val="tx1"/>
              </a:solidFill>
            </a:rPr>
            <a:t>renaturalizacja</a:t>
          </a:r>
          <a:r>
            <a:rPr lang="pl-PL" sz="1700" b="1" kern="1200" dirty="0">
              <a:solidFill>
                <a:schemeClr val="tx1"/>
              </a:solidFill>
            </a:rPr>
            <a:t> terenów poprzemysłowych i zdegradowanych, nadawanie przestrzeniom i obiektom nowych funkcji społecznych, kulturalnych, rekreacyjnych, turystycznych</a:t>
          </a:r>
        </a:p>
      </dsp:txBody>
      <dsp:txXfrm>
        <a:off x="53046" y="53530"/>
        <a:ext cx="11383355" cy="980563"/>
      </dsp:txXfrm>
    </dsp:sp>
    <dsp:sp modelId="{536974D9-1517-4CEC-87E1-2B85191F2CFD}">
      <dsp:nvSpPr>
        <dsp:cNvPr id="0" name=""/>
        <dsp:cNvSpPr/>
      </dsp:nvSpPr>
      <dsp:spPr>
        <a:xfrm>
          <a:off x="0" y="1088391"/>
          <a:ext cx="11489447" cy="767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Podnoszenie jakości istniejących terenów zielonych i parkowych, pielęgnowanie zieleni, odtwarzanie </a:t>
          </a:r>
          <a:br>
            <a:rPr lang="pl-PL" sz="1700" b="1" kern="1200" dirty="0">
              <a:solidFill>
                <a:schemeClr val="tx1"/>
              </a:solidFill>
            </a:rPr>
          </a:br>
          <a:r>
            <a:rPr lang="pl-PL" sz="1700" b="1" kern="1200" dirty="0">
              <a:solidFill>
                <a:schemeClr val="tx1"/>
              </a:solidFill>
            </a:rPr>
            <a:t>i uzupełnianie </a:t>
          </a:r>
          <a:r>
            <a:rPr lang="pl-PL" sz="1700" b="1" kern="1200" dirty="0" err="1">
              <a:solidFill>
                <a:schemeClr val="tx1"/>
              </a:solidFill>
            </a:rPr>
            <a:t>nasadzeń</a:t>
          </a:r>
          <a:r>
            <a:rPr lang="pl-PL" sz="1700" b="1" kern="1200" dirty="0">
              <a:solidFill>
                <a:schemeClr val="tx1"/>
              </a:solidFill>
            </a:rPr>
            <a:t> zieleni niskiej i wysokiej na terenie MOF oraz tworzenie enklaw zieleni sprzyjających rekreacji i wypoczynkowi mieszkańców</a:t>
          </a:r>
        </a:p>
      </dsp:txBody>
      <dsp:txXfrm>
        <a:off x="37442" y="1125833"/>
        <a:ext cx="11414563" cy="692120"/>
      </dsp:txXfrm>
    </dsp:sp>
    <dsp:sp modelId="{EFF92542-94F6-4834-AAD6-55C647FE169E}">
      <dsp:nvSpPr>
        <dsp:cNvPr id="0" name=""/>
        <dsp:cNvSpPr/>
      </dsp:nvSpPr>
      <dsp:spPr>
        <a:xfrm>
          <a:off x="0" y="1856648"/>
          <a:ext cx="11489447" cy="559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 Likwidacja barier architektonicznych w przestrzeniach publicznych oraz dostosowanie do potrzeb osób ze szczególnymi potrzebami</a:t>
          </a:r>
        </a:p>
      </dsp:txBody>
      <dsp:txXfrm>
        <a:off x="27310" y="1883958"/>
        <a:ext cx="11434827" cy="504833"/>
      </dsp:txXfrm>
    </dsp:sp>
    <dsp:sp modelId="{1BBF39C7-9057-4016-A8E0-014007382E6B}">
      <dsp:nvSpPr>
        <dsp:cNvPr id="0" name=""/>
        <dsp:cNvSpPr/>
      </dsp:nvSpPr>
      <dsp:spPr>
        <a:xfrm>
          <a:off x="0" y="2417353"/>
          <a:ext cx="11489447" cy="108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Uzupełnianie przestrzeni publicznej o elementy małej architektury, w tym ławki, wiaty i inne miejsca odpoczynku skierowane m.in. do seniorów i innych osób ze szczególnymi potrzebami</a:t>
          </a:r>
        </a:p>
      </dsp:txBody>
      <dsp:txXfrm>
        <a:off x="53046" y="2470399"/>
        <a:ext cx="11383355" cy="980563"/>
      </dsp:txXfrm>
    </dsp:sp>
    <dsp:sp modelId="{690BAD5F-6A8E-4BA4-A57B-B556653E4519}">
      <dsp:nvSpPr>
        <dsp:cNvPr id="0" name=""/>
        <dsp:cNvSpPr/>
      </dsp:nvSpPr>
      <dsp:spPr>
        <a:xfrm>
          <a:off x="0" y="3505260"/>
          <a:ext cx="11489447" cy="500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 Działania wspierające estetyzację i wzrost atrakcyjności przestrzeni publicznych</a:t>
          </a:r>
        </a:p>
      </dsp:txBody>
      <dsp:txXfrm>
        <a:off x="24408" y="3529668"/>
        <a:ext cx="11440631" cy="451186"/>
      </dsp:txXfrm>
    </dsp:sp>
    <dsp:sp modelId="{80BA71CC-86DC-4328-8B16-F861EE15D066}">
      <dsp:nvSpPr>
        <dsp:cNvPr id="0" name=""/>
        <dsp:cNvSpPr/>
      </dsp:nvSpPr>
      <dsp:spPr>
        <a:xfrm>
          <a:off x="0" y="4006514"/>
          <a:ext cx="11489447" cy="595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Podnoszenie poziomu bezpieczeństwa w przestrzeni publicznej, ze szczególnym uwzględnieniem miejsc, </a:t>
          </a:r>
          <a:br>
            <a:rPr lang="pl-PL" sz="1700" b="1" kern="1200" dirty="0">
              <a:solidFill>
                <a:schemeClr val="tx1"/>
              </a:solidFill>
            </a:rPr>
          </a:br>
          <a:r>
            <a:rPr lang="pl-PL" sz="1700" b="1" kern="1200" dirty="0">
              <a:solidFill>
                <a:schemeClr val="tx1"/>
              </a:solidFill>
            </a:rPr>
            <a:t>w których czas spędzają dzieci i młodzież</a:t>
          </a:r>
        </a:p>
      </dsp:txBody>
      <dsp:txXfrm>
        <a:off x="29092" y="4035606"/>
        <a:ext cx="11431263" cy="537770"/>
      </dsp:txXfrm>
    </dsp:sp>
    <dsp:sp modelId="{FCE1E565-63CE-4B1B-AA98-5D3100245E4E}">
      <dsp:nvSpPr>
        <dsp:cNvPr id="0" name=""/>
        <dsp:cNvSpPr/>
      </dsp:nvSpPr>
      <dsp:spPr>
        <a:xfrm>
          <a:off x="0" y="4603720"/>
          <a:ext cx="11489447" cy="1086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>
              <a:solidFill>
                <a:schemeClr val="tx1"/>
              </a:solidFill>
            </a:rPr>
            <a:t>Działania na rzecz ograniczenia niekorzystnych skutków związanych ze zjawiskiem </a:t>
          </a:r>
          <a:r>
            <a:rPr lang="pl-PL" sz="1700" b="1" kern="1200" dirty="0" err="1">
              <a:solidFill>
                <a:schemeClr val="tx1"/>
              </a:solidFill>
            </a:rPr>
            <a:t>suburbanizacji</a:t>
          </a:r>
          <a:r>
            <a:rPr lang="pl-PL" sz="1700" b="1" kern="1200" dirty="0">
              <a:solidFill>
                <a:schemeClr val="tx1"/>
              </a:solidFill>
            </a:rPr>
            <a:t>, utrzymanie ładu przestrzennego poprzez ograniczanie konfliktów przestrzennych i przeciwdziałanie niekontrolowanemu rozlewaniu się zabudowy</a:t>
          </a:r>
        </a:p>
      </dsp:txBody>
      <dsp:txXfrm>
        <a:off x="53046" y="4656766"/>
        <a:ext cx="11383355" cy="9805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EAAC5-1B50-45C3-B504-C5C8F9991BDD}">
      <dsp:nvSpPr>
        <dsp:cNvPr id="0" name=""/>
        <dsp:cNvSpPr/>
      </dsp:nvSpPr>
      <dsp:spPr>
        <a:xfrm>
          <a:off x="0" y="91751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Rozwijanie oferty edukacyjnej poprzez poprawę standardu, jakości i atrakcyjności edukacji publicznej</a:t>
          </a:r>
        </a:p>
      </dsp:txBody>
      <dsp:txXfrm>
        <a:off x="33412" y="125163"/>
        <a:ext cx="11442078" cy="617626"/>
      </dsp:txXfrm>
    </dsp:sp>
    <dsp:sp modelId="{C71A4709-A7BD-446C-A8FA-9DA16F28FE5C}">
      <dsp:nvSpPr>
        <dsp:cNvPr id="0" name=""/>
        <dsp:cNvSpPr/>
      </dsp:nvSpPr>
      <dsp:spPr>
        <a:xfrm>
          <a:off x="0" y="92839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 </a:t>
          </a:r>
          <a:r>
            <a:rPr lang="pl-PL" sz="1800" b="1" kern="1200" dirty="0">
              <a:solidFill>
                <a:schemeClr val="tx1"/>
              </a:solidFill>
            </a:rPr>
            <a:t>Rozwój i modernizacja infrastruktury i bazy oświatowej oraz przyszkolnej infrastruktury sportowej,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 w tym doposażanie placówek edukacyjnych w nowoczesne sprzęty i pomoce dydaktyczne</a:t>
          </a:r>
        </a:p>
      </dsp:txBody>
      <dsp:txXfrm>
        <a:off x="33412" y="961807"/>
        <a:ext cx="11442078" cy="617626"/>
      </dsp:txXfrm>
    </dsp:sp>
    <dsp:sp modelId="{D190B871-75BC-41C0-AFF1-5BCC2A7CB9FF}">
      <dsp:nvSpPr>
        <dsp:cNvPr id="0" name=""/>
        <dsp:cNvSpPr/>
      </dsp:nvSpPr>
      <dsp:spPr>
        <a:xfrm>
          <a:off x="0" y="166468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Poprawa jakości kształcenia zawodowego, dywersyfikacja i specjalizacja kierunków kształcenia i ich dostosowanie do zmian na rynku pracy i zawodów przyszłości</a:t>
          </a:r>
        </a:p>
      </dsp:txBody>
      <dsp:txXfrm>
        <a:off x="33412" y="1698097"/>
        <a:ext cx="11442078" cy="617626"/>
      </dsp:txXfrm>
    </dsp:sp>
    <dsp:sp modelId="{12434E61-CAAC-43E4-B4C3-03CB36568C17}">
      <dsp:nvSpPr>
        <dsp:cNvPr id="0" name=""/>
        <dsp:cNvSpPr/>
      </dsp:nvSpPr>
      <dsp:spPr>
        <a:xfrm>
          <a:off x="0" y="240097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doradztwa edukacyjno-zawodowego dla młodzieży</a:t>
          </a:r>
        </a:p>
      </dsp:txBody>
      <dsp:txXfrm>
        <a:off x="33412" y="2434387"/>
        <a:ext cx="11442078" cy="617626"/>
      </dsp:txXfrm>
    </dsp:sp>
    <dsp:sp modelId="{29DBB447-82F7-46D5-82B6-870FC35DB918}">
      <dsp:nvSpPr>
        <dsp:cNvPr id="0" name=""/>
        <dsp:cNvSpPr/>
      </dsp:nvSpPr>
      <dsp:spPr>
        <a:xfrm>
          <a:off x="0" y="313726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Tworzenie i rozwój Centrów Kształcenia Zawodowego, promocja kształcenia zawodowego</a:t>
          </a:r>
        </a:p>
      </dsp:txBody>
      <dsp:txXfrm>
        <a:off x="33412" y="3170677"/>
        <a:ext cx="11442078" cy="617626"/>
      </dsp:txXfrm>
    </dsp:sp>
    <dsp:sp modelId="{886DFCE5-3712-41A1-876C-98BD01695BBD}">
      <dsp:nvSpPr>
        <dsp:cNvPr id="0" name=""/>
        <dsp:cNvSpPr/>
      </dsp:nvSpPr>
      <dsp:spPr>
        <a:xfrm>
          <a:off x="0" y="387355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Wzmacnianie współpracy placówek oświatowych ze środowiskiem pracodawców, uczelniami i innymi jednostkami samorządowym</a:t>
          </a:r>
        </a:p>
      </dsp:txBody>
      <dsp:txXfrm>
        <a:off x="33412" y="3906967"/>
        <a:ext cx="11442078" cy="617626"/>
      </dsp:txXfrm>
    </dsp:sp>
    <dsp:sp modelId="{3319639A-0A18-4A83-B5A6-59AE542C6A93}">
      <dsp:nvSpPr>
        <dsp:cNvPr id="0" name=""/>
        <dsp:cNvSpPr/>
      </dsp:nvSpPr>
      <dsp:spPr>
        <a:xfrm>
          <a:off x="0" y="4609845"/>
          <a:ext cx="1150890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Wspieranie rozwoju kompetencji miękkich i kluczowych (m.in. językowych) w szkołach podstawowych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ponadpodstawowych</a:t>
          </a:r>
        </a:p>
      </dsp:txBody>
      <dsp:txXfrm>
        <a:off x="33412" y="4643257"/>
        <a:ext cx="11442078" cy="617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CBC4B-A67D-44C5-B6F5-6B5DB1CCFBAF}">
      <dsp:nvSpPr>
        <dsp:cNvPr id="0" name=""/>
        <dsp:cNvSpPr/>
      </dsp:nvSpPr>
      <dsp:spPr>
        <a:xfrm>
          <a:off x="0" y="0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Rozwijanie oferty zajęć pozalekcyjnych oraz kół zainteresowań dla dzieci i młodzieży – wyrównawczych, rozwijających zainteresowania, stymulujących rozwój umiejętności</a:t>
          </a:r>
        </a:p>
      </dsp:txBody>
      <dsp:txXfrm>
        <a:off x="43529" y="43529"/>
        <a:ext cx="11402389" cy="804635"/>
      </dsp:txXfrm>
    </dsp:sp>
    <dsp:sp modelId="{30B76A8B-1C3C-4226-81DD-944A8CEC7F2A}">
      <dsp:nvSpPr>
        <dsp:cNvPr id="0" name=""/>
        <dsp:cNvSpPr/>
      </dsp:nvSpPr>
      <dsp:spPr>
        <a:xfrm>
          <a:off x="0" y="905653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w zakresie wzmacniania i podnoszenia kompetencji kadr nauczycielskich</a:t>
          </a:r>
        </a:p>
      </dsp:txBody>
      <dsp:txXfrm>
        <a:off x="43529" y="949182"/>
        <a:ext cx="11402389" cy="804635"/>
      </dsp:txXfrm>
    </dsp:sp>
    <dsp:sp modelId="{0357BE0D-0CF3-477A-BEE1-BCFEB055FD16}">
      <dsp:nvSpPr>
        <dsp:cNvPr id="0" name=""/>
        <dsp:cNvSpPr/>
      </dsp:nvSpPr>
      <dsp:spPr>
        <a:xfrm>
          <a:off x="0" y="1810875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Promocja postawy uczenia się przez całe życie, wspieranie osób dorosłych w odnawianiu, rozwijaniu i doskonaleniu kwalifikacji ogólnych i zawodowych</a:t>
          </a:r>
        </a:p>
      </dsp:txBody>
      <dsp:txXfrm>
        <a:off x="43529" y="1854404"/>
        <a:ext cx="11402389" cy="804635"/>
      </dsp:txXfrm>
    </dsp:sp>
    <dsp:sp modelId="{D5BD9D80-52DF-44B3-92A1-5C59837BA69B}">
      <dsp:nvSpPr>
        <dsp:cNvPr id="0" name=""/>
        <dsp:cNvSpPr/>
      </dsp:nvSpPr>
      <dsp:spPr>
        <a:xfrm>
          <a:off x="0" y="2716097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 </a:t>
          </a:r>
          <a:r>
            <a:rPr lang="pl-PL" sz="1800" b="1" kern="1200" dirty="0">
              <a:solidFill>
                <a:schemeClr val="tx1"/>
              </a:solidFill>
            </a:rPr>
            <a:t>Podnoszenie jakości kształcenia ustawicznego, dostosowywanie kierunków do zmian na rynku pracy</a:t>
          </a:r>
        </a:p>
      </dsp:txBody>
      <dsp:txXfrm>
        <a:off x="43529" y="2759626"/>
        <a:ext cx="11402389" cy="804635"/>
      </dsp:txXfrm>
    </dsp:sp>
    <dsp:sp modelId="{B9EBFCDD-B956-47F3-97E1-925963D1A453}">
      <dsp:nvSpPr>
        <dsp:cNvPr id="0" name=""/>
        <dsp:cNvSpPr/>
      </dsp:nvSpPr>
      <dsp:spPr>
        <a:xfrm>
          <a:off x="0" y="3621319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 </a:t>
          </a:r>
          <a:r>
            <a:rPr lang="pl-PL" sz="1800" b="1" kern="1200" dirty="0">
              <a:solidFill>
                <a:schemeClr val="tx1"/>
              </a:solidFill>
            </a:rPr>
            <a:t>Rozwój infrastruktury, wyposażenie szkół i placówek oświatowych w celu dostosowania do potrzeb uczniów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każdym wieku</a:t>
          </a:r>
        </a:p>
      </dsp:txBody>
      <dsp:txXfrm>
        <a:off x="43529" y="3664848"/>
        <a:ext cx="11402389" cy="804635"/>
      </dsp:txXfrm>
    </dsp:sp>
    <dsp:sp modelId="{9EADE394-684A-4259-B626-631A16C4620B}">
      <dsp:nvSpPr>
        <dsp:cNvPr id="0" name=""/>
        <dsp:cNvSpPr/>
      </dsp:nvSpPr>
      <dsp:spPr>
        <a:xfrm>
          <a:off x="0" y="4526541"/>
          <a:ext cx="11489447" cy="891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Dostosowywanie szkół do potrzeb rzeczywistego włączenia uczniów ze szczególnymi potrzebami – poprawa dostępności architektonicznej, informacyjno-komunikacyjnej i cyfrowej w placówkach edukacyjnych, promowanie edukacji włączającej i integracyjnej</a:t>
          </a:r>
        </a:p>
      </dsp:txBody>
      <dsp:txXfrm>
        <a:off x="43529" y="4570070"/>
        <a:ext cx="11402389" cy="8046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CC2F3-C57A-47FB-A30A-D9734B104ACC}">
      <dsp:nvSpPr>
        <dsp:cNvPr id="0" name=""/>
        <dsp:cNvSpPr/>
      </dsp:nvSpPr>
      <dsp:spPr>
        <a:xfrm>
          <a:off x="0" y="0"/>
          <a:ext cx="11489447" cy="1076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zasobu mieszkaniowego – budowa mieszkań z najmem socjalnym, mieszkań treningowych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wspomaganych i komunalnych oraz wspieranie dostosowywania mieszkań do potrzeb osób starszych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innych osób ze szczególnymi potrzebami</a:t>
          </a:r>
        </a:p>
      </dsp:txBody>
      <dsp:txXfrm>
        <a:off x="52554" y="52554"/>
        <a:ext cx="11384339" cy="971458"/>
      </dsp:txXfrm>
    </dsp:sp>
    <dsp:sp modelId="{BDC07B9B-E622-42F0-8B34-E7BE63AD9120}">
      <dsp:nvSpPr>
        <dsp:cNvPr id="0" name=""/>
        <dsp:cNvSpPr/>
      </dsp:nvSpPr>
      <dsp:spPr>
        <a:xfrm>
          <a:off x="0" y="1092215"/>
          <a:ext cx="11489447" cy="854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Zwiększanie dostępności do podstawowych i specjalistycznych usług medycznych oraz rozwój, modernizacja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doposażenie placówek ochrony zdrowia</a:t>
          </a:r>
        </a:p>
      </dsp:txBody>
      <dsp:txXfrm>
        <a:off x="41712" y="1133927"/>
        <a:ext cx="11406023" cy="771041"/>
      </dsp:txXfrm>
    </dsp:sp>
    <dsp:sp modelId="{625E38FF-095E-4BAF-A2C5-0A372E340B8C}">
      <dsp:nvSpPr>
        <dsp:cNvPr id="0" name=""/>
        <dsp:cNvSpPr/>
      </dsp:nvSpPr>
      <dsp:spPr>
        <a:xfrm>
          <a:off x="0" y="1959505"/>
          <a:ext cx="11489447" cy="854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kompleksowej polityki senioralnej, w tym rozwój usług opiekuńczych i infrastruktury w zakresie opieki </a:t>
          </a:r>
          <a:r>
            <a:rPr lang="pl-PL" sz="1800" b="1" kern="1200" dirty="0" err="1">
              <a:solidFill>
                <a:schemeClr val="tx1"/>
              </a:solidFill>
            </a:rPr>
            <a:t>wytchnieniowej</a:t>
          </a:r>
          <a:r>
            <a:rPr lang="pl-PL" sz="1800" b="1" kern="1200" dirty="0">
              <a:solidFill>
                <a:schemeClr val="tx1"/>
              </a:solidFill>
            </a:rPr>
            <a:t>, dziennej oraz całodobowej</a:t>
          </a:r>
        </a:p>
      </dsp:txBody>
      <dsp:txXfrm>
        <a:off x="41712" y="2001217"/>
        <a:ext cx="11406023" cy="771041"/>
      </dsp:txXfrm>
    </dsp:sp>
    <dsp:sp modelId="{E59D03BA-EBB9-429A-9936-E4B1F194763D}">
      <dsp:nvSpPr>
        <dsp:cNvPr id="0" name=""/>
        <dsp:cNvSpPr/>
      </dsp:nvSpPr>
      <dsp:spPr>
        <a:xfrm>
          <a:off x="0" y="2826796"/>
          <a:ext cx="11489447" cy="854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istniejących oraz tworzenie nowych placówek świadczących usługi długoterminowej opieki medycznej i pielęgnacyjno‑opiekuńczej, w tym paliatywnej oraz wzrost potencjału terapeutycznego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rehabilitacyjnego tych placówek</a:t>
          </a:r>
        </a:p>
      </dsp:txBody>
      <dsp:txXfrm>
        <a:off x="41712" y="2868508"/>
        <a:ext cx="11406023" cy="771041"/>
      </dsp:txXfrm>
    </dsp:sp>
    <dsp:sp modelId="{9C2E4AC0-B94F-4D7C-B958-7B316786303C}">
      <dsp:nvSpPr>
        <dsp:cNvPr id="0" name=""/>
        <dsp:cNvSpPr/>
      </dsp:nvSpPr>
      <dsp:spPr>
        <a:xfrm>
          <a:off x="0" y="3694087"/>
          <a:ext cx="11489447" cy="854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Wdrażanie nowoczesnych rozwiązań skierowanych do osób potrzebujących wsparcia w codziennym funkcjonowaniu, w tym m.in. systemu „</a:t>
          </a:r>
          <a:r>
            <a:rPr lang="pl-PL" sz="1800" b="1" kern="1200" dirty="0" err="1">
              <a:solidFill>
                <a:schemeClr val="tx1"/>
              </a:solidFill>
            </a:rPr>
            <a:t>teleopieki</a:t>
          </a:r>
          <a:r>
            <a:rPr lang="pl-PL" sz="1800" b="1" kern="1200" dirty="0">
              <a:solidFill>
                <a:schemeClr val="tx1"/>
              </a:solidFill>
            </a:rPr>
            <a:t>”, mobilnego serwisu w zakresie dostarczania posiłków i świadczenia podstawowych usług (apteka, usługi opiekuńcze i medyczne)</a:t>
          </a:r>
        </a:p>
      </dsp:txBody>
      <dsp:txXfrm>
        <a:off x="41712" y="3735799"/>
        <a:ext cx="11406023" cy="771041"/>
      </dsp:txXfrm>
    </dsp:sp>
    <dsp:sp modelId="{6C75F42A-3875-4744-ADB3-8419E0724F9E}">
      <dsp:nvSpPr>
        <dsp:cNvPr id="0" name=""/>
        <dsp:cNvSpPr/>
      </dsp:nvSpPr>
      <dsp:spPr>
        <a:xfrm>
          <a:off x="0" y="4561377"/>
          <a:ext cx="11489447" cy="854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systemu usług informacyjnych dotyczących rehabilitacji, opieki, dietetyki  i podstawowych usług medycznych, w tym tworzenie punktów informacyjnych</a:t>
          </a:r>
        </a:p>
      </dsp:txBody>
      <dsp:txXfrm>
        <a:off x="41712" y="4603089"/>
        <a:ext cx="11406023" cy="7710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5EA49-9358-436F-B178-4C91325E2C66}">
      <dsp:nvSpPr>
        <dsp:cNvPr id="0" name=""/>
        <dsp:cNvSpPr/>
      </dsp:nvSpPr>
      <dsp:spPr>
        <a:xfrm>
          <a:off x="0" y="2070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Promocja zdrowego stylu życia wśród mieszkańców, edukacja w zakresie zdrowia, prowadzenie działań z zakresu profilaktyki i diagnostyki</a:t>
          </a:r>
        </a:p>
      </dsp:txBody>
      <dsp:txXfrm>
        <a:off x="32447" y="34517"/>
        <a:ext cx="11424553" cy="599789"/>
      </dsp:txXfrm>
    </dsp:sp>
    <dsp:sp modelId="{CA378AA1-7314-477A-84E9-0D6A1AA3D172}">
      <dsp:nvSpPr>
        <dsp:cNvPr id="0" name=""/>
        <dsp:cNvSpPr/>
      </dsp:nvSpPr>
      <dsp:spPr>
        <a:xfrm>
          <a:off x="0" y="680619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Upowszechnienie opieki żłobkowej i przedszkolnej poprzez rozwój bazy placówek,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w tym modernizacja i rozbudowa ich infrastruktury, doposażanie i rozszerzanie oferty</a:t>
          </a:r>
        </a:p>
      </dsp:txBody>
      <dsp:txXfrm>
        <a:off x="32447" y="713066"/>
        <a:ext cx="11424553" cy="599789"/>
      </dsp:txXfrm>
    </dsp:sp>
    <dsp:sp modelId="{01A32FA8-19CC-47D4-9172-229B48075905}">
      <dsp:nvSpPr>
        <dsp:cNvPr id="0" name=""/>
        <dsp:cNvSpPr/>
      </dsp:nvSpPr>
      <dsp:spPr>
        <a:xfrm>
          <a:off x="0" y="1359168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Wsparcie rozwoju placówek wsparcia dziennego dla dzieci i młodzieży oraz seniorów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innych osób ze szczególnymi potrzebami</a:t>
          </a:r>
        </a:p>
      </dsp:txBody>
      <dsp:txXfrm>
        <a:off x="32447" y="1391615"/>
        <a:ext cx="11424553" cy="599789"/>
      </dsp:txXfrm>
    </dsp:sp>
    <dsp:sp modelId="{3F9B6727-865C-4C17-A1DC-11E0D9E6C088}">
      <dsp:nvSpPr>
        <dsp:cNvPr id="0" name=""/>
        <dsp:cNvSpPr/>
      </dsp:nvSpPr>
      <dsp:spPr>
        <a:xfrm>
          <a:off x="0" y="2037717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Udzielanie pomocy rodzinom oraz osobom samotnym w celu poprawy ich sytuacji życiowej oraz rozwiązywania problemów socjalnych, psychologicznych i wychowawczych</a:t>
          </a:r>
        </a:p>
      </dsp:txBody>
      <dsp:txXfrm>
        <a:off x="32447" y="2070164"/>
        <a:ext cx="11424553" cy="599789"/>
      </dsp:txXfrm>
    </dsp:sp>
    <dsp:sp modelId="{D5C9814E-D157-41C1-BA46-C92A0D661CCC}">
      <dsp:nvSpPr>
        <dsp:cNvPr id="0" name=""/>
        <dsp:cNvSpPr/>
      </dsp:nvSpPr>
      <dsp:spPr>
        <a:xfrm>
          <a:off x="0" y="2716266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Wzmacnianie świadomości mieszkańców na temat potrzeb osób ze szczególnymi potrzebami, w tym osób z niepełnosprawnością, osób starszych i niesamodzielnych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32447" y="2748713"/>
        <a:ext cx="11424553" cy="599789"/>
      </dsp:txXfrm>
    </dsp:sp>
    <dsp:sp modelId="{A647590E-F0FC-4511-8B05-1992E3395B52}">
      <dsp:nvSpPr>
        <dsp:cNvPr id="0" name=""/>
        <dsp:cNvSpPr/>
      </dsp:nvSpPr>
      <dsp:spPr>
        <a:xfrm>
          <a:off x="0" y="3394815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Przeciwdziałanie przemocy w rodzinie, negatywnym zjawiskom społecznym i wykluczeniu społecznemu</a:t>
          </a:r>
        </a:p>
      </dsp:txBody>
      <dsp:txXfrm>
        <a:off x="32447" y="3427262"/>
        <a:ext cx="11424553" cy="599789"/>
      </dsp:txXfrm>
    </dsp:sp>
    <dsp:sp modelId="{E398C019-3866-4A96-8D35-41C1CD5AF5B1}">
      <dsp:nvSpPr>
        <dsp:cNvPr id="0" name=""/>
        <dsp:cNvSpPr/>
      </dsp:nvSpPr>
      <dsp:spPr>
        <a:xfrm>
          <a:off x="0" y="4073364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systemu rodzinnej pieczy zastępczej</a:t>
          </a:r>
        </a:p>
      </dsp:txBody>
      <dsp:txXfrm>
        <a:off x="32447" y="4105811"/>
        <a:ext cx="11424553" cy="599789"/>
      </dsp:txXfrm>
    </dsp:sp>
    <dsp:sp modelId="{30DC496E-0E55-4777-9B06-7478AC332A1C}">
      <dsp:nvSpPr>
        <dsp:cNvPr id="0" name=""/>
        <dsp:cNvSpPr/>
      </dsp:nvSpPr>
      <dsp:spPr>
        <a:xfrm>
          <a:off x="0" y="4751913"/>
          <a:ext cx="11489447" cy="6646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Rozwój i wzmacnianie pakietu działań z zakresu interwencji kryzysowej</a:t>
          </a:r>
        </a:p>
      </dsp:txBody>
      <dsp:txXfrm>
        <a:off x="32447" y="4784360"/>
        <a:ext cx="11424553" cy="5997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315D9-384F-4DC5-BAF6-05C93AC6119B}">
      <dsp:nvSpPr>
        <dsp:cNvPr id="0" name=""/>
        <dsp:cNvSpPr/>
      </dsp:nvSpPr>
      <dsp:spPr>
        <a:xfrm>
          <a:off x="0" y="78177"/>
          <a:ext cx="11489447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kern="1200" dirty="0">
              <a:solidFill>
                <a:schemeClr val="tx1"/>
              </a:solidFill>
            </a:rPr>
            <a:t>Poprawa jakości, kompleksowości i dostępności oferty czasu wolnego (turystycznej, sportowej </a:t>
          </a:r>
          <a:br>
            <a:rPr lang="pl-PL" sz="1900" b="1" kern="1200" dirty="0">
              <a:solidFill>
                <a:schemeClr val="tx1"/>
              </a:solidFill>
            </a:rPr>
          </a:br>
          <a:r>
            <a:rPr lang="pl-PL" sz="1900" b="1" kern="1200" dirty="0">
              <a:solidFill>
                <a:schemeClr val="tx1"/>
              </a:solidFill>
            </a:rPr>
            <a:t>i kulturalno-rozrywkowej)</a:t>
          </a:r>
        </a:p>
      </dsp:txBody>
      <dsp:txXfrm>
        <a:off x="49240" y="127417"/>
        <a:ext cx="11390967" cy="910206"/>
      </dsp:txXfrm>
    </dsp:sp>
    <dsp:sp modelId="{AC9A7B80-717F-4D69-85C9-136821AA71ED}">
      <dsp:nvSpPr>
        <dsp:cNvPr id="0" name=""/>
        <dsp:cNvSpPr/>
      </dsp:nvSpPr>
      <dsp:spPr>
        <a:xfrm>
          <a:off x="0" y="1141584"/>
          <a:ext cx="11489447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kern="1200" dirty="0">
              <a:solidFill>
                <a:schemeClr val="tx1"/>
              </a:solidFill>
            </a:rPr>
            <a:t>Rozwój zaplecza rekreacyjno-kulturalnego poprzez poprawę standardu infrastruktury </a:t>
          </a:r>
          <a:br>
            <a:rPr lang="pl-PL" sz="1900" b="1" kern="1200" dirty="0">
              <a:solidFill>
                <a:schemeClr val="tx1"/>
              </a:solidFill>
            </a:rPr>
          </a:br>
          <a:r>
            <a:rPr lang="pl-PL" sz="1900" b="1" kern="1200" dirty="0">
              <a:solidFill>
                <a:schemeClr val="tx1"/>
              </a:solidFill>
            </a:rPr>
            <a:t>i dostosowanie jej do organizacji wydarzeń i imprez o charakterze sportowym, rekreacyjnym </a:t>
          </a:r>
          <a:br>
            <a:rPr lang="pl-PL" sz="1900" b="1" kern="1200" dirty="0">
              <a:solidFill>
                <a:schemeClr val="tx1"/>
              </a:solidFill>
            </a:rPr>
          </a:br>
          <a:r>
            <a:rPr lang="pl-PL" sz="1900" b="1" kern="1200" dirty="0">
              <a:solidFill>
                <a:schemeClr val="tx1"/>
              </a:solidFill>
            </a:rPr>
            <a:t>i kulturalnym</a:t>
          </a:r>
        </a:p>
      </dsp:txBody>
      <dsp:txXfrm>
        <a:off x="49240" y="1190824"/>
        <a:ext cx="11390967" cy="910206"/>
      </dsp:txXfrm>
    </dsp:sp>
    <dsp:sp modelId="{76F7CACD-C90B-4AFD-A8FD-03A10367288C}">
      <dsp:nvSpPr>
        <dsp:cNvPr id="0" name=""/>
        <dsp:cNvSpPr/>
      </dsp:nvSpPr>
      <dsp:spPr>
        <a:xfrm>
          <a:off x="0" y="2204990"/>
          <a:ext cx="11489447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kern="1200" dirty="0">
              <a:solidFill>
                <a:schemeClr val="tx1"/>
              </a:solidFill>
            </a:rPr>
            <a:t>Organizacja wydarzeń animujących czas wolny mieszkańców w każdym wieku, m.in. gier miejskich, warsztatów opartych na zasobach przyrodniczych i kulturowych MOF</a:t>
          </a:r>
        </a:p>
      </dsp:txBody>
      <dsp:txXfrm>
        <a:off x="49240" y="2254230"/>
        <a:ext cx="11390967" cy="910206"/>
      </dsp:txXfrm>
    </dsp:sp>
    <dsp:sp modelId="{547E3D28-EFE8-4F73-A831-305B4466636C}">
      <dsp:nvSpPr>
        <dsp:cNvPr id="0" name=""/>
        <dsp:cNvSpPr/>
      </dsp:nvSpPr>
      <dsp:spPr>
        <a:xfrm>
          <a:off x="0" y="3268396"/>
          <a:ext cx="11489447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kern="1200" dirty="0">
              <a:solidFill>
                <a:schemeClr val="tx1"/>
              </a:solidFill>
            </a:rPr>
            <a:t>Stworzenie kompleksowej oferty kulturalnej i monitoring życia kulturalnego MOF wraz z bieżącą analizą i identyfikacją potrzeb</a:t>
          </a:r>
        </a:p>
      </dsp:txBody>
      <dsp:txXfrm>
        <a:off x="49240" y="3317636"/>
        <a:ext cx="11390967" cy="910206"/>
      </dsp:txXfrm>
    </dsp:sp>
    <dsp:sp modelId="{C3E3648D-83CC-4D37-8D6E-C71CBAA01DF8}">
      <dsp:nvSpPr>
        <dsp:cNvPr id="0" name=""/>
        <dsp:cNvSpPr/>
      </dsp:nvSpPr>
      <dsp:spPr>
        <a:xfrm>
          <a:off x="0" y="4331802"/>
          <a:ext cx="11489447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kern="1200" dirty="0">
              <a:solidFill>
                <a:schemeClr val="tx1"/>
              </a:solidFill>
            </a:rPr>
            <a:t>Dostosowanie i zróżnicowanie obecnej oferty czasu wolnego do potrzeb i oczekiwań mieszkańców różnych grup wiekowych i społecznych oraz wspieranie działań na rzecz uczestnictwa w kulturze wszystkich mieszkańców, w tym osób ze szczególnymi potrzebami</a:t>
          </a:r>
        </a:p>
      </dsp:txBody>
      <dsp:txXfrm>
        <a:off x="49240" y="4381042"/>
        <a:ext cx="11390967" cy="9102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315D9-384F-4DC5-BAF6-05C93AC6119B}">
      <dsp:nvSpPr>
        <dsp:cNvPr id="0" name=""/>
        <dsp:cNvSpPr/>
      </dsp:nvSpPr>
      <dsp:spPr>
        <a:xfrm>
          <a:off x="0" y="2487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>
              <a:solidFill>
                <a:schemeClr val="tx1"/>
              </a:solidFill>
            </a:rPr>
            <a:t>Tworzenie miejsc i przestrzeni do spędzania czasu wolnego w poszczególnych gminach tworzących MOF wraz z rozbudową i modernizacją infrastruktury sportowej i rekreacyjnej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37696" y="286429"/>
        <a:ext cx="11414055" cy="696808"/>
      </dsp:txXfrm>
    </dsp:sp>
    <dsp:sp modelId="{70DC8B71-256C-48C5-BEE4-A186F60B7B00}">
      <dsp:nvSpPr>
        <dsp:cNvPr id="0" name=""/>
        <dsp:cNvSpPr/>
      </dsp:nvSpPr>
      <dsp:spPr>
        <a:xfrm>
          <a:off x="0" y="10785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Rozwijanie oferty spędzania czasu wolnego stanowiącej uzupełnienie oferty turystycznej</a:t>
          </a:r>
        </a:p>
      </dsp:txBody>
      <dsp:txXfrm>
        <a:off x="37696" y="1116229"/>
        <a:ext cx="11414055" cy="696808"/>
      </dsp:txXfrm>
    </dsp:sp>
    <dsp:sp modelId="{8A546233-B255-47FA-8F79-636A24038DE9}">
      <dsp:nvSpPr>
        <dsp:cNvPr id="0" name=""/>
        <dsp:cNvSpPr/>
      </dsp:nvSpPr>
      <dsp:spPr>
        <a:xfrm>
          <a:off x="0" y="19083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Wykreowanie i organizacja cyklicznej imprezy masowej o charakterze ponadlokalnym</a:t>
          </a:r>
        </a:p>
      </dsp:txBody>
      <dsp:txXfrm>
        <a:off x="37696" y="1946029"/>
        <a:ext cx="11414055" cy="696808"/>
      </dsp:txXfrm>
    </dsp:sp>
    <dsp:sp modelId="{00512424-2558-40D8-BADE-0E9A1216F100}">
      <dsp:nvSpPr>
        <dsp:cNvPr id="0" name=""/>
        <dsp:cNvSpPr/>
      </dsp:nvSpPr>
      <dsp:spPr>
        <a:xfrm>
          <a:off x="0" y="27381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Wsparcie działalności placówek instytucji kultury poprzez modernizację i rozbudowę infrastruktury wraz z doposażeniem</a:t>
          </a:r>
        </a:p>
      </dsp:txBody>
      <dsp:txXfrm>
        <a:off x="37696" y="2775829"/>
        <a:ext cx="11414055" cy="696808"/>
      </dsp:txXfrm>
    </dsp:sp>
    <dsp:sp modelId="{2EB29FF4-6628-42D7-8428-BBC16DB7A2AC}">
      <dsp:nvSpPr>
        <dsp:cNvPr id="0" name=""/>
        <dsp:cNvSpPr/>
      </dsp:nvSpPr>
      <dsp:spPr>
        <a:xfrm>
          <a:off x="0" y="35679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Rozwój współpracy międzysektorowej, w szczególności z organizacjami pozarządowymi </a:t>
          </a:r>
          <a:br>
            <a:rPr lang="pl-PL" sz="2000" b="1" kern="1200" dirty="0">
              <a:solidFill>
                <a:schemeClr val="tx1"/>
              </a:solidFill>
            </a:rPr>
          </a:br>
          <a:r>
            <a:rPr lang="pl-PL" sz="2000" b="1" kern="1200" dirty="0">
              <a:solidFill>
                <a:schemeClr val="tx1"/>
              </a:solidFill>
            </a:rPr>
            <a:t>w celu stworzenia atrakcyjnej oferty czasu wolnego</a:t>
          </a:r>
        </a:p>
      </dsp:txBody>
      <dsp:txXfrm>
        <a:off x="37696" y="3605629"/>
        <a:ext cx="11414055" cy="696808"/>
      </dsp:txXfrm>
    </dsp:sp>
    <dsp:sp modelId="{559E2BD7-856D-415F-B9DC-B50D928B3EF1}">
      <dsp:nvSpPr>
        <dsp:cNvPr id="0" name=""/>
        <dsp:cNvSpPr/>
      </dsp:nvSpPr>
      <dsp:spPr>
        <a:xfrm>
          <a:off x="0" y="4397733"/>
          <a:ext cx="11489447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</a:rPr>
            <a:t>Rozwijanie sieci ścieżek i szlaków rowerowych oraz terenów zielonych sprzyjających aktywnemu spędzaniu czasu wolnego</a:t>
          </a:r>
        </a:p>
      </dsp:txBody>
      <dsp:txXfrm>
        <a:off x="37696" y="4435429"/>
        <a:ext cx="11414055" cy="6968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315D9-384F-4DC5-BAF6-05C93AC6119B}">
      <dsp:nvSpPr>
        <dsp:cNvPr id="0" name=""/>
        <dsp:cNvSpPr/>
      </dsp:nvSpPr>
      <dsp:spPr>
        <a:xfrm>
          <a:off x="0" y="504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solidFill>
                <a:schemeClr val="tx1"/>
              </a:solidFill>
            </a:rPr>
            <a:t>Wzmacnianie współpracy międzygminnej i gminno-powiatowej w ramach MOF ukierunkowanej na rozwój i wzmacnianie kapitału społecznego MOF</a:t>
          </a:r>
          <a:endParaRPr lang="pl-PL" sz="1800" b="1" kern="1200" dirty="0">
            <a:solidFill>
              <a:schemeClr val="tx1"/>
            </a:solidFill>
          </a:endParaRPr>
        </a:p>
      </dsp:txBody>
      <dsp:txXfrm>
        <a:off x="41312" y="41816"/>
        <a:ext cx="11406823" cy="763650"/>
      </dsp:txXfrm>
    </dsp:sp>
    <dsp:sp modelId="{443D4F08-653E-4B62-A6CA-E66318A9EB5A}">
      <dsp:nvSpPr>
        <dsp:cNvPr id="0" name=""/>
        <dsp:cNvSpPr/>
      </dsp:nvSpPr>
      <dsp:spPr>
        <a:xfrm>
          <a:off x="0" y="859617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Wzmacnianie współpracy Stowarzyszenia „Aglomeracja Chrzanowska”, Powiatu Chrzanowskiego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i partnerskich samorządów ze stowarzyszeniami, fundacjami i organizacjami pozarządowymi oraz podnoszenie ich potencjału technicznego i organizacyjnego</a:t>
          </a:r>
        </a:p>
      </dsp:txBody>
      <dsp:txXfrm>
        <a:off x="41312" y="900929"/>
        <a:ext cx="11406823" cy="763650"/>
      </dsp:txXfrm>
    </dsp:sp>
    <dsp:sp modelId="{5DD70BE8-347C-46DA-826C-A24FD8F377A5}">
      <dsp:nvSpPr>
        <dsp:cNvPr id="0" name=""/>
        <dsp:cNvSpPr/>
      </dsp:nvSpPr>
      <dsp:spPr>
        <a:xfrm>
          <a:off x="0" y="1718731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Wykorzystanie potencjału placówek instytucji kultury oraz organizacji pozarządowych do budowania tożsamości lokalnej w oparciu </a:t>
          </a:r>
          <a:br>
            <a:rPr lang="pl-PL" sz="1800" b="1" kern="1200" dirty="0">
              <a:solidFill>
                <a:schemeClr val="tx1"/>
              </a:solidFill>
            </a:rPr>
          </a:br>
          <a:r>
            <a:rPr lang="pl-PL" sz="1800" b="1" kern="1200" dirty="0">
              <a:solidFill>
                <a:schemeClr val="tx1"/>
              </a:solidFill>
            </a:rPr>
            <a:t>o lokalne zasoby i zidentyfikowane mocne strony MOF</a:t>
          </a:r>
        </a:p>
      </dsp:txBody>
      <dsp:txXfrm>
        <a:off x="41312" y="1760043"/>
        <a:ext cx="11406823" cy="763650"/>
      </dsp:txXfrm>
    </dsp:sp>
    <dsp:sp modelId="{F6DEB684-0F8A-4F37-9D98-F8C5F8E0EE7F}">
      <dsp:nvSpPr>
        <dsp:cNvPr id="0" name=""/>
        <dsp:cNvSpPr/>
      </dsp:nvSpPr>
      <dsp:spPr>
        <a:xfrm>
          <a:off x="0" y="2577845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Nawiązywanie i zacieśnianie współpracy z podmiotami ekonomii społecznej, m.in. w zakresie reintegracji zawodowej i społecznej, wykorzystanie instrumentów ekonomii społecznej i solidarnej</a:t>
          </a:r>
        </a:p>
      </dsp:txBody>
      <dsp:txXfrm>
        <a:off x="41312" y="2619157"/>
        <a:ext cx="11406823" cy="763650"/>
      </dsp:txXfrm>
    </dsp:sp>
    <dsp:sp modelId="{8A818C35-D3E2-46B2-9D64-76017DA9807D}">
      <dsp:nvSpPr>
        <dsp:cNvPr id="0" name=""/>
        <dsp:cNvSpPr/>
      </dsp:nvSpPr>
      <dsp:spPr>
        <a:xfrm>
          <a:off x="0" y="3436959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Prowadzenie działań na rzecz pobudzenia i wzmacniania aktywności obywatelskiej oraz zwiększenia poziomu partycypacji mieszkańców w procesach rozwojowych MOF i partnerskich gmin</a:t>
          </a:r>
        </a:p>
      </dsp:txBody>
      <dsp:txXfrm>
        <a:off x="41312" y="3478271"/>
        <a:ext cx="11406823" cy="763650"/>
      </dsp:txXfrm>
    </dsp:sp>
    <dsp:sp modelId="{4707FA49-C5D3-4AD7-B14D-9AF97EC4D153}">
      <dsp:nvSpPr>
        <dsp:cNvPr id="0" name=""/>
        <dsp:cNvSpPr/>
      </dsp:nvSpPr>
      <dsp:spPr>
        <a:xfrm>
          <a:off x="0" y="4296073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Aktywizacja i integracja lokalnej społeczności, w tym wspieranie wzmacniania więzi i relacji międzypokoleniowych oraz tworzenie i rozwijanie miejsc lokalnej integracji, m.in. klubów seniora, ośrodków kultury, świetlic wiejskich</a:t>
          </a:r>
        </a:p>
      </dsp:txBody>
      <dsp:txXfrm>
        <a:off x="41312" y="4337385"/>
        <a:ext cx="11406823" cy="763650"/>
      </dsp:txXfrm>
    </dsp:sp>
    <dsp:sp modelId="{46621B75-2A8B-412F-B0B4-BBB7002B63DC}">
      <dsp:nvSpPr>
        <dsp:cNvPr id="0" name=""/>
        <dsp:cNvSpPr/>
      </dsp:nvSpPr>
      <dsp:spPr>
        <a:xfrm>
          <a:off x="0" y="5155187"/>
          <a:ext cx="11489447" cy="846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Przeciwdziałanie negatywnym zjawiskom społecznym i wykluczeniu społecznemu</a:t>
          </a:r>
        </a:p>
      </dsp:txBody>
      <dsp:txXfrm>
        <a:off x="41312" y="5196499"/>
        <a:ext cx="11406823" cy="763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A45008F-94DB-43E0-8C9F-1F0525894FDF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B4BC46-CA7A-4D04-99E7-1DA77BD3C4E2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"/>
              <a:t>Kliknij, aby edytować style wzorca tekstu</a:t>
            </a:r>
            <a:endParaRPr lang="en-US"/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CAE96E-C089-46E2-B00B-E9B69FA3BE44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2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92985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623350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53408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75143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05331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95CE57A-9EF6-40D3-AE54-5EACB0FCF8D9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9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12F1629-0219-4FBD-9502-387E149235D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7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01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1C9E4F4-16A6-4438-87AB-4F5DC3B5A8D3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48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9E9CAD-0F3C-4A80-BB5E-125D14EA3F8F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81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22AC233-C75A-4ABB-8E66-F95B5065B39F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6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50CA8E-29E9-4255-834A-5506FCFC9DB9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94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883F517-6B00-4EBE-BB1E-5A3C870E7B5B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7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960BF6-A2FB-4490-B0E1-2EFE4D703CA1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6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6F68170-BB03-45F9-AA6D-B79E10EA3212}" type="datetime1">
              <a:rPr lang="pl-PL" smtClean="0"/>
              <a:t>30.09.2025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66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A285E77-555D-4FDC-8A83-B62BFEC6F565}" type="datetime1">
              <a:rPr lang="pl-PL" smtClean="0"/>
              <a:t>30.09.2025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92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43" y="922735"/>
            <a:ext cx="10583693" cy="3668720"/>
          </a:xfrm>
        </p:spPr>
        <p:txBody>
          <a:bodyPr rtlCol="0">
            <a:normAutofit/>
          </a:bodyPr>
          <a:lstStyle/>
          <a:p>
            <a:pPr algn="ctr"/>
            <a:r>
              <a:rPr lang="pl-PL" sz="3200" b="1" dirty="0">
                <a:solidFill>
                  <a:srgbClr val="002060"/>
                </a:solidFill>
              </a:rPr>
              <a:t>STRATEGIA ROZWOJU PONADLOKALNEGO </a:t>
            </a:r>
            <a:br>
              <a:rPr lang="pl-PL" sz="3200" b="1" dirty="0">
                <a:solidFill>
                  <a:srgbClr val="002060"/>
                </a:solidFill>
              </a:rPr>
            </a:br>
            <a:r>
              <a:rPr lang="pl-PL" sz="3200" b="1" dirty="0">
                <a:solidFill>
                  <a:srgbClr val="002060"/>
                </a:solidFill>
              </a:rPr>
              <a:t>MIEJSKIEGO OBSZARU FUNKCJONALNEGO CHRZANOWA</a:t>
            </a:r>
            <a:br>
              <a:rPr lang="pl-PL" sz="3200" b="1" dirty="0">
                <a:solidFill>
                  <a:srgbClr val="002060"/>
                </a:solidFill>
              </a:rPr>
            </a:br>
            <a:r>
              <a:rPr lang="pl-PL" sz="3200" b="1" dirty="0">
                <a:solidFill>
                  <a:srgbClr val="002060"/>
                </a:solidFill>
              </a:rPr>
              <a:t> na lata 2021-2027 z perspektywą do 2030</a:t>
            </a:r>
            <a:br>
              <a:rPr lang="pl" sz="1100" dirty="0">
                <a:solidFill>
                  <a:srgbClr val="002060"/>
                </a:solidFill>
              </a:rPr>
            </a:br>
            <a:endParaRPr lang="pl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pPr lvl="0"/>
            <a:r>
              <a:rPr lang="pl-PL" sz="2700" b="1" dirty="0">
                <a:solidFill>
                  <a:srgbClr val="002060"/>
                </a:solidFill>
              </a:rPr>
              <a:t>Kierunek działania 1.1. Wzmocnienie potencjału i standardów sektora edukacji</a:t>
            </a: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770933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5552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pPr lvl="0"/>
            <a:r>
              <a:rPr lang="pl-PL" sz="2700" b="1" dirty="0">
                <a:solidFill>
                  <a:srgbClr val="002060"/>
                </a:solidFill>
              </a:rPr>
              <a:t>Kierunek działania 1.2. Wdrażanie systemowych rozwiązań z zakresu polityki społecznej</a:t>
            </a: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8723085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7976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pPr lvl="0"/>
            <a:r>
              <a:rPr lang="pl-PL" sz="2700" b="1" dirty="0">
                <a:solidFill>
                  <a:srgbClr val="002060"/>
                </a:solidFill>
              </a:rPr>
              <a:t>Kierunek działania 1.2.</a:t>
            </a:r>
            <a:br>
              <a:rPr lang="pl-PL" sz="2700" b="1" dirty="0">
                <a:solidFill>
                  <a:srgbClr val="002060"/>
                </a:solidFill>
              </a:rPr>
            </a:br>
            <a:r>
              <a:rPr lang="pl-PL" sz="2700" b="1" dirty="0">
                <a:solidFill>
                  <a:srgbClr val="002060"/>
                </a:solidFill>
              </a:rPr>
              <a:t>Wdrażanie systemowych rozwiązań z zakresu polityki społecznej</a:t>
            </a: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02316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8562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700" b="1" dirty="0">
                <a:solidFill>
                  <a:srgbClr val="002060"/>
                </a:solidFill>
              </a:rPr>
              <a:t>Kierunek działania 1.3. </a:t>
            </a:r>
            <a:br>
              <a:rPr lang="pl-PL" sz="2700" b="1" dirty="0">
                <a:solidFill>
                  <a:srgbClr val="002060"/>
                </a:solidFill>
              </a:rPr>
            </a:br>
            <a:r>
              <a:rPr lang="pl-PL" sz="2700" b="1" dirty="0">
                <a:solidFill>
                  <a:srgbClr val="002060"/>
                </a:solidFill>
              </a:rPr>
              <a:t>Stworzenie atrakcyjnej oferty czasu wolnego</a:t>
            </a: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2902328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1878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700" b="1" dirty="0">
                <a:solidFill>
                  <a:srgbClr val="002060"/>
                </a:solidFill>
              </a:rPr>
              <a:t>Kierunek działania 1.3. </a:t>
            </a:r>
            <a:br>
              <a:rPr lang="pl-PL" sz="2700" b="1" dirty="0">
                <a:solidFill>
                  <a:srgbClr val="002060"/>
                </a:solidFill>
              </a:rPr>
            </a:br>
            <a:r>
              <a:rPr lang="pl-PL" sz="2700" b="1" dirty="0">
                <a:solidFill>
                  <a:srgbClr val="002060"/>
                </a:solidFill>
              </a:rPr>
              <a:t>Stworzenie atrakcyjnej oferty czasu wolnego</a:t>
            </a: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6632057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1233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476655"/>
          </a:xfrm>
        </p:spPr>
        <p:txBody>
          <a:bodyPr>
            <a:normAutofit fontScale="90000"/>
          </a:bodyPr>
          <a:lstStyle/>
          <a:p>
            <a:r>
              <a:rPr lang="pl-PL" sz="2700" b="1" dirty="0">
                <a:solidFill>
                  <a:srgbClr val="002060"/>
                </a:solidFill>
              </a:rPr>
              <a:t>Kierunek działania 1.4.Rozwój kapitału społecznego</a:t>
            </a: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sz="1400" b="1" dirty="0">
                <a:solidFill>
                  <a:schemeClr val="tx1"/>
                </a:solidFill>
              </a:rPr>
            </a:br>
            <a:br>
              <a:rPr lang="pl-PL" b="1" dirty="0">
                <a:solidFill>
                  <a:schemeClr val="tx1"/>
                </a:solidFill>
              </a:rPr>
            </a:br>
            <a:br>
              <a:rPr lang="pl-PL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2842821"/>
              </p:ext>
            </p:extLst>
          </p:nvPr>
        </p:nvGraphicFramePr>
        <p:xfrm>
          <a:off x="290748" y="768485"/>
          <a:ext cx="11489447" cy="600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8249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1.5.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Poprawa efektywności zarządzania</a:t>
            </a: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4907288"/>
              </p:ext>
            </p:extLst>
          </p:nvPr>
        </p:nvGraphicFramePr>
        <p:xfrm>
          <a:off x="290748" y="1099045"/>
          <a:ext cx="11489447" cy="5632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2001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067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2060"/>
                </a:solidFill>
                <a:latin typeface="Calibri" panose="020F0502020204030204" pitchFamily="34" charset="0"/>
              </a:rPr>
              <a:t>Kierunki działania</a:t>
            </a:r>
            <a:br>
              <a:rPr lang="pl-PL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pl-PL" sz="2700" b="1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Cel strategiczny 2.</a:t>
            </a:r>
            <a:r>
              <a:rPr lang="pl-PL" sz="13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700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Wykreowanie MOF jako istotnego ośrodka gospodarczego o terytorialnym i ponadregionalnym charakterze</a:t>
            </a:r>
            <a:br>
              <a:rPr lang="pl-PL" sz="1400" dirty="0">
                <a:solidFill>
                  <a:srgbClr val="002060"/>
                </a:solidFill>
              </a:rPr>
            </a:br>
            <a:br>
              <a:rPr lang="pl-PL" sz="280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EC8B21D3-C7F9-41B6-9ACE-A1A2BF4385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14051"/>
              </p:ext>
            </p:extLst>
          </p:nvPr>
        </p:nvGraphicFramePr>
        <p:xfrm>
          <a:off x="487284" y="2363281"/>
          <a:ext cx="7450667" cy="424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659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2.1.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Zwiększenie potencjału inwestycyjnego i poziomu przedsiębiorczości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0021014"/>
              </p:ext>
            </p:extLst>
          </p:nvPr>
        </p:nvGraphicFramePr>
        <p:xfrm>
          <a:off x="290748" y="1099045"/>
          <a:ext cx="11489447" cy="5758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257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2.1.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Zwiększenie potencjału inwestycyjnego i poziomu przedsiębiorczości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1398167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79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D277D8-4780-436E-B226-7DA434FA2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100" b="1" i="0" u="none" strike="noStrike" baseline="0" dirty="0">
                <a:solidFill>
                  <a:srgbClr val="000000"/>
                </a:solidFill>
              </a:rPr>
              <a:t>Strategia rozwoju ponadlokalnego Miejskiego Obszaru Funkcjonalnego Chrzanowa na </a:t>
            </a:r>
            <a:r>
              <a:rPr lang="pl-PL" sz="3100" b="1" dirty="0">
                <a:solidFill>
                  <a:srgbClr val="000000"/>
                </a:solidFill>
              </a:rPr>
              <a:t>lata </a:t>
            </a:r>
            <a:br>
              <a:rPr lang="pl-PL" sz="3100" b="1" dirty="0">
                <a:solidFill>
                  <a:srgbClr val="000000"/>
                </a:solidFill>
              </a:rPr>
            </a:br>
            <a:r>
              <a:rPr lang="pl-PL" sz="3100" b="1" dirty="0">
                <a:solidFill>
                  <a:srgbClr val="000000"/>
                </a:solidFill>
              </a:rPr>
              <a:t>2021-2027 z perspektywą do 2030 r.</a:t>
            </a:r>
            <a:r>
              <a:rPr lang="pl-PL" sz="3100" dirty="0">
                <a:solidFill>
                  <a:srgbClr val="000000"/>
                </a:solidFill>
              </a:rPr>
              <a:t> </a:t>
            </a:r>
            <a:r>
              <a:rPr lang="pl-PL" sz="3100" b="1" i="0" u="none" strike="noStrike" baseline="0" dirty="0">
                <a:solidFill>
                  <a:srgbClr val="000000"/>
                </a:solidFill>
              </a:rPr>
              <a:t> </a:t>
            </a:r>
            <a:br>
              <a:rPr lang="pl-PL" sz="3100" b="1" i="0" u="none" strike="noStrike" baseline="0" dirty="0">
                <a:solidFill>
                  <a:srgbClr val="000000"/>
                </a:solidFill>
              </a:rPr>
            </a:br>
            <a:br>
              <a:rPr lang="pl-PL" sz="3100" b="0" i="0" u="none" strike="noStrike" baseline="0" dirty="0">
                <a:solidFill>
                  <a:srgbClr val="000000"/>
                </a:solidFill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4E534-7BE0-48B2-82E2-55D80FAB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93" y="2062264"/>
            <a:ext cx="8596668" cy="45233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8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</a:rPr>
              <a:t>kompleksowy dokument wskazujący kierunki rozwoju gmin </a:t>
            </a:r>
            <a:br>
              <a:rPr lang="pl-PL" sz="1800" b="1" i="0" u="none" strike="noStrike" baseline="0" dirty="0">
                <a:solidFill>
                  <a:srgbClr val="000000"/>
                </a:solidFill>
              </a:rPr>
            </a:br>
            <a:r>
              <a:rPr lang="pl-PL" sz="1800" b="1" i="0" u="none" strike="noStrike" baseline="0" dirty="0">
                <a:solidFill>
                  <a:srgbClr val="000000"/>
                </a:solidFill>
              </a:rPr>
              <a:t>(Alwernia, Babice, Chrzanów, Libiąż i Trzebinia)  wchodzących w skład Miejskiego Obszaru Funkcjonalnego Chrzanowa (MOF Chrzanowa) oraz Powiatu Chrzanowskiego,</a:t>
            </a: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</a:rPr>
              <a:t> </a:t>
            </a:r>
            <a:r>
              <a:rPr lang="pl-PL" b="1" dirty="0">
                <a:solidFill>
                  <a:srgbClr val="000000"/>
                </a:solidFill>
                <a:latin typeface="+mj-lt"/>
              </a:rPr>
              <a:t>d</a:t>
            </a:r>
            <a:r>
              <a:rPr lang="pl-PL" sz="1800" b="1" dirty="0">
                <a:solidFill>
                  <a:srgbClr val="000000"/>
                </a:solidFill>
                <a:latin typeface="+mj-lt"/>
              </a:rPr>
              <a:t>okument w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+mj-lt"/>
              </a:rPr>
              <a:t>skazujący potrzeby i wyzwania obserwowane na obszarze Miejskiego Obszaru Funkcjonalnego Chrzanowa, obejmującego swoim zasięgiem cały Powiat </a:t>
            </a:r>
            <a:r>
              <a:rPr lang="pl-PL" sz="1800" b="1" dirty="0">
                <a:solidFill>
                  <a:srgbClr val="000000"/>
                </a:solidFill>
                <a:latin typeface="+mj-lt"/>
              </a:rPr>
              <a:t>C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+mj-lt"/>
              </a:rPr>
              <a:t>hrzanowski,</a:t>
            </a:r>
          </a:p>
          <a:p>
            <a:r>
              <a:rPr lang="pl-PL" b="1" dirty="0">
                <a:solidFill>
                  <a:srgbClr val="000000"/>
                </a:solidFill>
                <a:latin typeface="+mj-lt"/>
              </a:rPr>
              <a:t>d</a:t>
            </a:r>
            <a:r>
              <a:rPr lang="pl-PL" sz="1800" b="1" dirty="0">
                <a:solidFill>
                  <a:srgbClr val="000000"/>
                </a:solidFill>
                <a:latin typeface="+mj-lt"/>
              </a:rPr>
              <a:t>okument opierający się na partnerskiej współpracy podmiotów z obszaru Powiatu Chrzanowskiego (MOF Chrzanowa), która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+mj-lt"/>
              </a:rPr>
              <a:t>pozwoli na całościowy rozwój obszaru oraz wzmocnienie powiązań funkcjonalnych i więzi partnerskich, zwiększenie zintegrowania obszaru i maksymalne wykorzystanie posiadanych potencjałów. </a:t>
            </a:r>
            <a:endParaRPr lang="pl-PL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1325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2.2. Dywersyfikacja struktury gospodarczej w oparciu  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o atrakcyjność turystyczną i marketing terytorialny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0922666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7213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2.2. Dywersyfikacja struktury gospodarczej w oparciu  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o atrakcyjność turystyczną i marketing terytorialny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402171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2890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067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2060"/>
                </a:solidFill>
                <a:latin typeface="Calibri" panose="020F0502020204030204" pitchFamily="34" charset="0"/>
              </a:rPr>
              <a:t>Kierunki działania</a:t>
            </a:r>
            <a:br>
              <a:rPr lang="pl-PL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pl-PL" sz="2700" b="1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Cel strategiczny 3.</a:t>
            </a:r>
            <a:r>
              <a:rPr lang="pl-PL" sz="13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2700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Integracja przestrzenna obszaru wraz z ochroną istniejących zasobów i wzmacnianiem odporności klimatycznej</a:t>
            </a:r>
            <a:br>
              <a:rPr lang="pl-PL" sz="1400" dirty="0">
                <a:solidFill>
                  <a:srgbClr val="002060"/>
                </a:solidFill>
              </a:rPr>
            </a:br>
            <a:br>
              <a:rPr lang="pl-PL" sz="280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EC8B21D3-C7F9-41B6-9ACE-A1A2BF4385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9864085"/>
              </p:ext>
            </p:extLst>
          </p:nvPr>
        </p:nvGraphicFramePr>
        <p:xfrm>
          <a:off x="487284" y="1848255"/>
          <a:ext cx="9201465" cy="4756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3251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3.1. Poprawa skomunikowania w MOF Chrzanowa i stanu infrastruktury drogowej i </a:t>
            </a:r>
            <a:r>
              <a:rPr lang="pl-PL" sz="2400" b="1" dirty="0" err="1">
                <a:solidFill>
                  <a:srgbClr val="002060"/>
                </a:solidFill>
              </a:rPr>
              <a:t>okołodrogowej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8425638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963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3.1. Poprawa skomunikowania w MOF Chrzanowa i stanu infrastruktury drogowej i </a:t>
            </a:r>
            <a:r>
              <a:rPr lang="pl-PL" sz="2400" b="1" dirty="0" err="1">
                <a:solidFill>
                  <a:srgbClr val="002060"/>
                </a:solidFill>
              </a:rPr>
              <a:t>okołodrogowej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9393013"/>
              </p:ext>
            </p:extLst>
          </p:nvPr>
        </p:nvGraphicFramePr>
        <p:xfrm>
          <a:off x="290748" y="1099045"/>
          <a:ext cx="11489447" cy="5603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332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3.2. Rozwój i poprawa jakości infrastruktury publicznej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5462515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4515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3.2. Rozwój i poprawa jakości infrastruktury publicznej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7407021"/>
              </p:ext>
            </p:extLst>
          </p:nvPr>
        </p:nvGraphicFramePr>
        <p:xfrm>
          <a:off x="290748" y="797669"/>
          <a:ext cx="11489447" cy="5720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6449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3.3. Ochrona środowiska, dostosowanie do obecnych warunków oraz łagodzenie i ograniczenie skutków zmian klimatycznych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4128961"/>
              </p:ext>
            </p:extLst>
          </p:nvPr>
        </p:nvGraphicFramePr>
        <p:xfrm>
          <a:off x="290748" y="982495"/>
          <a:ext cx="11781278" cy="5875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671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Kierunek działania 3.3. Ochrona środowiska, dostosowanie do obecnych warunków oraz łagodzenie i ograniczenie skutków zmian klimatycznych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0114858"/>
              </p:ext>
            </p:extLst>
          </p:nvPr>
        </p:nvGraphicFramePr>
        <p:xfrm>
          <a:off x="290748" y="1099045"/>
          <a:ext cx="11489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318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91830"/>
            <a:ext cx="10772121" cy="807215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3.4. Ożywienie obszaru poprzez kreowanie atrakcyjnych przestrzeni publicznych</a:t>
            </a: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1200" b="1" dirty="0">
                <a:solidFill>
                  <a:schemeClr val="tx1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br>
              <a:rPr lang="pl-PL" sz="2400" b="1" dirty="0">
                <a:solidFill>
                  <a:srgbClr val="002060"/>
                </a:solidFill>
              </a:rPr>
            </a:br>
            <a:endParaRPr lang="pl-P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91344"/>
              </p:ext>
            </p:extLst>
          </p:nvPr>
        </p:nvGraphicFramePr>
        <p:xfrm>
          <a:off x="290748" y="1099045"/>
          <a:ext cx="11489447" cy="5690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62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89D7CF-20F7-4174-BECA-9C0D22F5F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396" y="787941"/>
            <a:ext cx="9467715" cy="5768502"/>
          </a:xfrm>
        </p:spPr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b="1" dirty="0">
                <a:solidFill>
                  <a:schemeClr val="tx1"/>
                </a:solidFill>
              </a:rPr>
              <a:t>Inicjatorem oraz koordynatorem procesu stworzenia dokumentu było Stowarzyszenie „Aglomeracja Chrzanowska”.</a:t>
            </a: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</a:rPr>
              <a:t>Przedmiotem strategii jest opracowanie kompleksowego dokumentu </a:t>
            </a:r>
            <a:r>
              <a:rPr lang="pl-PL" sz="1800" b="1" i="0" u="none" strike="noStrike" baseline="0" dirty="0" err="1">
                <a:solidFill>
                  <a:srgbClr val="000000"/>
                </a:solidFill>
              </a:rPr>
              <a:t>strategiczno</a:t>
            </a:r>
            <a:r>
              <a:rPr lang="pl-PL" sz="1800" b="1" i="0" u="none" strike="noStrike" baseline="0" dirty="0">
                <a:solidFill>
                  <a:srgbClr val="000000"/>
                </a:solidFill>
              </a:rPr>
              <a:t>-operacyjnego skupiającego się na potrzebach i wyzwaniach obserwowanych na obszarze Miejskiego Obszaru Funkcjonalnego Chrzanowa, obejmującego swoim zasięgiem cały powiat chrzanowski.</a:t>
            </a:r>
          </a:p>
          <a:p>
            <a:r>
              <a:rPr lang="pl-PL" b="1" dirty="0">
                <a:solidFill>
                  <a:schemeClr val="tx1"/>
                </a:solidFill>
              </a:rPr>
              <a:t>W opracowaniu Strategii uczestniczyły wszystkie gminy z terytorium powiatu, </a:t>
            </a:r>
            <a:br>
              <a:rPr lang="pl-PL" b="1" dirty="0">
                <a:solidFill>
                  <a:schemeClr val="tx1"/>
                </a:solidFill>
              </a:rPr>
            </a:br>
            <a:r>
              <a:rPr lang="pl-PL" b="1" dirty="0">
                <a:solidFill>
                  <a:schemeClr val="tx1"/>
                </a:solidFill>
              </a:rPr>
              <a:t>w związku z tym udział powiatu w tworzeniu dokumentu był obowiązkowy.</a:t>
            </a:r>
          </a:p>
          <a:p>
            <a:r>
              <a:rPr lang="pl-PL" b="1" dirty="0">
                <a:solidFill>
                  <a:schemeClr val="tx1"/>
                </a:solidFill>
              </a:rPr>
              <a:t>Powiat Chrzanowski został włączony w proces tworzenia Strategii od października 2024 roku.</a:t>
            </a:r>
          </a:p>
          <a:p>
            <a:r>
              <a:rPr lang="pl-PL" b="1" dirty="0">
                <a:solidFill>
                  <a:schemeClr val="tx1"/>
                </a:solidFill>
              </a:rPr>
              <a:t>Konsultacje społeczne projektu Strategii przeprowadzone zostały przeprowadzone </a:t>
            </a:r>
            <a:r>
              <a:rPr lang="pl-PL" b="1">
                <a:solidFill>
                  <a:schemeClr val="tx1"/>
                </a:solidFill>
              </a:rPr>
              <a:t>w okresie od </a:t>
            </a:r>
            <a:r>
              <a:rPr lang="pl-PL" b="1" dirty="0">
                <a:solidFill>
                  <a:schemeClr val="tx1"/>
                </a:solidFill>
              </a:rPr>
              <a:t>16 października 2024 r. do 21 listopada 2024 r., wyłożenie projektu dokumentu: Strategia rozwoju ponadlokalnego Miejskiego Obszaru Funkcjonalnego Chrzanowa na lata 2021-2027 z perspektywą do 2030 r. wraz z Prognozą oddziaływania na środowisko nastąpiło w terminie od 21 lutego 2025r. do 15 marca 2025 roku. </a:t>
            </a:r>
          </a:p>
          <a:p>
            <a:r>
              <a:rPr lang="pl-PL" b="1" dirty="0">
                <a:solidFill>
                  <a:schemeClr val="tx1"/>
                </a:solidFill>
              </a:rPr>
              <a:t>W zakresie opiniowania strategii uzyskano opinię Małopolskiego Państwowego Wojewódzkiego Inspektora Sanitarnego, Regionalnego Dyrektora Ochrony Środowiska </a:t>
            </a:r>
            <a:br>
              <a:rPr lang="pl-PL" b="1" dirty="0">
                <a:solidFill>
                  <a:schemeClr val="tx1"/>
                </a:solidFill>
              </a:rPr>
            </a:br>
            <a:r>
              <a:rPr lang="pl-PL" b="1" dirty="0">
                <a:solidFill>
                  <a:schemeClr val="tx1"/>
                </a:solidFill>
              </a:rPr>
              <a:t>w Krakowie a także opinię Zarządu Województwa Małopolskiego w formie milczącej zgody.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19320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54EB8D-6CF6-4F3D-9F5A-935F2AEF1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7838" y="4689781"/>
            <a:ext cx="4289899" cy="69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Dziękuję za uwagę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432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58977A-9A9F-4C1A-800D-35560124E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048" y="474664"/>
            <a:ext cx="9118419" cy="1320800"/>
          </a:xfrm>
        </p:spPr>
        <p:txBody>
          <a:bodyPr>
            <a:normAutofit fontScale="90000"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</a:pPr>
            <a:r>
              <a:rPr lang="pl-PL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Misja Miejskiego Obszaru Funkcjonalnego Chrzanowa </a:t>
            </a:r>
            <a:b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Misja stanowi wyraz nadrzędnego celu rozwoju MOF Chrzanowa w perspektywie 2030 roku i definiuje główny kierunek, w jakim będą zmierzać działania podejmowane przez tworzące go gminy i powiat w ramach interwencji strategicznej.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4CBFF5-569A-4C29-AB82-AB857583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049" y="2053585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pl-PL" sz="1800" b="1" i="1" u="none" strike="noStrike" baseline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l-PL" sz="1800" b="1" i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2400" b="1" u="none" strike="noStrike" baseline="0" dirty="0">
                <a:solidFill>
                  <a:schemeClr val="tx1"/>
                </a:solidFill>
              </a:rPr>
              <a:t>„Wyzwalamy jako MOF Chrzanowa potencjał rozwojowy </a:t>
            </a:r>
            <a:br>
              <a:rPr lang="pl-PL" sz="2400" b="1" u="none" strike="noStrike" baseline="0" dirty="0">
                <a:solidFill>
                  <a:schemeClr val="tx1"/>
                </a:solidFill>
              </a:rPr>
            </a:br>
            <a:r>
              <a:rPr lang="pl-PL" sz="2400" b="1" u="none" strike="noStrike" baseline="0" dirty="0">
                <a:solidFill>
                  <a:schemeClr val="tx1"/>
                </a:solidFill>
              </a:rPr>
              <a:t>w Małopolsce Zachodniej. </a:t>
            </a:r>
          </a:p>
          <a:p>
            <a:pPr marL="0" indent="0" algn="ctr">
              <a:buNone/>
            </a:pPr>
            <a:r>
              <a:rPr lang="pl-PL" sz="2400" b="1" u="none" strike="noStrike" baseline="0" dirty="0">
                <a:solidFill>
                  <a:schemeClr val="tx1"/>
                </a:solidFill>
              </a:rPr>
              <a:t>Korzystamy ze strategicznego położenia, uwarunkowań lokalizacyjnych oraz silnego kapitału ludzkiego. </a:t>
            </a:r>
            <a:r>
              <a:rPr lang="pl-PL" sz="24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pl-PL" sz="2400" b="1" u="none" strike="noStrike" baseline="0" dirty="0">
                <a:solidFill>
                  <a:schemeClr val="tx1"/>
                </a:solidFill>
              </a:rPr>
              <a:t>Dbamy o wysoką jakość życia naszych mieszkańców </a:t>
            </a:r>
            <a:br>
              <a:rPr lang="pl-PL" sz="2400" b="1" u="none" strike="noStrike" baseline="0" dirty="0">
                <a:solidFill>
                  <a:schemeClr val="tx1"/>
                </a:solidFill>
              </a:rPr>
            </a:br>
            <a:r>
              <a:rPr lang="pl-PL" sz="2400" b="1" u="none" strike="noStrike" baseline="0" dirty="0">
                <a:solidFill>
                  <a:schemeClr val="tx1"/>
                </a:solidFill>
              </a:rPr>
              <a:t>i jesteśmy otwarci na nowych inwestorów”.</a:t>
            </a:r>
            <a:r>
              <a:rPr lang="pl-PL" sz="2400" b="0" u="none" strike="noStrike" baseline="0" dirty="0">
                <a:solidFill>
                  <a:schemeClr val="tx1"/>
                </a:solidFill>
              </a:rPr>
              <a:t>	</a:t>
            </a: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85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57ABE9-AE3C-4C29-A94A-2798D9C3B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Wizja Miejskiego Obszaru Funkcjonalnego Chrzanowa </a:t>
            </a:r>
            <a:br>
              <a:rPr lang="pl-PL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Wizja to koncepcja stanu MOF Chrzanowa w 2030 roku, a więc obraz przyszłości, którą na drodze interwencji strategicznej będą kreować tworzące go samorządy.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E5222F-FD83-4E68-A947-1481B4872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111" y="1692613"/>
            <a:ext cx="9202366" cy="488328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2030 roku MOF Chrzanowa jest kluczowym ośrodkiem wzrostu gospodarczego w Małopolsce Zachodniej. Wykorzystujemy tradycje przemysłowe, wysoką konkurencyjność lokalnych branż przemysłowych i potencjał technologiczny do budowania silnej pozycji w regionie, także w oparciu </a:t>
            </a:r>
            <a:b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 innowacyjne rozwiązania.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Stanowimy jako MOF Chrzanowa pomost pomiędzy województwem śląskim a małopolskim. Rozwój infrastruktury technicznej i podniesienie standardu usług transportowych pozwoliły na podniesienie atrakcyjności inwestycyjnej i osiedleńczej Obszaru, a strategiczna lokalizacja w pobliżu dużych aglomeracji sprzyja zachowaniu wysokiej dostępności szerokiego rynku pracy i rynku zbytu.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Transformacja energetyczna staje się faktem. Inwestycje w odnawialne źródła energii i zielono-niebieską infrastrukturę przyczyniły się do poprawy jakości powietrza i wód, a wysokiej jakości środowisko naturalne wraz z walorami kulturowymi przyczynia się do rozwoju funkcji rekreacyjno-turystycznych MOF. Podnieśliśmy też jakość przestrzeni publicznych i zwiększyliśmy ich funkcjonalność, przez co odgrywają one ważną rolę w życiu społecznym, kulturalnym i rekreacyjno-sportowym MOF.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Znacząco podniesiona została jakość życia mieszkańców MOF. Dzięki ścisłej współpracy partnerskich gmin </a:t>
            </a:r>
            <a:b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pl-PL" sz="1800" b="1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 Powiatu Chrzanowskiego poszerzyliśmy ofertę usług publicznych i zapewniliśmy wysoki standard życia na ich terenie. Dostępność i jakość usług, zwłaszcza szeroka oferta lokalnych szkół dopasowana do potrzeb rynku pracy, sprzyja rozwojowi kapitału ludzkiego i społecznego, stanowiącego kluczowy potencjał MOF.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553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797" y="568235"/>
            <a:ext cx="10297811" cy="1320800"/>
          </a:xfrm>
        </p:spPr>
        <p:txBody>
          <a:bodyPr rtlCol="0">
            <a:normAutofit fontScale="90000"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Calibri" panose="020F0502020204030204" pitchFamily="34" charset="0"/>
              </a:rPr>
              <a:t>Cele strategiczne </a:t>
            </a:r>
            <a:br>
              <a:rPr lang="pl-PL" b="1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latin typeface="Calibri" panose="020F0502020204030204" pitchFamily="34" charset="0"/>
              </a:rPr>
              <a:t>Miejskiego Obszaru Funkcjonalnego Chrzanowa</a:t>
            </a:r>
            <a:br>
              <a:rPr lang="pl-PL" sz="1800" b="0" i="0" u="none" strike="noStrike" baseline="0" dirty="0">
                <a:solidFill>
                  <a:srgbClr val="276D8A"/>
                </a:solidFill>
                <a:latin typeface="Calibri" panose="020F0502020204030204" pitchFamily="34" charset="0"/>
              </a:rPr>
            </a:b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zdefiniowano trzy cele strategiczne odnoszące się do sfer: społecznej, gospodarczej i przestrzennej.</a:t>
            </a:r>
            <a:endParaRPr lang="pl" dirty="0"/>
          </a:p>
        </p:txBody>
      </p:sp>
      <p:sp>
        <p:nvSpPr>
          <p:cNvPr id="17" name="Strzałka: w prawo 16">
            <a:extLst>
              <a:ext uri="{FF2B5EF4-FFF2-40B4-BE49-F238E27FC236}">
                <a16:creationId xmlns:a16="http://schemas.microsoft.com/office/drawing/2014/main" id="{BB7CD10C-0083-446A-85B0-A984C293162E}"/>
              </a:ext>
            </a:extLst>
          </p:cNvPr>
          <p:cNvSpPr/>
          <p:nvPr/>
        </p:nvSpPr>
        <p:spPr>
          <a:xfrm>
            <a:off x="431799" y="2048932"/>
            <a:ext cx="2209801" cy="1380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wymiar</a:t>
            </a:r>
          </a:p>
          <a:p>
            <a:pPr algn="ctr"/>
            <a:r>
              <a:rPr lang="pl-PL" dirty="0">
                <a:solidFill>
                  <a:schemeClr val="tx1"/>
                </a:solidFill>
              </a:rPr>
              <a:t>społeczny</a:t>
            </a:r>
          </a:p>
        </p:txBody>
      </p:sp>
      <p:sp>
        <p:nvSpPr>
          <p:cNvPr id="22" name="Strzałka: w prawo 21">
            <a:extLst>
              <a:ext uri="{FF2B5EF4-FFF2-40B4-BE49-F238E27FC236}">
                <a16:creationId xmlns:a16="http://schemas.microsoft.com/office/drawing/2014/main" id="{CC62F666-947D-4A7D-BB1C-9AF3A61723F1}"/>
              </a:ext>
            </a:extLst>
          </p:cNvPr>
          <p:cNvSpPr/>
          <p:nvPr/>
        </p:nvSpPr>
        <p:spPr>
          <a:xfrm>
            <a:off x="431799" y="3649132"/>
            <a:ext cx="2209801" cy="1380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wymiar</a:t>
            </a:r>
            <a:r>
              <a:rPr lang="pl-PL" dirty="0"/>
              <a:t> </a:t>
            </a:r>
            <a:r>
              <a:rPr lang="pl-PL" dirty="0">
                <a:solidFill>
                  <a:schemeClr val="tx1"/>
                </a:solidFill>
              </a:rPr>
              <a:t>gospodarczy</a:t>
            </a:r>
          </a:p>
        </p:txBody>
      </p:sp>
      <p:sp>
        <p:nvSpPr>
          <p:cNvPr id="23" name="Strzałka: w prawo 22">
            <a:extLst>
              <a:ext uri="{FF2B5EF4-FFF2-40B4-BE49-F238E27FC236}">
                <a16:creationId xmlns:a16="http://schemas.microsoft.com/office/drawing/2014/main" id="{3C089DEB-4D48-4899-AF6C-4D546F9519B0}"/>
              </a:ext>
            </a:extLst>
          </p:cNvPr>
          <p:cNvSpPr/>
          <p:nvPr/>
        </p:nvSpPr>
        <p:spPr>
          <a:xfrm>
            <a:off x="431798" y="5249332"/>
            <a:ext cx="2209801" cy="1380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wymiar przestrzenny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45AE658A-3F0F-46D9-B723-135198E0EE15}"/>
              </a:ext>
            </a:extLst>
          </p:cNvPr>
          <p:cNvSpPr txBox="1"/>
          <p:nvPr/>
        </p:nvSpPr>
        <p:spPr>
          <a:xfrm>
            <a:off x="2770716" y="2138801"/>
            <a:ext cx="61002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i="0" u="none" strike="noStrike" baseline="0" dirty="0">
                <a:latin typeface="Calibri" panose="020F0502020204030204" pitchFamily="34" charset="0"/>
              </a:rPr>
              <a:t>Cel strategiczny 1.</a:t>
            </a:r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Zwiększenie atrakcyjności osiedleńczej obszaru poprzez optymalizację jakości i poprawę dostępności usług publicznych oraz wspieranie kapitału społecznego MOF</a:t>
            </a:r>
            <a:endParaRPr lang="pl-PL" dirty="0"/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15E6AEC8-52A3-4858-9074-8A12A90BBDF7}"/>
              </a:ext>
            </a:extLst>
          </p:cNvPr>
          <p:cNvSpPr txBox="1"/>
          <p:nvPr/>
        </p:nvSpPr>
        <p:spPr>
          <a:xfrm>
            <a:off x="2770716" y="3727271"/>
            <a:ext cx="61002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i="0" u="none" strike="noStrike" baseline="0" dirty="0">
                <a:latin typeface="Calibri" panose="020F0502020204030204" pitchFamily="34" charset="0"/>
              </a:rPr>
              <a:t>Cel strategiczny 2.</a:t>
            </a:r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Wykreowanie MOF jako istotnego ośrodka gospodarczego </a:t>
            </a:r>
            <a:br>
              <a:rPr lang="pl-PL" sz="1800" b="0" i="0" u="none" strike="noStrike" baseline="0" dirty="0">
                <a:latin typeface="Calibri" panose="020F0502020204030204" pitchFamily="34" charset="0"/>
              </a:rPr>
            </a:br>
            <a:r>
              <a:rPr lang="pl-PL" sz="1800" b="0" i="0" u="none" strike="noStrike" baseline="0" dirty="0">
                <a:latin typeface="Calibri" panose="020F0502020204030204" pitchFamily="34" charset="0"/>
              </a:rPr>
              <a:t>o terytorialnym i ponadregionalnym charakterze</a:t>
            </a:r>
            <a:endParaRPr lang="pl-PL" dirty="0"/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8F8D4A71-B8E2-44A5-913A-59BAAC6941A3}"/>
              </a:ext>
            </a:extLst>
          </p:cNvPr>
          <p:cNvSpPr txBox="1"/>
          <p:nvPr/>
        </p:nvSpPr>
        <p:spPr>
          <a:xfrm>
            <a:off x="2770716" y="5325070"/>
            <a:ext cx="61002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i="0" u="none" strike="noStrike" baseline="0" dirty="0">
                <a:latin typeface="Calibri" panose="020F0502020204030204" pitchFamily="34" charset="0"/>
              </a:rPr>
              <a:t>Cel strategiczny 3.</a:t>
            </a:r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Integracja przestrzenna obszaru wraz z ochroną istniejących zasobów i wzmacnianiem odporności klimatycznej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D36E1AB0-8658-4610-96C7-004FACAB22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103027"/>
              </p:ext>
            </p:extLst>
          </p:nvPr>
        </p:nvGraphicFramePr>
        <p:xfrm>
          <a:off x="340468" y="719847"/>
          <a:ext cx="10038945" cy="5894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Grupa 11">
            <a:extLst>
              <a:ext uri="{FF2B5EF4-FFF2-40B4-BE49-F238E27FC236}">
                <a16:creationId xmlns:a16="http://schemas.microsoft.com/office/drawing/2014/main" id="{036F59D5-C35F-4750-B234-F1FE2ACF74E9}"/>
              </a:ext>
            </a:extLst>
          </p:cNvPr>
          <p:cNvGrpSpPr/>
          <p:nvPr/>
        </p:nvGrpSpPr>
        <p:grpSpPr>
          <a:xfrm>
            <a:off x="813757" y="359922"/>
            <a:ext cx="8946327" cy="544750"/>
            <a:chOff x="813757" y="359922"/>
            <a:chExt cx="8946327" cy="544750"/>
          </a:xfrm>
        </p:grpSpPr>
        <p:sp>
          <p:nvSpPr>
            <p:cNvPr id="9" name="Prostokąt: zaokrąglone rogi 8">
              <a:extLst>
                <a:ext uri="{FF2B5EF4-FFF2-40B4-BE49-F238E27FC236}">
                  <a16:creationId xmlns:a16="http://schemas.microsoft.com/office/drawing/2014/main" id="{E86A9074-DC97-4689-AF6F-41E21833795C}"/>
                </a:ext>
              </a:extLst>
            </p:cNvPr>
            <p:cNvSpPr/>
            <p:nvPr/>
          </p:nvSpPr>
          <p:spPr>
            <a:xfrm>
              <a:off x="813757" y="359922"/>
              <a:ext cx="1997660" cy="544749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WYMIAR SPOŁECZNY</a:t>
              </a:r>
            </a:p>
          </p:txBody>
        </p:sp>
        <p:sp>
          <p:nvSpPr>
            <p:cNvPr id="11" name="Prostokąt: zaokrąglone rogi 10">
              <a:extLst>
                <a:ext uri="{FF2B5EF4-FFF2-40B4-BE49-F238E27FC236}">
                  <a16:creationId xmlns:a16="http://schemas.microsoft.com/office/drawing/2014/main" id="{104837A2-A182-42F1-BCF4-00615ABFE2F2}"/>
                </a:ext>
              </a:extLst>
            </p:cNvPr>
            <p:cNvSpPr/>
            <p:nvPr/>
          </p:nvSpPr>
          <p:spPr>
            <a:xfrm>
              <a:off x="7762424" y="359922"/>
              <a:ext cx="1997660" cy="544749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WYMIAR PRZESTRZENNY</a:t>
              </a:r>
            </a:p>
          </p:txBody>
        </p:sp>
        <p:sp>
          <p:nvSpPr>
            <p:cNvPr id="10" name="Prostokąt: zaokrąglone rogi 9">
              <a:extLst>
                <a:ext uri="{FF2B5EF4-FFF2-40B4-BE49-F238E27FC236}">
                  <a16:creationId xmlns:a16="http://schemas.microsoft.com/office/drawing/2014/main" id="{3C79D9E8-1B27-4A03-A5E6-7AD3F64988A2}"/>
                </a:ext>
              </a:extLst>
            </p:cNvPr>
            <p:cNvSpPr/>
            <p:nvPr/>
          </p:nvSpPr>
          <p:spPr>
            <a:xfrm>
              <a:off x="4361110" y="359923"/>
              <a:ext cx="1997660" cy="544749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WYMIAR GOSPODARCZY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049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06" y="252919"/>
            <a:ext cx="8596668" cy="618067"/>
          </a:xfrm>
        </p:spPr>
        <p:txBody>
          <a:bodyPr>
            <a:normAutofit fontScale="90000"/>
          </a:bodyPr>
          <a:lstStyle/>
          <a:p>
            <a:r>
              <a:rPr lang="pl-PL" sz="3600" b="1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Cel strategiczny 1.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br>
              <a:rPr lang="pl-PL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pl-PL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EC8B21D3-C7F9-41B6-9ACE-A1A2BF4385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2956093"/>
              </p:ext>
            </p:extLst>
          </p:nvPr>
        </p:nvGraphicFramePr>
        <p:xfrm>
          <a:off x="107905" y="1371600"/>
          <a:ext cx="8890179" cy="4883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4506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DF62-A32C-49DE-904E-65FFA9D3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1830"/>
            <a:ext cx="11151500" cy="618067"/>
          </a:xfrm>
        </p:spPr>
        <p:txBody>
          <a:bodyPr>
            <a:noAutofit/>
          </a:bodyPr>
          <a:lstStyle/>
          <a:p>
            <a:pPr lvl="0"/>
            <a:r>
              <a:rPr lang="pl-PL" sz="2400" b="1" dirty="0">
                <a:solidFill>
                  <a:srgbClr val="002060"/>
                </a:solidFill>
              </a:rPr>
              <a:t>Kierunek działania 1.1. Wzmocnienie potencjału i standardów sektora edukacji- interwencje strategiczne</a:t>
            </a:r>
            <a:b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pl-PL" sz="12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E6668CA-445B-47BF-9EE0-D7971248FE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101085"/>
              </p:ext>
            </p:extLst>
          </p:nvPr>
        </p:nvGraphicFramePr>
        <p:xfrm>
          <a:off x="319932" y="1206231"/>
          <a:ext cx="11508902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98504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540</TotalTime>
  <Words>3740</Words>
  <Application>Microsoft Office PowerPoint</Application>
  <PresentationFormat>Panoramiczny</PresentationFormat>
  <Paragraphs>218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Faseta</vt:lpstr>
      <vt:lpstr>STRATEGIA ROZWOJU PONADLOKALNEGO  MIEJSKIEGO OBSZARU FUNKCJONALNEGO CHRZANOWA  na lata 2021-2027 z perspektywą do 2030 </vt:lpstr>
      <vt:lpstr>Strategia rozwoju ponadlokalnego Miejskiego Obszaru Funkcjonalnego Chrzanowa na lata  2021-2027 z perspektywą do 2030 r.    </vt:lpstr>
      <vt:lpstr>Prezentacja programu PowerPoint</vt:lpstr>
      <vt:lpstr>Misja Miejskiego Obszaru Funkcjonalnego Chrzanowa  Misja stanowi wyraz nadrzędnego celu rozwoju MOF Chrzanowa w perspektywie 2030 roku i definiuje główny kierunek, w jakim będą zmierzać działania podejmowane przez tworzące go gminy i powiat w ramach interwencji strategicznej. </vt:lpstr>
      <vt:lpstr>Wizja Miejskiego Obszaru Funkcjonalnego Chrzanowa  Wizja to koncepcja stanu MOF Chrzanowa w 2030 roku, a więc obraz przyszłości, którą na drodze interwencji strategicznej będą kreować tworzące go samorządy. </vt:lpstr>
      <vt:lpstr>Cele strategiczne  Miejskiego Obszaru Funkcjonalnego Chrzanowa zdefiniowano trzy cele strategiczne odnoszące się do sfer: społecznej, gospodarczej i przestrzennej.</vt:lpstr>
      <vt:lpstr>Prezentacja programu PowerPoint</vt:lpstr>
      <vt:lpstr>Cel strategiczny 1.  </vt:lpstr>
      <vt:lpstr>Kierunek działania 1.1. Wzmocnienie potencjału i standardów sektora edukacji- interwencje strategiczne </vt:lpstr>
      <vt:lpstr>Kierunek działania 1.1. Wzmocnienie potencjału i standardów sektora edukacji  </vt:lpstr>
      <vt:lpstr>Kierunek działania 1.2. Wdrażanie systemowych rozwiązań z zakresu polityki społecznej   </vt:lpstr>
      <vt:lpstr>Kierunek działania 1.2. Wdrażanie systemowych rozwiązań z zakresu polityki społecznej   </vt:lpstr>
      <vt:lpstr>Kierunek działania 1.3.  Stworzenie atrakcyjnej oferty czasu wolnego    </vt:lpstr>
      <vt:lpstr>Kierunek działania 1.3.  Stworzenie atrakcyjnej oferty czasu wolnego    </vt:lpstr>
      <vt:lpstr>Kierunek działania 1.4.Rozwój kapitału społecznego    </vt:lpstr>
      <vt:lpstr>Kierunek działania 1.5. Poprawa efektywności zarządzania   </vt:lpstr>
      <vt:lpstr>Kierunki działania Cel strategiczny 2. Wykreowanie MOF jako istotnego ośrodka gospodarczego o terytorialnym i ponadregionalnym charakterze  </vt:lpstr>
      <vt:lpstr>Kierunek działania 2.1. Zwiększenie potencjału inwestycyjnego i poziomu przedsiębiorczości    </vt:lpstr>
      <vt:lpstr>Kierunek działania 2.1. Zwiększenie potencjału inwestycyjnego i poziomu przedsiębiorczości    </vt:lpstr>
      <vt:lpstr>Kierunek działania 2.2. Dywersyfikacja struktury gospodarczej w oparciu   o atrakcyjność turystyczną i marketing terytorialny     </vt:lpstr>
      <vt:lpstr>Kierunek działania 2.2. Dywersyfikacja struktury gospodarczej w oparciu   o atrakcyjność turystyczną i marketing terytorialny     </vt:lpstr>
      <vt:lpstr>Kierunki działania Cel strategiczny 3. Integracja przestrzenna obszaru wraz z ochroną istniejących zasobów i wzmacnianiem odporności klimatycznej  </vt:lpstr>
      <vt:lpstr>Kierunek działania 3.1. Poprawa skomunikowania w MOF Chrzanowa i stanu infrastruktury drogowej i okołodrogowej     </vt:lpstr>
      <vt:lpstr>Kierunek działania 3.1. Poprawa skomunikowania w MOF Chrzanowa i stanu infrastruktury drogowej i okołodrogowej     </vt:lpstr>
      <vt:lpstr>Kierunek działania 3.2. Rozwój i poprawa jakości infrastruktury publicznej      </vt:lpstr>
      <vt:lpstr>Kierunek działania 3.2. Rozwój i poprawa jakości infrastruktury publicznej      </vt:lpstr>
      <vt:lpstr>Kierunek działania 3.3. Ochrona środowiska, dostosowanie do obecnych warunków oraz łagodzenie i ograniczenie skutków zmian klimatycznych       </vt:lpstr>
      <vt:lpstr>Kierunek działania 3.3. Ochrona środowiska, dostosowanie do obecnych warunków oraz łagodzenie i ograniczenie skutków zmian klimatycznych       </vt:lpstr>
      <vt:lpstr>3.4. Ożywienie obszaru poprzez kreowanie atrakcyjnych przestrzeni publicznych      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ROZWOJU PONADLOKALNEGO MIEJSKIEGO OBSZARU FUNKCJINALNEGO CHRZANOWA</dc:title>
  <dc:creator>PAULINA SOŚNIERZ</dc:creator>
  <cp:lastModifiedBy>PAULINA SOŚNIERZ</cp:lastModifiedBy>
  <cp:revision>38</cp:revision>
  <cp:lastPrinted>2025-09-25T10:32:48Z</cp:lastPrinted>
  <dcterms:created xsi:type="dcterms:W3CDTF">2025-09-24T09:35:00Z</dcterms:created>
  <dcterms:modified xsi:type="dcterms:W3CDTF">2025-09-30T05:57:31Z</dcterms:modified>
</cp:coreProperties>
</file>