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12" r:id="rId3"/>
    <p:sldId id="344" r:id="rId4"/>
    <p:sldId id="345" r:id="rId5"/>
    <p:sldId id="367" r:id="rId6"/>
    <p:sldId id="366" r:id="rId7"/>
    <p:sldId id="368" r:id="rId8"/>
    <p:sldId id="369" r:id="rId9"/>
    <p:sldId id="370" r:id="rId10"/>
    <p:sldId id="351" r:id="rId11"/>
    <p:sldId id="357" r:id="rId12"/>
    <p:sldId id="371" r:id="rId13"/>
    <p:sldId id="353" r:id="rId14"/>
    <p:sldId id="372" r:id="rId15"/>
    <p:sldId id="354" r:id="rId16"/>
    <p:sldId id="359" r:id="rId17"/>
    <p:sldId id="360" r:id="rId18"/>
    <p:sldId id="361" r:id="rId19"/>
    <p:sldId id="323" r:id="rId20"/>
    <p:sldId id="301" r:id="rId21"/>
    <p:sldId id="302" r:id="rId22"/>
    <p:sldId id="303" r:id="rId23"/>
    <p:sldId id="362" r:id="rId24"/>
    <p:sldId id="363" r:id="rId25"/>
    <p:sldId id="364" r:id="rId26"/>
    <p:sldId id="365" r:id="rId27"/>
    <p:sldId id="304" r:id="rId28"/>
    <p:sldId id="305" r:id="rId29"/>
    <p:sldId id="307" r:id="rId30"/>
    <p:sldId id="264" r:id="rId31"/>
    <p:sldId id="263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1">
          <p15:clr>
            <a:srgbClr val="A4A3A4"/>
          </p15:clr>
        </p15:guide>
        <p15:guide id="4" pos="30">
          <p15:clr>
            <a:srgbClr val="A4A3A4"/>
          </p15:clr>
        </p15:guide>
        <p15:guide id="5" orient="horz" pos="2916">
          <p15:clr>
            <a:srgbClr val="A4A3A4"/>
          </p15:clr>
        </p15:guide>
        <p15:guide id="6" orient="horz" pos="4023">
          <p15:clr>
            <a:srgbClr val="A4A3A4"/>
          </p15:clr>
        </p15:guide>
        <p15:guide id="7" pos="5731">
          <p15:clr>
            <a:srgbClr val="A4A3A4"/>
          </p15:clr>
        </p15:guide>
        <p15:guide id="8" orient="horz" pos="4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46E"/>
    <a:srgbClr val="62993D"/>
    <a:srgbClr val="FF7C80"/>
    <a:srgbClr val="00B0F0"/>
    <a:srgbClr val="FFFF00"/>
    <a:srgbClr val="4CE600"/>
    <a:srgbClr val="33411B"/>
    <a:srgbClr val="232C12"/>
    <a:srgbClr val="586D2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926" y="108"/>
      </p:cViewPr>
      <p:guideLst>
        <p:guide orient="horz" pos="2160"/>
        <p:guide pos="2880"/>
        <p:guide orient="horz" pos="251"/>
        <p:guide pos="30"/>
        <p:guide orient="horz" pos="2916"/>
        <p:guide orient="horz" pos="4023"/>
        <p:guide pos="5731"/>
        <p:guide orient="horz" pos="4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X:\PREZENTACJE\Prezentacje%202017\Andrych&#243;w\Bazy_powietrze\Baza_Andrych&#243;w_2017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wm2\PREZENTACJE\Prezentacje%202017\Andrych&#243;w\Bazy_powietrze\Baza_Andrych&#243;w_2017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wm2\Wykresy\2017\bazy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X:\PREZENTACJE\Prezentacje%202017\Andrych&#243;w\Bazy_powietrze\Baza_Andrych&#243;w_2017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\\192.168.1.5\wm2\Wykresy\2017\bazy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wm2\Wykresy\2017\baz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X:\PREZENTACJE\Prezentacje%202017\Andrych&#243;w\Bazy_powietrze\Baza_Andrych&#243;w_2017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X:\PREZENTACJE\Prezentacje%202017\Andrych&#243;w\Bazy_powietrze\Baza_Andrych&#243;w_2017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X:\PREZENTACJE\Prezentacje%202017\Andrych&#243;w\Bazy_powietrze\Baza_Andrych&#243;w_2017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X:\PREZENTACJE\Prezentacje%202017\Andrych&#243;w\Bazy_powietrze\Baza_Andrych&#243;w_2017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X:\PREZENTACJE\Prezentacje%202017\Andrych&#243;w\Bazy_powietrze\Baza_Andrych&#243;w_2017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file:///X:\PREZENTACJE\Prezentacje%202017\Andrych&#243;w\Bazy_powietrze\Baza_Andrych&#243;w_2017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wm2\PREZENTACJE\Prezentacje%202017\Andrych&#243;w\Bazy_powietrze\Baza_Andrych&#243;w_201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wm2\PREZENTACJE\Prezentacje%202017\Andrych&#243;w\Bazy_powietrze\Baza_Andrych&#243;w_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848868859237636E-2"/>
          <c:y val="2.2046161537606995E-2"/>
          <c:w val="0.91071160440853083"/>
          <c:h val="0.70677502286324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'PM10'!$C$1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BBB59">
                <a:lumMod val="20000"/>
                <a:lumOff val="8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'PM10'!$A$2:$B$19</c:f>
              <c:multiLvlStrCache>
                <c:ptCount val="1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Dietla (k)</c:v>
                  </c:pt>
                  <c:pt idx="4">
                    <c:v>os. Piastów (t)</c:v>
                  </c:pt>
                  <c:pt idx="5">
                    <c:v>ul. Złoty Róg (t)</c:v>
                  </c:pt>
                  <c:pt idx="6">
                    <c:v>ul. Bitwy pod Studziankami (t)</c:v>
                  </c:pt>
                  <c:pt idx="7">
                    <c:v>ul. ks. Romana Sitko (k)</c:v>
                  </c:pt>
                  <c:pt idx="8">
                    <c:v>Bochnia</c:v>
                  </c:pt>
                  <c:pt idx="9">
                    <c:v>Gorlice</c:v>
                  </c:pt>
                  <c:pt idx="10">
                    <c:v>Niepołomice</c:v>
                  </c:pt>
                  <c:pt idx="11">
                    <c:v>Nowy Sącz</c:v>
                  </c:pt>
                  <c:pt idx="12">
                    <c:v>Nowy Targ</c:v>
                  </c:pt>
                  <c:pt idx="13">
                    <c:v>Olkusz</c:v>
                  </c:pt>
                  <c:pt idx="14">
                    <c:v>Skawina</c:v>
                  </c:pt>
                  <c:pt idx="15">
                    <c:v>Trzebinia</c:v>
                  </c:pt>
                  <c:pt idx="16">
                    <c:v>Tuchów</c:v>
                  </c:pt>
                  <c:pt idx="17">
                    <c:v>Zakopane</c:v>
                  </c:pt>
                </c:lvl>
                <c:lvl>
                  <c:pt idx="0">
                    <c:v>Aglomeracja Krakowska</c:v>
                  </c:pt>
                  <c:pt idx="6">
                    <c:v>miasto Tarnów</c:v>
                  </c:pt>
                  <c:pt idx="8">
                    <c:v>Strefa małopolska</c:v>
                  </c:pt>
                </c:lvl>
              </c:multiLvlStrCache>
            </c:multiLvlStrRef>
          </c:cat>
          <c:val>
            <c:numRef>
              <c:f>'PM10'!$C$2:$C$19</c:f>
              <c:numCache>
                <c:formatCode>0</c:formatCode>
                <c:ptCount val="18"/>
                <c:pt idx="0">
                  <c:v>65.849999999999994</c:v>
                </c:pt>
                <c:pt idx="1">
                  <c:v>53.449999999999996</c:v>
                </c:pt>
                <c:pt idx="2">
                  <c:v>51.03</c:v>
                </c:pt>
                <c:pt idx="6">
                  <c:v>43.13</c:v>
                </c:pt>
                <c:pt idx="8">
                  <c:v>40.660000000000004</c:v>
                </c:pt>
                <c:pt idx="9">
                  <c:v>33.96</c:v>
                </c:pt>
                <c:pt idx="10">
                  <c:v>37.92</c:v>
                </c:pt>
                <c:pt idx="11">
                  <c:v>55.63</c:v>
                </c:pt>
                <c:pt idx="13">
                  <c:v>37.590000000000003</c:v>
                </c:pt>
                <c:pt idx="14">
                  <c:v>54.120000000000005</c:v>
                </c:pt>
                <c:pt idx="15">
                  <c:v>38.18</c:v>
                </c:pt>
                <c:pt idx="16">
                  <c:v>45.309999999999995</c:v>
                </c:pt>
                <c:pt idx="17">
                  <c:v>40.86</c:v>
                </c:pt>
              </c:numCache>
            </c:numRef>
          </c:val>
        </c:ser>
        <c:ser>
          <c:idx val="1"/>
          <c:order val="1"/>
          <c:tx>
            <c:strRef>
              <c:f>'PM10'!$D$1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'PM10'!$A$2:$B$19</c:f>
              <c:multiLvlStrCache>
                <c:ptCount val="1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Dietla (k)</c:v>
                  </c:pt>
                  <c:pt idx="4">
                    <c:v>os. Piastów (t)</c:v>
                  </c:pt>
                  <c:pt idx="5">
                    <c:v>ul. Złoty Róg (t)</c:v>
                  </c:pt>
                  <c:pt idx="6">
                    <c:v>ul. Bitwy pod Studziankami (t)</c:v>
                  </c:pt>
                  <c:pt idx="7">
                    <c:v>ul. ks. Romana Sitko (k)</c:v>
                  </c:pt>
                  <c:pt idx="8">
                    <c:v>Bochnia</c:v>
                  </c:pt>
                  <c:pt idx="9">
                    <c:v>Gorlice</c:v>
                  </c:pt>
                  <c:pt idx="10">
                    <c:v>Niepołomice</c:v>
                  </c:pt>
                  <c:pt idx="11">
                    <c:v>Nowy Sącz</c:v>
                  </c:pt>
                  <c:pt idx="12">
                    <c:v>Nowy Targ</c:v>
                  </c:pt>
                  <c:pt idx="13">
                    <c:v>Olkusz</c:v>
                  </c:pt>
                  <c:pt idx="14">
                    <c:v>Skawina</c:v>
                  </c:pt>
                  <c:pt idx="15">
                    <c:v>Trzebinia</c:v>
                  </c:pt>
                  <c:pt idx="16">
                    <c:v>Tuchów</c:v>
                  </c:pt>
                  <c:pt idx="17">
                    <c:v>Zakopane</c:v>
                  </c:pt>
                </c:lvl>
                <c:lvl>
                  <c:pt idx="0">
                    <c:v>Aglomeracja Krakowska</c:v>
                  </c:pt>
                  <c:pt idx="6">
                    <c:v>miasto Tarnów</c:v>
                  </c:pt>
                  <c:pt idx="8">
                    <c:v>Strefa małopolska</c:v>
                  </c:pt>
                </c:lvl>
              </c:multiLvlStrCache>
            </c:multiLvlStrRef>
          </c:cat>
          <c:val>
            <c:numRef>
              <c:f>'PM10'!$D$2:$D$19</c:f>
              <c:numCache>
                <c:formatCode>0</c:formatCode>
                <c:ptCount val="18"/>
                <c:pt idx="0">
                  <c:v>59.67</c:v>
                </c:pt>
                <c:pt idx="1">
                  <c:v>44.37</c:v>
                </c:pt>
                <c:pt idx="2">
                  <c:v>49.190000000000005</c:v>
                </c:pt>
                <c:pt idx="6">
                  <c:v>33.910000000000004</c:v>
                </c:pt>
                <c:pt idx="8">
                  <c:v>38.6</c:v>
                </c:pt>
                <c:pt idx="9">
                  <c:v>30.830000000000002</c:v>
                </c:pt>
                <c:pt idx="10">
                  <c:v>48.48</c:v>
                </c:pt>
                <c:pt idx="11">
                  <c:v>45.4</c:v>
                </c:pt>
                <c:pt idx="13">
                  <c:v>27.19</c:v>
                </c:pt>
                <c:pt idx="14">
                  <c:v>49.59</c:v>
                </c:pt>
                <c:pt idx="15">
                  <c:v>34.300000000000011</c:v>
                </c:pt>
                <c:pt idx="16">
                  <c:v>48.15</c:v>
                </c:pt>
                <c:pt idx="17">
                  <c:v>37.49</c:v>
                </c:pt>
              </c:numCache>
            </c:numRef>
          </c:val>
        </c:ser>
        <c:ser>
          <c:idx val="2"/>
          <c:order val="2"/>
          <c:tx>
            <c:strRef>
              <c:f>'PM10'!$E$1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'PM10'!$A$2:$B$19</c:f>
              <c:multiLvlStrCache>
                <c:ptCount val="1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Dietla (k)</c:v>
                  </c:pt>
                  <c:pt idx="4">
                    <c:v>os. Piastów (t)</c:v>
                  </c:pt>
                  <c:pt idx="5">
                    <c:v>ul. Złoty Róg (t)</c:v>
                  </c:pt>
                  <c:pt idx="6">
                    <c:v>ul. Bitwy pod Studziankami (t)</c:v>
                  </c:pt>
                  <c:pt idx="7">
                    <c:v>ul. ks. Romana Sitko (k)</c:v>
                  </c:pt>
                  <c:pt idx="8">
                    <c:v>Bochnia</c:v>
                  </c:pt>
                  <c:pt idx="9">
                    <c:v>Gorlice</c:v>
                  </c:pt>
                  <c:pt idx="10">
                    <c:v>Niepołomice</c:v>
                  </c:pt>
                  <c:pt idx="11">
                    <c:v>Nowy Sącz</c:v>
                  </c:pt>
                  <c:pt idx="12">
                    <c:v>Nowy Targ</c:v>
                  </c:pt>
                  <c:pt idx="13">
                    <c:v>Olkusz</c:v>
                  </c:pt>
                  <c:pt idx="14">
                    <c:v>Skawina</c:v>
                  </c:pt>
                  <c:pt idx="15">
                    <c:v>Trzebinia</c:v>
                  </c:pt>
                  <c:pt idx="16">
                    <c:v>Tuchów</c:v>
                  </c:pt>
                  <c:pt idx="17">
                    <c:v>Zakopane</c:v>
                  </c:pt>
                </c:lvl>
                <c:lvl>
                  <c:pt idx="0">
                    <c:v>Aglomeracja Krakowska</c:v>
                  </c:pt>
                  <c:pt idx="6">
                    <c:v>miasto Tarnów</c:v>
                  </c:pt>
                  <c:pt idx="8">
                    <c:v>Strefa małopolska</c:v>
                  </c:pt>
                </c:lvl>
              </c:multiLvlStrCache>
            </c:multiLvlStrRef>
          </c:cat>
          <c:val>
            <c:numRef>
              <c:f>'PM10'!$E$2:$E$19</c:f>
              <c:numCache>
                <c:formatCode>0</c:formatCode>
                <c:ptCount val="18"/>
                <c:pt idx="0">
                  <c:v>63.9</c:v>
                </c:pt>
                <c:pt idx="1">
                  <c:v>46.290000000000006</c:v>
                </c:pt>
                <c:pt idx="2">
                  <c:v>49.13</c:v>
                </c:pt>
                <c:pt idx="6">
                  <c:v>30.58</c:v>
                </c:pt>
                <c:pt idx="8">
                  <c:v>35.849999999999994</c:v>
                </c:pt>
                <c:pt idx="9">
                  <c:v>30.79</c:v>
                </c:pt>
                <c:pt idx="10">
                  <c:v>34.56</c:v>
                </c:pt>
                <c:pt idx="11">
                  <c:v>42.09</c:v>
                </c:pt>
                <c:pt idx="13">
                  <c:v>31.27</c:v>
                </c:pt>
                <c:pt idx="14">
                  <c:v>40.770000000000003</c:v>
                </c:pt>
                <c:pt idx="15">
                  <c:v>33.14</c:v>
                </c:pt>
                <c:pt idx="16">
                  <c:v>41.01</c:v>
                </c:pt>
                <c:pt idx="17">
                  <c:v>36.21</c:v>
                </c:pt>
              </c:numCache>
            </c:numRef>
          </c:val>
        </c:ser>
        <c:ser>
          <c:idx val="3"/>
          <c:order val="3"/>
          <c:tx>
            <c:strRef>
              <c:f>'PM10'!$F$1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'PM10'!$A$2:$B$19</c:f>
              <c:multiLvlStrCache>
                <c:ptCount val="1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Dietla (k)</c:v>
                  </c:pt>
                  <c:pt idx="4">
                    <c:v>os. Piastów (t)</c:v>
                  </c:pt>
                  <c:pt idx="5">
                    <c:v>ul. Złoty Róg (t)</c:v>
                  </c:pt>
                  <c:pt idx="6">
                    <c:v>ul. Bitwy pod Studziankami (t)</c:v>
                  </c:pt>
                  <c:pt idx="7">
                    <c:v>ul. ks. Romana Sitko (k)</c:v>
                  </c:pt>
                  <c:pt idx="8">
                    <c:v>Bochnia</c:v>
                  </c:pt>
                  <c:pt idx="9">
                    <c:v>Gorlice</c:v>
                  </c:pt>
                  <c:pt idx="10">
                    <c:v>Niepołomice</c:v>
                  </c:pt>
                  <c:pt idx="11">
                    <c:v>Nowy Sącz</c:v>
                  </c:pt>
                  <c:pt idx="12">
                    <c:v>Nowy Targ</c:v>
                  </c:pt>
                  <c:pt idx="13">
                    <c:v>Olkusz</c:v>
                  </c:pt>
                  <c:pt idx="14">
                    <c:v>Skawina</c:v>
                  </c:pt>
                  <c:pt idx="15">
                    <c:v>Trzebinia</c:v>
                  </c:pt>
                  <c:pt idx="16">
                    <c:v>Tuchów</c:v>
                  </c:pt>
                  <c:pt idx="17">
                    <c:v>Zakopane</c:v>
                  </c:pt>
                </c:lvl>
                <c:lvl>
                  <c:pt idx="0">
                    <c:v>Aglomeracja Krakowska</c:v>
                  </c:pt>
                  <c:pt idx="6">
                    <c:v>miasto Tarnów</c:v>
                  </c:pt>
                  <c:pt idx="8">
                    <c:v>Strefa małopolska</c:v>
                  </c:pt>
                </c:lvl>
              </c:multiLvlStrCache>
            </c:multiLvlStrRef>
          </c:cat>
          <c:val>
            <c:numRef>
              <c:f>'PM10'!$F$2:$F$19</c:f>
              <c:numCache>
                <c:formatCode>0</c:formatCode>
                <c:ptCount val="18"/>
                <c:pt idx="0">
                  <c:v>67.81</c:v>
                </c:pt>
                <c:pt idx="1">
                  <c:v>45.15</c:v>
                </c:pt>
                <c:pt idx="2">
                  <c:v>51.74</c:v>
                </c:pt>
                <c:pt idx="6">
                  <c:v>31.330000000000002</c:v>
                </c:pt>
                <c:pt idx="8">
                  <c:v>36.230000000000011</c:v>
                </c:pt>
                <c:pt idx="9">
                  <c:v>29.459999999999997</c:v>
                </c:pt>
                <c:pt idx="10">
                  <c:v>43.160000000000004</c:v>
                </c:pt>
                <c:pt idx="11">
                  <c:v>45.74</c:v>
                </c:pt>
                <c:pt idx="13">
                  <c:v>30.89</c:v>
                </c:pt>
                <c:pt idx="14">
                  <c:v>43.96</c:v>
                </c:pt>
                <c:pt idx="15">
                  <c:v>33.36</c:v>
                </c:pt>
                <c:pt idx="16">
                  <c:v>44.03</c:v>
                </c:pt>
                <c:pt idx="17">
                  <c:v>33.25</c:v>
                </c:pt>
              </c:numCache>
            </c:numRef>
          </c:val>
        </c:ser>
        <c:ser>
          <c:idx val="4"/>
          <c:order val="4"/>
          <c:tx>
            <c:strRef>
              <c:f>'PM10'!$G$1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'PM10'!$A$2:$B$19</c:f>
              <c:multiLvlStrCache>
                <c:ptCount val="1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Dietla (k)</c:v>
                  </c:pt>
                  <c:pt idx="4">
                    <c:v>os. Piastów (t)</c:v>
                  </c:pt>
                  <c:pt idx="5">
                    <c:v>ul. Złoty Róg (t)</c:v>
                  </c:pt>
                  <c:pt idx="6">
                    <c:v>ul. Bitwy pod Studziankami (t)</c:v>
                  </c:pt>
                  <c:pt idx="7">
                    <c:v>ul. ks. Romana Sitko (k)</c:v>
                  </c:pt>
                  <c:pt idx="8">
                    <c:v>Bochnia</c:v>
                  </c:pt>
                  <c:pt idx="9">
                    <c:v>Gorlice</c:v>
                  </c:pt>
                  <c:pt idx="10">
                    <c:v>Niepołomice</c:v>
                  </c:pt>
                  <c:pt idx="11">
                    <c:v>Nowy Sącz</c:v>
                  </c:pt>
                  <c:pt idx="12">
                    <c:v>Nowy Targ</c:v>
                  </c:pt>
                  <c:pt idx="13">
                    <c:v>Olkusz</c:v>
                  </c:pt>
                  <c:pt idx="14">
                    <c:v>Skawina</c:v>
                  </c:pt>
                  <c:pt idx="15">
                    <c:v>Trzebinia</c:v>
                  </c:pt>
                  <c:pt idx="16">
                    <c:v>Tuchów</c:v>
                  </c:pt>
                  <c:pt idx="17">
                    <c:v>Zakopane</c:v>
                  </c:pt>
                </c:lvl>
                <c:lvl>
                  <c:pt idx="0">
                    <c:v>Aglomeracja Krakowska</c:v>
                  </c:pt>
                  <c:pt idx="6">
                    <c:v>miasto Tarnów</c:v>
                  </c:pt>
                  <c:pt idx="8">
                    <c:v>Strefa małopolska</c:v>
                  </c:pt>
                </c:lvl>
              </c:multiLvlStrCache>
            </c:multiLvlStrRef>
          </c:cat>
          <c:val>
            <c:numRef>
              <c:f>'PM10'!$G$2:$G$19</c:f>
              <c:numCache>
                <c:formatCode>0</c:formatCode>
                <c:ptCount val="18"/>
                <c:pt idx="0">
                  <c:v>56.65</c:v>
                </c:pt>
                <c:pt idx="1">
                  <c:v>39.410000000000004</c:v>
                </c:pt>
                <c:pt idx="2">
                  <c:v>39.89</c:v>
                </c:pt>
                <c:pt idx="3">
                  <c:v>48.57</c:v>
                </c:pt>
                <c:pt idx="4">
                  <c:v>36.67</c:v>
                </c:pt>
                <c:pt idx="5">
                  <c:v>40.74</c:v>
                </c:pt>
                <c:pt idx="6">
                  <c:v>30.57</c:v>
                </c:pt>
                <c:pt idx="7">
                  <c:v>36.92</c:v>
                </c:pt>
                <c:pt idx="8">
                  <c:v>34.770000000000003</c:v>
                </c:pt>
                <c:pt idx="9">
                  <c:v>26.02</c:v>
                </c:pt>
                <c:pt idx="10">
                  <c:v>34.53</c:v>
                </c:pt>
                <c:pt idx="11">
                  <c:v>41.18</c:v>
                </c:pt>
                <c:pt idx="12">
                  <c:v>34.339999999999996</c:v>
                </c:pt>
                <c:pt idx="13">
                  <c:v>31.310000000000002</c:v>
                </c:pt>
                <c:pt idx="14">
                  <c:v>42.52</c:v>
                </c:pt>
                <c:pt idx="15">
                  <c:v>34.39</c:v>
                </c:pt>
                <c:pt idx="16">
                  <c:v>38.949999999999996</c:v>
                </c:pt>
                <c:pt idx="17">
                  <c:v>30.72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axId val="91255640"/>
        <c:axId val="90596128"/>
      </c:barChart>
      <c:catAx>
        <c:axId val="91255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90596128"/>
        <c:crosses val="autoZero"/>
        <c:auto val="1"/>
        <c:lblAlgn val="ctr"/>
        <c:lblOffset val="100"/>
        <c:noMultiLvlLbl val="0"/>
      </c:catAx>
      <c:valAx>
        <c:axId val="90596128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6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µg/m3</a:t>
                </a:r>
              </a:p>
            </c:rich>
          </c:tx>
          <c:layout>
            <c:manualLayout>
              <c:xMode val="edge"/>
              <c:yMode val="edge"/>
              <c:x val="1.1708881420481347E-2"/>
              <c:y val="0.35245883503480391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91255640"/>
        <c:crosses val="autoZero"/>
        <c:crossBetween val="between"/>
        <c:majorUnit val="10"/>
        <c:minorUnit val="10"/>
      </c:val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legend>
      <c:legendPos val="r"/>
      <c:layout>
        <c:manualLayout>
          <c:xMode val="edge"/>
          <c:yMode val="edge"/>
          <c:x val="0.32999107484093071"/>
          <c:y val="3.650436842507452E-2"/>
          <c:w val="0.33160934561817595"/>
          <c:h val="7.3557660259971208E-2"/>
        </c:manualLayout>
      </c:layout>
      <c:overlay val="1"/>
      <c:txPr>
        <a:bodyPr/>
        <a:lstStyle/>
        <a:p>
          <a:pPr>
            <a:defRPr sz="105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pl-PL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/>
            </a:pPr>
            <a:r>
              <a:rPr lang="pl-PL" sz="1050" dirty="0" smtClean="0"/>
              <a:t>Chrzanów – pomiary okresowe w 2016 roku</a:t>
            </a:r>
            <a:endParaRPr lang="pl-PL" sz="1050" dirty="0"/>
          </a:p>
        </c:rich>
      </c:tx>
      <c:layout>
        <c:manualLayout>
          <c:xMode val="edge"/>
          <c:yMode val="edge"/>
          <c:x val="0.1653426366258674"/>
          <c:y val="7.560127324509970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482926086397742"/>
          <c:y val="0.21048082907162391"/>
          <c:w val="0.8043159255001312"/>
          <c:h val="0.58862678247693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Trzebinia!$A$12</c:f>
              <c:strCache>
                <c:ptCount val="1"/>
                <c:pt idx="0">
                  <c:v>Chrzanów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2993D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Trzebinia!$B$11:$C$11</c:f>
              <c:strCache>
                <c:ptCount val="2"/>
                <c:pt idx="0">
                  <c:v>PM10 [µg/m3]</c:v>
                </c:pt>
                <c:pt idx="1">
                  <c:v>BaP [ng/m3]</c:v>
                </c:pt>
              </c:strCache>
            </c:strRef>
          </c:cat>
          <c:val>
            <c:numRef>
              <c:f>Trzebinia!$B$12:$C$12</c:f>
              <c:numCache>
                <c:formatCode>0.0</c:formatCode>
                <c:ptCount val="2"/>
                <c:pt idx="0" formatCode="0">
                  <c:v>31.74</c:v>
                </c:pt>
                <c:pt idx="1">
                  <c:v>5.64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396128"/>
        <c:axId val="156396520"/>
      </c:barChart>
      <c:catAx>
        <c:axId val="15639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pl-PL"/>
          </a:p>
        </c:txPr>
        <c:crossAx val="156396520"/>
        <c:crosses val="autoZero"/>
        <c:auto val="1"/>
        <c:lblAlgn val="ctr"/>
        <c:lblOffset val="100"/>
        <c:noMultiLvlLbl val="0"/>
      </c:catAx>
      <c:valAx>
        <c:axId val="1563965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700"/>
                </a:pPr>
                <a:r>
                  <a:rPr lang="pl-PL" sz="700" dirty="0" smtClean="0">
                    <a:latin typeface="Times New Roman"/>
                    <a:cs typeface="Times New Roman"/>
                  </a:rPr>
                  <a:t>stężenie</a:t>
                </a:r>
                <a:endParaRPr lang="pl-PL" sz="700" baseline="30000" dirty="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156396128"/>
        <c:crosses val="autoZero"/>
        <c:crossBetween val="between"/>
      </c:valAx>
      <c:spPr>
        <a:ln>
          <a:solidFill>
            <a:schemeClr val="tx1">
              <a:lumMod val="95000"/>
              <a:lumOff val="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/>
            </a:pPr>
            <a:r>
              <a:rPr lang="pl-PL" sz="800"/>
              <a:t>Średnie stężenia pyłu zawieszonego PM10 wraz z częstością przekraczania normy dobowej (50µg/m3)  w styczniu i lutym 2017 roku (dane ze stacji automatycznych)</a:t>
            </a:r>
          </a:p>
        </c:rich>
      </c:tx>
      <c:layout>
        <c:manualLayout>
          <c:xMode val="edge"/>
          <c:yMode val="edge"/>
          <c:x val="0.12444012178026551"/>
          <c:y val="1.35593172083038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292476657894204E-2"/>
          <c:y val="9.4446160613493355E-2"/>
          <c:w val="0.87620651873294819"/>
          <c:h val="0.60804213424364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'Styczeń-Luty'!$B$65</c:f>
              <c:strCache>
                <c:ptCount val="1"/>
                <c:pt idx="0">
                  <c:v>Styczeń</c:v>
                </c:pt>
              </c:strCache>
            </c:strRef>
          </c:tx>
          <c:spPr>
            <a:solidFill>
              <a:srgbClr val="62993D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'Styczeń-Luty'!$C$63:$R$64</c:f>
              <c:multiLvlStrCache>
                <c:ptCount val="16"/>
                <c:lvl>
                  <c:pt idx="0">
                    <c:v>Al. Krasińskiego</c:v>
                  </c:pt>
                  <c:pt idx="1">
                    <c:v>Dietla</c:v>
                  </c:pt>
                  <c:pt idx="2">
                    <c:v>Bulwarowa</c:v>
                  </c:pt>
                  <c:pt idx="3">
                    <c:v>Bujaka</c:v>
                  </c:pt>
                  <c:pt idx="4">
                    <c:v>Telimeny</c:v>
                  </c:pt>
                  <c:pt idx="5">
                    <c:v>os. Wadów</c:v>
                  </c:pt>
                  <c:pt idx="6">
                    <c:v>Złoty Róg</c:v>
                  </c:pt>
                  <c:pt idx="7">
                    <c:v>Os. Piastów</c:v>
                  </c:pt>
                  <c:pt idx="8">
                    <c:v>ks. Romana Sitko</c:v>
                  </c:pt>
                  <c:pt idx="9">
                    <c:v>Bitwy pod Studziankami</c:v>
                  </c:pt>
                  <c:pt idx="10">
                    <c:v>Nowy Targ</c:v>
                  </c:pt>
                  <c:pt idx="11">
                    <c:v>Nowy Sącz</c:v>
                  </c:pt>
                  <c:pt idx="12">
                    <c:v>Skawina</c:v>
                  </c:pt>
                  <c:pt idx="13">
                    <c:v>Zakopane</c:v>
                  </c:pt>
                  <c:pt idx="14">
                    <c:v>Trzebinia</c:v>
                  </c:pt>
                  <c:pt idx="15">
                    <c:v>Olkusz</c:v>
                  </c:pt>
                </c:lvl>
                <c:lvl>
                  <c:pt idx="0">
                    <c:v>Aglomeracja Krakowska</c:v>
                  </c:pt>
                  <c:pt idx="8">
                    <c:v>Miasto Tarnów</c:v>
                  </c:pt>
                  <c:pt idx="10">
                    <c:v>Strefa małopolska</c:v>
                  </c:pt>
                </c:lvl>
              </c:multiLvlStrCache>
            </c:multiLvlStrRef>
          </c:cat>
          <c:val>
            <c:numRef>
              <c:f>'Styczeń-Luty'!$C$65:$R$65</c:f>
              <c:numCache>
                <c:formatCode>0</c:formatCode>
                <c:ptCount val="16"/>
                <c:pt idx="0">
                  <c:v>146.49722580645161</c:v>
                </c:pt>
                <c:pt idx="1">
                  <c:v>122.01413793103448</c:v>
                </c:pt>
                <c:pt idx="2">
                  <c:v>103.30326666666664</c:v>
                </c:pt>
                <c:pt idx="3">
                  <c:v>129.36922580645157</c:v>
                </c:pt>
                <c:pt idx="4">
                  <c:v>119.08590322580649</c:v>
                </c:pt>
                <c:pt idx="5">
                  <c:v>115.36203703703696</c:v>
                </c:pt>
                <c:pt idx="6">
                  <c:v>117.67872413793089</c:v>
                </c:pt>
                <c:pt idx="7">
                  <c:v>110.8602258064515</c:v>
                </c:pt>
                <c:pt idx="8">
                  <c:v>92.335483870967749</c:v>
                </c:pt>
                <c:pt idx="9">
                  <c:v>71.23</c:v>
                </c:pt>
                <c:pt idx="10">
                  <c:v>151.18186666666668</c:v>
                </c:pt>
                <c:pt idx="11">
                  <c:v>112.96790322580659</c:v>
                </c:pt>
                <c:pt idx="12">
                  <c:v>133.6282903225808</c:v>
                </c:pt>
                <c:pt idx="13">
                  <c:v>68.659903225806445</c:v>
                </c:pt>
                <c:pt idx="14">
                  <c:v>87.899903225806497</c:v>
                </c:pt>
                <c:pt idx="15">
                  <c:v>101.62183333333327</c:v>
                </c:pt>
              </c:numCache>
            </c:numRef>
          </c:val>
        </c:ser>
        <c:ser>
          <c:idx val="1"/>
          <c:order val="1"/>
          <c:tx>
            <c:strRef>
              <c:f>'Styczeń-Luty'!$B$66</c:f>
              <c:strCache>
                <c:ptCount val="1"/>
                <c:pt idx="0">
                  <c:v>Luty</c:v>
                </c:pt>
              </c:strCache>
            </c:strRef>
          </c:tx>
          <c:spPr>
            <a:solidFill>
              <a:srgbClr val="A7C46E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'Styczeń-Luty'!$C$63:$R$64</c:f>
              <c:multiLvlStrCache>
                <c:ptCount val="16"/>
                <c:lvl>
                  <c:pt idx="0">
                    <c:v>Al. Krasińskiego</c:v>
                  </c:pt>
                  <c:pt idx="1">
                    <c:v>Dietla</c:v>
                  </c:pt>
                  <c:pt idx="2">
                    <c:v>Bulwarowa</c:v>
                  </c:pt>
                  <c:pt idx="3">
                    <c:v>Bujaka</c:v>
                  </c:pt>
                  <c:pt idx="4">
                    <c:v>Telimeny</c:v>
                  </c:pt>
                  <c:pt idx="5">
                    <c:v>os. Wadów</c:v>
                  </c:pt>
                  <c:pt idx="6">
                    <c:v>Złoty Róg</c:v>
                  </c:pt>
                  <c:pt idx="7">
                    <c:v>Os. Piastów</c:v>
                  </c:pt>
                  <c:pt idx="8">
                    <c:v>ks. Romana Sitko</c:v>
                  </c:pt>
                  <c:pt idx="9">
                    <c:v>Bitwy pod Studziankami</c:v>
                  </c:pt>
                  <c:pt idx="10">
                    <c:v>Nowy Targ</c:v>
                  </c:pt>
                  <c:pt idx="11">
                    <c:v>Nowy Sącz</c:v>
                  </c:pt>
                  <c:pt idx="12">
                    <c:v>Skawina</c:v>
                  </c:pt>
                  <c:pt idx="13">
                    <c:v>Zakopane</c:v>
                  </c:pt>
                  <c:pt idx="14">
                    <c:v>Trzebinia</c:v>
                  </c:pt>
                  <c:pt idx="15">
                    <c:v>Olkusz</c:v>
                  </c:pt>
                </c:lvl>
                <c:lvl>
                  <c:pt idx="0">
                    <c:v>Aglomeracja Krakowska</c:v>
                  </c:pt>
                  <c:pt idx="8">
                    <c:v>Miasto Tarnów</c:v>
                  </c:pt>
                  <c:pt idx="10">
                    <c:v>Strefa małopolska</c:v>
                  </c:pt>
                </c:lvl>
              </c:multiLvlStrCache>
            </c:multiLvlStrRef>
          </c:cat>
          <c:val>
            <c:numRef>
              <c:f>'Styczeń-Luty'!$C$66:$R$66</c:f>
              <c:numCache>
                <c:formatCode>0</c:formatCode>
                <c:ptCount val="16"/>
                <c:pt idx="0">
                  <c:v>94.904964285714428</c:v>
                </c:pt>
                <c:pt idx="1">
                  <c:v>86.339571428571418</c:v>
                </c:pt>
                <c:pt idx="2">
                  <c:v>68.579821428571378</c:v>
                </c:pt>
                <c:pt idx="3">
                  <c:v>81.632461538461399</c:v>
                </c:pt>
                <c:pt idx="4">
                  <c:v>75.39132142857143</c:v>
                </c:pt>
                <c:pt idx="5">
                  <c:v>76.850249999999974</c:v>
                </c:pt>
                <c:pt idx="6">
                  <c:v>70.331642857142853</c:v>
                </c:pt>
                <c:pt idx="7">
                  <c:v>70.973913043478262</c:v>
                </c:pt>
                <c:pt idx="8">
                  <c:v>69.678499999999929</c:v>
                </c:pt>
                <c:pt idx="9">
                  <c:v>54.776074074074081</c:v>
                </c:pt>
                <c:pt idx="10">
                  <c:v>98.708250000000007</c:v>
                </c:pt>
                <c:pt idx="11">
                  <c:v>75.041178571428489</c:v>
                </c:pt>
                <c:pt idx="12">
                  <c:v>75.789714285714297</c:v>
                </c:pt>
                <c:pt idx="13">
                  <c:v>61.702714285714265</c:v>
                </c:pt>
                <c:pt idx="14">
                  <c:v>65.516750000000016</c:v>
                </c:pt>
                <c:pt idx="15">
                  <c:v>56.244269230769234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519600"/>
        <c:axId val="305519992"/>
      </c:barChart>
      <c:lineChart>
        <c:grouping val="standard"/>
        <c:varyColors val="0"/>
        <c:ser>
          <c:idx val="2"/>
          <c:order val="2"/>
          <c:tx>
            <c:strRef>
              <c:f>'Styczeń-Luty'!$B$67</c:f>
              <c:strCache>
                <c:ptCount val="1"/>
                <c:pt idx="0">
                  <c:v>l. dni z przekroczeniem*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3"/>
            <c:spPr>
              <a:solidFill>
                <a:srgbClr val="FF0000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marker>
          <c:dPt>
            <c:idx val="7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Pt>
            <c:idx val="13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Pt>
            <c:idx val="14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Pt>
            <c:idx val="15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'Styczeń-Luty'!$C$63:$R$64</c:f>
              <c:multiLvlStrCache>
                <c:ptCount val="16"/>
                <c:lvl>
                  <c:pt idx="0">
                    <c:v>Al. Krasińskiego</c:v>
                  </c:pt>
                  <c:pt idx="1">
                    <c:v>Dietla</c:v>
                  </c:pt>
                  <c:pt idx="2">
                    <c:v>Bulwarowa</c:v>
                  </c:pt>
                  <c:pt idx="3">
                    <c:v>Bujaka</c:v>
                  </c:pt>
                  <c:pt idx="4">
                    <c:v>Telimeny</c:v>
                  </c:pt>
                  <c:pt idx="5">
                    <c:v>os. Wadów</c:v>
                  </c:pt>
                  <c:pt idx="6">
                    <c:v>Złoty Róg</c:v>
                  </c:pt>
                  <c:pt idx="7">
                    <c:v>Os. Piastów</c:v>
                  </c:pt>
                  <c:pt idx="8">
                    <c:v>ks. Romana Sitko</c:v>
                  </c:pt>
                  <c:pt idx="9">
                    <c:v>Bitwy pod Studziankami</c:v>
                  </c:pt>
                  <c:pt idx="10">
                    <c:v>Nowy Targ</c:v>
                  </c:pt>
                  <c:pt idx="11">
                    <c:v>Nowy Sącz</c:v>
                  </c:pt>
                  <c:pt idx="12">
                    <c:v>Skawina</c:v>
                  </c:pt>
                  <c:pt idx="13">
                    <c:v>Zakopane</c:v>
                  </c:pt>
                  <c:pt idx="14">
                    <c:v>Trzebinia</c:v>
                  </c:pt>
                  <c:pt idx="15">
                    <c:v>Olkusz</c:v>
                  </c:pt>
                </c:lvl>
                <c:lvl>
                  <c:pt idx="0">
                    <c:v>Aglomeracja Krakowska</c:v>
                  </c:pt>
                  <c:pt idx="8">
                    <c:v>Miasto Tarnów</c:v>
                  </c:pt>
                  <c:pt idx="10">
                    <c:v>Strefa małopolska</c:v>
                  </c:pt>
                </c:lvl>
              </c:multiLvlStrCache>
            </c:multiLvlStrRef>
          </c:cat>
          <c:val>
            <c:numRef>
              <c:f>'Styczeń-Luty'!$C$67:$R$67</c:f>
              <c:numCache>
                <c:formatCode>0</c:formatCode>
                <c:ptCount val="16"/>
                <c:pt idx="0">
                  <c:v>50</c:v>
                </c:pt>
                <c:pt idx="1">
                  <c:v>42</c:v>
                </c:pt>
                <c:pt idx="2">
                  <c:v>38</c:v>
                </c:pt>
                <c:pt idx="3">
                  <c:v>37</c:v>
                </c:pt>
                <c:pt idx="4">
                  <c:v>37</c:v>
                </c:pt>
                <c:pt idx="5">
                  <c:v>36</c:v>
                </c:pt>
                <c:pt idx="6">
                  <c:v>36</c:v>
                </c:pt>
                <c:pt idx="7">
                  <c:v>35</c:v>
                </c:pt>
                <c:pt idx="8">
                  <c:v>44</c:v>
                </c:pt>
                <c:pt idx="9">
                  <c:v>34</c:v>
                </c:pt>
                <c:pt idx="10">
                  <c:v>49</c:v>
                </c:pt>
                <c:pt idx="11">
                  <c:v>46</c:v>
                </c:pt>
                <c:pt idx="12">
                  <c:v>40</c:v>
                </c:pt>
                <c:pt idx="13">
                  <c:v>35</c:v>
                </c:pt>
                <c:pt idx="14">
                  <c:v>34</c:v>
                </c:pt>
                <c:pt idx="15">
                  <c:v>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520776"/>
        <c:axId val="305520384"/>
      </c:lineChart>
      <c:catAx>
        <c:axId val="30551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5519992"/>
        <c:crosses val="autoZero"/>
        <c:auto val="1"/>
        <c:lblAlgn val="ctr"/>
        <c:lblOffset val="100"/>
        <c:noMultiLvlLbl val="0"/>
      </c:catAx>
      <c:valAx>
        <c:axId val="305519992"/>
        <c:scaling>
          <c:orientation val="minMax"/>
          <c:max val="2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średnie stężenie PM10 [µg/m3]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305519600"/>
        <c:crosses val="autoZero"/>
        <c:crossBetween val="between"/>
      </c:valAx>
      <c:valAx>
        <c:axId val="30552038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liczba dni z przekroczeniem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305520776"/>
        <c:crosses val="max"/>
        <c:crossBetween val="between"/>
        <c:majorUnit val="5"/>
      </c:valAx>
      <c:catAx>
        <c:axId val="305520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5520384"/>
        <c:crosses val="autoZero"/>
        <c:auto val="1"/>
        <c:lblAlgn val="ctr"/>
        <c:lblOffset val="100"/>
        <c:noMultiLvlLbl val="0"/>
      </c:catAx>
    </c:plotArea>
    <c:legend>
      <c:legendPos val="b"/>
      <c:overlay val="1"/>
      <c:spPr>
        <a:noFill/>
        <a:ln>
          <a:noFill/>
        </a:ln>
      </c:spPr>
      <c:txPr>
        <a:bodyPr/>
        <a:lstStyle/>
        <a:p>
          <a:pPr>
            <a:defRPr sz="900"/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700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/>
            </a:pPr>
            <a:r>
              <a:rPr lang="pl-PL" sz="800" dirty="0"/>
              <a:t>Średnie stężenia pyłu zawieszonego PM10 </a:t>
            </a:r>
            <a:r>
              <a:rPr lang="pl-PL" sz="800" dirty="0" smtClean="0"/>
              <a:t>w </a:t>
            </a:r>
            <a:r>
              <a:rPr lang="pl-PL" sz="800" dirty="0"/>
              <a:t>styczniu i lutym 2017 roku (dane ze stacji automatycznych</a:t>
            </a:r>
            <a:r>
              <a:rPr lang="pl-PL" sz="800" dirty="0" smtClean="0"/>
              <a:t>) na wybranych stacja pomiarowych</a:t>
            </a:r>
            <a:endParaRPr lang="pl-PL" sz="800" dirty="0"/>
          </a:p>
        </c:rich>
      </c:tx>
      <c:layout>
        <c:manualLayout>
          <c:xMode val="edge"/>
          <c:yMode val="edge"/>
          <c:x val="0.12444012178026555"/>
          <c:y val="1.35593172083038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292476657894204E-2"/>
          <c:y val="9.4446160613493368E-2"/>
          <c:w val="0.92074677807344363"/>
          <c:h val="0.60804213424364661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Kraków ul. Bujaka</c:v>
                </c:pt>
              </c:strCache>
            </c:strRef>
          </c:tx>
          <c:spPr>
            <a:ln w="19050">
              <a:solidFill>
                <a:srgbClr val="FFC000"/>
              </a:solidFill>
              <a:prstDash val="sysDot"/>
            </a:ln>
          </c:spPr>
          <c:marker>
            <c:symbol val="none"/>
          </c:marker>
          <c:cat>
            <c:strRef>
              <c:f>Arkusz1!$A$2:$A$60</c:f>
              <c:strCache>
                <c:ptCount val="59"/>
                <c:pt idx="0">
                  <c:v>2017-01-01</c:v>
                </c:pt>
                <c:pt idx="1">
                  <c:v>2017-01-02</c:v>
                </c:pt>
                <c:pt idx="2">
                  <c:v>2017-01-03</c:v>
                </c:pt>
                <c:pt idx="3">
                  <c:v>2017-01-04</c:v>
                </c:pt>
                <c:pt idx="4">
                  <c:v>2017-01-05</c:v>
                </c:pt>
                <c:pt idx="5">
                  <c:v>2017-01-06</c:v>
                </c:pt>
                <c:pt idx="6">
                  <c:v>2017-01-07</c:v>
                </c:pt>
                <c:pt idx="7">
                  <c:v>2017-01-08</c:v>
                </c:pt>
                <c:pt idx="8">
                  <c:v>2017-01-09</c:v>
                </c:pt>
                <c:pt idx="9">
                  <c:v>2017-01-10</c:v>
                </c:pt>
                <c:pt idx="10">
                  <c:v>2017-01-11</c:v>
                </c:pt>
                <c:pt idx="11">
                  <c:v>2017-01-12</c:v>
                </c:pt>
                <c:pt idx="12">
                  <c:v>2017-01-13</c:v>
                </c:pt>
                <c:pt idx="13">
                  <c:v>2017-01-14</c:v>
                </c:pt>
                <c:pt idx="14">
                  <c:v>2017-01-15</c:v>
                </c:pt>
                <c:pt idx="15">
                  <c:v>2017-01-16</c:v>
                </c:pt>
                <c:pt idx="16">
                  <c:v>2017-01-17</c:v>
                </c:pt>
                <c:pt idx="17">
                  <c:v>2017-01-18</c:v>
                </c:pt>
                <c:pt idx="18">
                  <c:v>2017-01-19</c:v>
                </c:pt>
                <c:pt idx="19">
                  <c:v>2017-01-20</c:v>
                </c:pt>
                <c:pt idx="20">
                  <c:v>2017-01-21</c:v>
                </c:pt>
                <c:pt idx="21">
                  <c:v>2017-01-22</c:v>
                </c:pt>
                <c:pt idx="22">
                  <c:v>2017-01-23</c:v>
                </c:pt>
                <c:pt idx="23">
                  <c:v>2017-01-24</c:v>
                </c:pt>
                <c:pt idx="24">
                  <c:v>2017-01-25</c:v>
                </c:pt>
                <c:pt idx="25">
                  <c:v>2017-01-26</c:v>
                </c:pt>
                <c:pt idx="26">
                  <c:v>2017-01-27</c:v>
                </c:pt>
                <c:pt idx="27">
                  <c:v>2017-01-28</c:v>
                </c:pt>
                <c:pt idx="28">
                  <c:v>2017-01-29</c:v>
                </c:pt>
                <c:pt idx="29">
                  <c:v>2017-01-30</c:v>
                </c:pt>
                <c:pt idx="30">
                  <c:v>2017-01-31</c:v>
                </c:pt>
                <c:pt idx="31">
                  <c:v>2017-02-01</c:v>
                </c:pt>
                <c:pt idx="32">
                  <c:v>2017-02-02</c:v>
                </c:pt>
                <c:pt idx="33">
                  <c:v>2017-02-03</c:v>
                </c:pt>
                <c:pt idx="34">
                  <c:v>2017-02-04</c:v>
                </c:pt>
                <c:pt idx="35">
                  <c:v>2017-02-05</c:v>
                </c:pt>
                <c:pt idx="36">
                  <c:v>2017-02-06</c:v>
                </c:pt>
                <c:pt idx="37">
                  <c:v>2017-02-07</c:v>
                </c:pt>
                <c:pt idx="38">
                  <c:v>2017-02-08</c:v>
                </c:pt>
                <c:pt idx="39">
                  <c:v>2017-02-09</c:v>
                </c:pt>
                <c:pt idx="40">
                  <c:v>2017-02-10</c:v>
                </c:pt>
                <c:pt idx="41">
                  <c:v>2017-02-11</c:v>
                </c:pt>
                <c:pt idx="42">
                  <c:v>2017-02-12</c:v>
                </c:pt>
                <c:pt idx="43">
                  <c:v>2017-02-13</c:v>
                </c:pt>
                <c:pt idx="44">
                  <c:v>2017-02-14</c:v>
                </c:pt>
                <c:pt idx="45">
                  <c:v>2017-02-15</c:v>
                </c:pt>
                <c:pt idx="46">
                  <c:v>2017-02-16</c:v>
                </c:pt>
                <c:pt idx="47">
                  <c:v>2017-02-17</c:v>
                </c:pt>
                <c:pt idx="48">
                  <c:v>2017-02-18</c:v>
                </c:pt>
                <c:pt idx="49">
                  <c:v>2017-02-19</c:v>
                </c:pt>
                <c:pt idx="50">
                  <c:v>2017-02-20</c:v>
                </c:pt>
                <c:pt idx="51">
                  <c:v>2017-02-21</c:v>
                </c:pt>
                <c:pt idx="52">
                  <c:v>2017-02-22</c:v>
                </c:pt>
                <c:pt idx="53">
                  <c:v>2017-02-23</c:v>
                </c:pt>
                <c:pt idx="54">
                  <c:v>2017-02-24</c:v>
                </c:pt>
                <c:pt idx="55">
                  <c:v>2017-02-25</c:v>
                </c:pt>
                <c:pt idx="56">
                  <c:v>2017-02-26</c:v>
                </c:pt>
                <c:pt idx="57">
                  <c:v>2017-02-27</c:v>
                </c:pt>
                <c:pt idx="58">
                  <c:v>2017-02-28</c:v>
                </c:pt>
              </c:strCache>
            </c:strRef>
          </c:cat>
          <c:val>
            <c:numRef>
              <c:f>Arkusz1!$B$2:$B$60</c:f>
              <c:numCache>
                <c:formatCode>#0;[Red]\-#0</c:formatCode>
                <c:ptCount val="59"/>
                <c:pt idx="0">
                  <c:v>171.27140416699999</c:v>
                </c:pt>
                <c:pt idx="1">
                  <c:v>78.531379166999898</c:v>
                </c:pt>
                <c:pt idx="2">
                  <c:v>38.045537500000002</c:v>
                </c:pt>
                <c:pt idx="3">
                  <c:v>15.326270000000001</c:v>
                </c:pt>
                <c:pt idx="4">
                  <c:v>18.730605000000001</c:v>
                </c:pt>
                <c:pt idx="5">
                  <c:v>32.767804166999994</c:v>
                </c:pt>
                <c:pt idx="6">
                  <c:v>163.20202083300001</c:v>
                </c:pt>
                <c:pt idx="7">
                  <c:v>224.08841666700027</c:v>
                </c:pt>
                <c:pt idx="8">
                  <c:v>172.65965833299998</c:v>
                </c:pt>
                <c:pt idx="9">
                  <c:v>177.26837826099998</c:v>
                </c:pt>
                <c:pt idx="10">
                  <c:v>297.02529166699969</c:v>
                </c:pt>
                <c:pt idx="11">
                  <c:v>43.429858333000013</c:v>
                </c:pt>
                <c:pt idx="12">
                  <c:v>27.542825000000001</c:v>
                </c:pt>
                <c:pt idx="13">
                  <c:v>34.898054167000005</c:v>
                </c:pt>
                <c:pt idx="14">
                  <c:v>35.878662499999997</c:v>
                </c:pt>
                <c:pt idx="15">
                  <c:v>58.399712500000035</c:v>
                </c:pt>
                <c:pt idx="16">
                  <c:v>82.980287500000003</c:v>
                </c:pt>
                <c:pt idx="17">
                  <c:v>36.131930435000001</c:v>
                </c:pt>
                <c:pt idx="18">
                  <c:v>107.663141667</c:v>
                </c:pt>
                <c:pt idx="19">
                  <c:v>180.499166667</c:v>
                </c:pt>
                <c:pt idx="20">
                  <c:v>107.7200625</c:v>
                </c:pt>
                <c:pt idx="21">
                  <c:v>64.112479166999904</c:v>
                </c:pt>
                <c:pt idx="22">
                  <c:v>165.28687499999998</c:v>
                </c:pt>
                <c:pt idx="23">
                  <c:v>107.81134166699998</c:v>
                </c:pt>
                <c:pt idx="24">
                  <c:v>157.90341666700004</c:v>
                </c:pt>
                <c:pt idx="25">
                  <c:v>129.526004167</c:v>
                </c:pt>
                <c:pt idx="26">
                  <c:v>257.81458333299997</c:v>
                </c:pt>
                <c:pt idx="27">
                  <c:v>292.66566666699998</c:v>
                </c:pt>
                <c:pt idx="28">
                  <c:v>198.032666667</c:v>
                </c:pt>
                <c:pt idx="29">
                  <c:v>337.98587499999974</c:v>
                </c:pt>
                <c:pt idx="30">
                  <c:v>195.24684999999999</c:v>
                </c:pt>
                <c:pt idx="31">
                  <c:v>185.186541667</c:v>
                </c:pt>
                <c:pt idx="32">
                  <c:v>169.2920125</c:v>
                </c:pt>
                <c:pt idx="33">
                  <c:v>167.13890833300007</c:v>
                </c:pt>
                <c:pt idx="34">
                  <c:v>66.327462499999982</c:v>
                </c:pt>
                <c:pt idx="35">
                  <c:v>101.688066667</c:v>
                </c:pt>
                <c:pt idx="36">
                  <c:v>76.370079166999872</c:v>
                </c:pt>
                <c:pt idx="37">
                  <c:v>41.063512500000037</c:v>
                </c:pt>
                <c:pt idx="38">
                  <c:v>30.273145832999976</c:v>
                </c:pt>
                <c:pt idx="39">
                  <c:v>42.253954166999996</c:v>
                </c:pt>
                <c:pt idx="40">
                  <c:v>55.496150000000036</c:v>
                </c:pt>
                <c:pt idx="41">
                  <c:v>56.141233333000002</c:v>
                </c:pt>
                <c:pt idx="42">
                  <c:v>40.965837499999999</c:v>
                </c:pt>
                <c:pt idx="43">
                  <c:v>52.009033333000012</c:v>
                </c:pt>
                <c:pt idx="44">
                  <c:v>165.080570833</c:v>
                </c:pt>
                <c:pt idx="45">
                  <c:v>219.05029166700001</c:v>
                </c:pt>
                <c:pt idx="46">
                  <c:v>168.00682916700001</c:v>
                </c:pt>
                <c:pt idx="47">
                  <c:v>127.75066521700002</c:v>
                </c:pt>
                <c:pt idx="48">
                  <c:v>89.293529167000088</c:v>
                </c:pt>
                <c:pt idx="49">
                  <c:v>66.492400000000004</c:v>
                </c:pt>
                <c:pt idx="50">
                  <c:v>42.604329166999996</c:v>
                </c:pt>
                <c:pt idx="51">
                  <c:v>12.552554583000015</c:v>
                </c:pt>
                <c:pt idx="52">
                  <c:v>13.806909167000002</c:v>
                </c:pt>
                <c:pt idx="53">
                  <c:v>12.477540417000009</c:v>
                </c:pt>
                <c:pt idx="54">
                  <c:v>12.01843875</c:v>
                </c:pt>
                <c:pt idx="55">
                  <c:v>27.813714999999988</c:v>
                </c:pt>
                <c:pt idx="58">
                  <c:v>36.153637499999995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Nowy Sącz</c:v>
                </c:pt>
              </c:strCache>
            </c:strRef>
          </c:tx>
          <c:spPr>
            <a:ln w="19050">
              <a:solidFill>
                <a:srgbClr val="0070C0"/>
              </a:solidFill>
              <a:prstDash val="sysDot"/>
            </a:ln>
          </c:spPr>
          <c:marker>
            <c:symbol val="none"/>
          </c:marker>
          <c:cat>
            <c:strRef>
              <c:f>Arkusz1!$A$2:$A$60</c:f>
              <c:strCache>
                <c:ptCount val="59"/>
                <c:pt idx="0">
                  <c:v>2017-01-01</c:v>
                </c:pt>
                <c:pt idx="1">
                  <c:v>2017-01-02</c:v>
                </c:pt>
                <c:pt idx="2">
                  <c:v>2017-01-03</c:v>
                </c:pt>
                <c:pt idx="3">
                  <c:v>2017-01-04</c:v>
                </c:pt>
                <c:pt idx="4">
                  <c:v>2017-01-05</c:v>
                </c:pt>
                <c:pt idx="5">
                  <c:v>2017-01-06</c:v>
                </c:pt>
                <c:pt idx="6">
                  <c:v>2017-01-07</c:v>
                </c:pt>
                <c:pt idx="7">
                  <c:v>2017-01-08</c:v>
                </c:pt>
                <c:pt idx="8">
                  <c:v>2017-01-09</c:v>
                </c:pt>
                <c:pt idx="9">
                  <c:v>2017-01-10</c:v>
                </c:pt>
                <c:pt idx="10">
                  <c:v>2017-01-11</c:v>
                </c:pt>
                <c:pt idx="11">
                  <c:v>2017-01-12</c:v>
                </c:pt>
                <c:pt idx="12">
                  <c:v>2017-01-13</c:v>
                </c:pt>
                <c:pt idx="13">
                  <c:v>2017-01-14</c:v>
                </c:pt>
                <c:pt idx="14">
                  <c:v>2017-01-15</c:v>
                </c:pt>
                <c:pt idx="15">
                  <c:v>2017-01-16</c:v>
                </c:pt>
                <c:pt idx="16">
                  <c:v>2017-01-17</c:v>
                </c:pt>
                <c:pt idx="17">
                  <c:v>2017-01-18</c:v>
                </c:pt>
                <c:pt idx="18">
                  <c:v>2017-01-19</c:v>
                </c:pt>
                <c:pt idx="19">
                  <c:v>2017-01-20</c:v>
                </c:pt>
                <c:pt idx="20">
                  <c:v>2017-01-21</c:v>
                </c:pt>
                <c:pt idx="21">
                  <c:v>2017-01-22</c:v>
                </c:pt>
                <c:pt idx="22">
                  <c:v>2017-01-23</c:v>
                </c:pt>
                <c:pt idx="23">
                  <c:v>2017-01-24</c:v>
                </c:pt>
                <c:pt idx="24">
                  <c:v>2017-01-25</c:v>
                </c:pt>
                <c:pt idx="25">
                  <c:v>2017-01-26</c:v>
                </c:pt>
                <c:pt idx="26">
                  <c:v>2017-01-27</c:v>
                </c:pt>
                <c:pt idx="27">
                  <c:v>2017-01-28</c:v>
                </c:pt>
                <c:pt idx="28">
                  <c:v>2017-01-29</c:v>
                </c:pt>
                <c:pt idx="29">
                  <c:v>2017-01-30</c:v>
                </c:pt>
                <c:pt idx="30">
                  <c:v>2017-01-31</c:v>
                </c:pt>
                <c:pt idx="31">
                  <c:v>2017-02-01</c:v>
                </c:pt>
                <c:pt idx="32">
                  <c:v>2017-02-02</c:v>
                </c:pt>
                <c:pt idx="33">
                  <c:v>2017-02-03</c:v>
                </c:pt>
                <c:pt idx="34">
                  <c:v>2017-02-04</c:v>
                </c:pt>
                <c:pt idx="35">
                  <c:v>2017-02-05</c:v>
                </c:pt>
                <c:pt idx="36">
                  <c:v>2017-02-06</c:v>
                </c:pt>
                <c:pt idx="37">
                  <c:v>2017-02-07</c:v>
                </c:pt>
                <c:pt idx="38">
                  <c:v>2017-02-08</c:v>
                </c:pt>
                <c:pt idx="39">
                  <c:v>2017-02-09</c:v>
                </c:pt>
                <c:pt idx="40">
                  <c:v>2017-02-10</c:v>
                </c:pt>
                <c:pt idx="41">
                  <c:v>2017-02-11</c:v>
                </c:pt>
                <c:pt idx="42">
                  <c:v>2017-02-12</c:v>
                </c:pt>
                <c:pt idx="43">
                  <c:v>2017-02-13</c:v>
                </c:pt>
                <c:pt idx="44">
                  <c:v>2017-02-14</c:v>
                </c:pt>
                <c:pt idx="45">
                  <c:v>2017-02-15</c:v>
                </c:pt>
                <c:pt idx="46">
                  <c:v>2017-02-16</c:v>
                </c:pt>
                <c:pt idx="47">
                  <c:v>2017-02-17</c:v>
                </c:pt>
                <c:pt idx="48">
                  <c:v>2017-02-18</c:v>
                </c:pt>
                <c:pt idx="49">
                  <c:v>2017-02-19</c:v>
                </c:pt>
                <c:pt idx="50">
                  <c:v>2017-02-20</c:v>
                </c:pt>
                <c:pt idx="51">
                  <c:v>2017-02-21</c:v>
                </c:pt>
                <c:pt idx="52">
                  <c:v>2017-02-22</c:v>
                </c:pt>
                <c:pt idx="53">
                  <c:v>2017-02-23</c:v>
                </c:pt>
                <c:pt idx="54">
                  <c:v>2017-02-24</c:v>
                </c:pt>
                <c:pt idx="55">
                  <c:v>2017-02-25</c:v>
                </c:pt>
                <c:pt idx="56">
                  <c:v>2017-02-26</c:v>
                </c:pt>
                <c:pt idx="57">
                  <c:v>2017-02-27</c:v>
                </c:pt>
                <c:pt idx="58">
                  <c:v>2017-02-28</c:v>
                </c:pt>
              </c:strCache>
            </c:strRef>
          </c:cat>
          <c:val>
            <c:numRef>
              <c:f>Arkusz1!$C$2:$C$60</c:f>
              <c:numCache>
                <c:formatCode>#0;[Red]\-#0</c:formatCode>
                <c:ptCount val="59"/>
                <c:pt idx="0">
                  <c:v>179.61704999999998</c:v>
                </c:pt>
                <c:pt idx="1">
                  <c:v>128.84768333300002</c:v>
                </c:pt>
                <c:pt idx="2">
                  <c:v>25.179708333000001</c:v>
                </c:pt>
                <c:pt idx="3">
                  <c:v>8.6063441669999996</c:v>
                </c:pt>
                <c:pt idx="4">
                  <c:v>21.323965455000035</c:v>
                </c:pt>
                <c:pt idx="5">
                  <c:v>29.632295833000001</c:v>
                </c:pt>
                <c:pt idx="6">
                  <c:v>138.11179583299997</c:v>
                </c:pt>
                <c:pt idx="7">
                  <c:v>191.48665</c:v>
                </c:pt>
                <c:pt idx="8">
                  <c:v>64.391745832999888</c:v>
                </c:pt>
                <c:pt idx="9">
                  <c:v>119.00122916700012</c:v>
                </c:pt>
                <c:pt idx="10">
                  <c:v>195.978375</c:v>
                </c:pt>
                <c:pt idx="11">
                  <c:v>65.408716666999979</c:v>
                </c:pt>
                <c:pt idx="12">
                  <c:v>73.124758332999818</c:v>
                </c:pt>
                <c:pt idx="13">
                  <c:v>83.209726087000007</c:v>
                </c:pt>
                <c:pt idx="14">
                  <c:v>99.472658332999856</c:v>
                </c:pt>
                <c:pt idx="15">
                  <c:v>140.35612083300018</c:v>
                </c:pt>
                <c:pt idx="16">
                  <c:v>134.184379167</c:v>
                </c:pt>
                <c:pt idx="17">
                  <c:v>48.203841666999999</c:v>
                </c:pt>
                <c:pt idx="18">
                  <c:v>92.661983332999867</c:v>
                </c:pt>
                <c:pt idx="19">
                  <c:v>170.127766667</c:v>
                </c:pt>
                <c:pt idx="20">
                  <c:v>155.71644583300002</c:v>
                </c:pt>
                <c:pt idx="21">
                  <c:v>99.682366666999897</c:v>
                </c:pt>
                <c:pt idx="22">
                  <c:v>124.19880000000001</c:v>
                </c:pt>
                <c:pt idx="23">
                  <c:v>139.26093750000001</c:v>
                </c:pt>
                <c:pt idx="24">
                  <c:v>96.523337499999897</c:v>
                </c:pt>
                <c:pt idx="25">
                  <c:v>118.33619166699998</c:v>
                </c:pt>
                <c:pt idx="26">
                  <c:v>154.90399583299998</c:v>
                </c:pt>
                <c:pt idx="27">
                  <c:v>163.43765000000002</c:v>
                </c:pt>
                <c:pt idx="28">
                  <c:v>155.76679166699998</c:v>
                </c:pt>
                <c:pt idx="29">
                  <c:v>167.03374166699999</c:v>
                </c:pt>
                <c:pt idx="30">
                  <c:v>118.21740000000007</c:v>
                </c:pt>
                <c:pt idx="31">
                  <c:v>98.761716667000087</c:v>
                </c:pt>
                <c:pt idx="32">
                  <c:v>74.049340416999897</c:v>
                </c:pt>
                <c:pt idx="33">
                  <c:v>104.19199166700002</c:v>
                </c:pt>
                <c:pt idx="34">
                  <c:v>67.173345832999786</c:v>
                </c:pt>
                <c:pt idx="35">
                  <c:v>116.221820833</c:v>
                </c:pt>
                <c:pt idx="36">
                  <c:v>83.176254166999897</c:v>
                </c:pt>
                <c:pt idx="37">
                  <c:v>36.877970833000006</c:v>
                </c:pt>
                <c:pt idx="38">
                  <c:v>36.573758333000036</c:v>
                </c:pt>
                <c:pt idx="39">
                  <c:v>55.704391666999996</c:v>
                </c:pt>
                <c:pt idx="40">
                  <c:v>87.790025000000071</c:v>
                </c:pt>
                <c:pt idx="41">
                  <c:v>100.17887083299976</c:v>
                </c:pt>
                <c:pt idx="42">
                  <c:v>101.53735833299987</c:v>
                </c:pt>
                <c:pt idx="43">
                  <c:v>77.991379167000005</c:v>
                </c:pt>
                <c:pt idx="44">
                  <c:v>159.28125</c:v>
                </c:pt>
                <c:pt idx="45">
                  <c:v>151.65660833300001</c:v>
                </c:pt>
                <c:pt idx="46">
                  <c:v>119.547833333</c:v>
                </c:pt>
                <c:pt idx="47">
                  <c:v>114.126016667</c:v>
                </c:pt>
                <c:pt idx="48">
                  <c:v>91.765383332999889</c:v>
                </c:pt>
                <c:pt idx="49">
                  <c:v>98.467908332999897</c:v>
                </c:pt>
                <c:pt idx="50">
                  <c:v>55.662525000000045</c:v>
                </c:pt>
                <c:pt idx="51">
                  <c:v>13.582981250000008</c:v>
                </c:pt>
                <c:pt idx="52">
                  <c:v>17.439389582999976</c:v>
                </c:pt>
                <c:pt idx="53">
                  <c:v>20.897224999999999</c:v>
                </c:pt>
                <c:pt idx="54">
                  <c:v>17.887737499999989</c:v>
                </c:pt>
                <c:pt idx="55">
                  <c:v>57.755837499999998</c:v>
                </c:pt>
                <c:pt idx="56">
                  <c:v>54.415641666999974</c:v>
                </c:pt>
                <c:pt idx="57">
                  <c:v>45.284624999999998</c:v>
                </c:pt>
                <c:pt idx="58">
                  <c:v>43.153833333000001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Tarnów ul. Bitwy pod Studziankami</c:v>
                </c:pt>
              </c:strCache>
            </c:strRef>
          </c:tx>
          <c:spPr>
            <a:ln w="19050">
              <a:solidFill>
                <a:schemeClr val="accent3">
                  <a:lumMod val="50000"/>
                </a:schemeClr>
              </a:solidFill>
              <a:prstDash val="sysDot"/>
            </a:ln>
          </c:spPr>
          <c:marker>
            <c:symbol val="none"/>
          </c:marker>
          <c:cat>
            <c:strRef>
              <c:f>Arkusz1!$A$2:$A$60</c:f>
              <c:strCache>
                <c:ptCount val="59"/>
                <c:pt idx="0">
                  <c:v>2017-01-01</c:v>
                </c:pt>
                <c:pt idx="1">
                  <c:v>2017-01-02</c:v>
                </c:pt>
                <c:pt idx="2">
                  <c:v>2017-01-03</c:v>
                </c:pt>
                <c:pt idx="3">
                  <c:v>2017-01-04</c:v>
                </c:pt>
                <c:pt idx="4">
                  <c:v>2017-01-05</c:v>
                </c:pt>
                <c:pt idx="5">
                  <c:v>2017-01-06</c:v>
                </c:pt>
                <c:pt idx="6">
                  <c:v>2017-01-07</c:v>
                </c:pt>
                <c:pt idx="7">
                  <c:v>2017-01-08</c:v>
                </c:pt>
                <c:pt idx="8">
                  <c:v>2017-01-09</c:v>
                </c:pt>
                <c:pt idx="9">
                  <c:v>2017-01-10</c:v>
                </c:pt>
                <c:pt idx="10">
                  <c:v>2017-01-11</c:v>
                </c:pt>
                <c:pt idx="11">
                  <c:v>2017-01-12</c:v>
                </c:pt>
                <c:pt idx="12">
                  <c:v>2017-01-13</c:v>
                </c:pt>
                <c:pt idx="13">
                  <c:v>2017-01-14</c:v>
                </c:pt>
                <c:pt idx="14">
                  <c:v>2017-01-15</c:v>
                </c:pt>
                <c:pt idx="15">
                  <c:v>2017-01-16</c:v>
                </c:pt>
                <c:pt idx="16">
                  <c:v>2017-01-17</c:v>
                </c:pt>
                <c:pt idx="17">
                  <c:v>2017-01-18</c:v>
                </c:pt>
                <c:pt idx="18">
                  <c:v>2017-01-19</c:v>
                </c:pt>
                <c:pt idx="19">
                  <c:v>2017-01-20</c:v>
                </c:pt>
                <c:pt idx="20">
                  <c:v>2017-01-21</c:v>
                </c:pt>
                <c:pt idx="21">
                  <c:v>2017-01-22</c:v>
                </c:pt>
                <c:pt idx="22">
                  <c:v>2017-01-23</c:v>
                </c:pt>
                <c:pt idx="23">
                  <c:v>2017-01-24</c:v>
                </c:pt>
                <c:pt idx="24">
                  <c:v>2017-01-25</c:v>
                </c:pt>
                <c:pt idx="25">
                  <c:v>2017-01-26</c:v>
                </c:pt>
                <c:pt idx="26">
                  <c:v>2017-01-27</c:v>
                </c:pt>
                <c:pt idx="27">
                  <c:v>2017-01-28</c:v>
                </c:pt>
                <c:pt idx="28">
                  <c:v>2017-01-29</c:v>
                </c:pt>
                <c:pt idx="29">
                  <c:v>2017-01-30</c:v>
                </c:pt>
                <c:pt idx="30">
                  <c:v>2017-01-31</c:v>
                </c:pt>
                <c:pt idx="31">
                  <c:v>2017-02-01</c:v>
                </c:pt>
                <c:pt idx="32">
                  <c:v>2017-02-02</c:v>
                </c:pt>
                <c:pt idx="33">
                  <c:v>2017-02-03</c:v>
                </c:pt>
                <c:pt idx="34">
                  <c:v>2017-02-04</c:v>
                </c:pt>
                <c:pt idx="35">
                  <c:v>2017-02-05</c:v>
                </c:pt>
                <c:pt idx="36">
                  <c:v>2017-02-06</c:v>
                </c:pt>
                <c:pt idx="37">
                  <c:v>2017-02-07</c:v>
                </c:pt>
                <c:pt idx="38">
                  <c:v>2017-02-08</c:v>
                </c:pt>
                <c:pt idx="39">
                  <c:v>2017-02-09</c:v>
                </c:pt>
                <c:pt idx="40">
                  <c:v>2017-02-10</c:v>
                </c:pt>
                <c:pt idx="41">
                  <c:v>2017-02-11</c:v>
                </c:pt>
                <c:pt idx="42">
                  <c:v>2017-02-12</c:v>
                </c:pt>
                <c:pt idx="43">
                  <c:v>2017-02-13</c:v>
                </c:pt>
                <c:pt idx="44">
                  <c:v>2017-02-14</c:v>
                </c:pt>
                <c:pt idx="45">
                  <c:v>2017-02-15</c:v>
                </c:pt>
                <c:pt idx="46">
                  <c:v>2017-02-16</c:v>
                </c:pt>
                <c:pt idx="47">
                  <c:v>2017-02-17</c:v>
                </c:pt>
                <c:pt idx="48">
                  <c:v>2017-02-18</c:v>
                </c:pt>
                <c:pt idx="49">
                  <c:v>2017-02-19</c:v>
                </c:pt>
                <c:pt idx="50">
                  <c:v>2017-02-20</c:v>
                </c:pt>
                <c:pt idx="51">
                  <c:v>2017-02-21</c:v>
                </c:pt>
                <c:pt idx="52">
                  <c:v>2017-02-22</c:v>
                </c:pt>
                <c:pt idx="53">
                  <c:v>2017-02-23</c:v>
                </c:pt>
                <c:pt idx="54">
                  <c:v>2017-02-24</c:v>
                </c:pt>
                <c:pt idx="55">
                  <c:v>2017-02-25</c:v>
                </c:pt>
                <c:pt idx="56">
                  <c:v>2017-02-26</c:v>
                </c:pt>
                <c:pt idx="57">
                  <c:v>2017-02-27</c:v>
                </c:pt>
                <c:pt idx="58">
                  <c:v>2017-02-28</c:v>
                </c:pt>
              </c:strCache>
            </c:strRef>
          </c:cat>
          <c:val>
            <c:numRef>
              <c:f>Arkusz1!$D$2:$D$60</c:f>
              <c:numCache>
                <c:formatCode>#0;[Red]\-#0</c:formatCode>
                <c:ptCount val="59"/>
                <c:pt idx="0">
                  <c:v>85.354354166999897</c:v>
                </c:pt>
                <c:pt idx="1">
                  <c:v>50.678875000000012</c:v>
                </c:pt>
                <c:pt idx="2">
                  <c:v>28.159383750000018</c:v>
                </c:pt>
                <c:pt idx="3">
                  <c:v>10.553150833000009</c:v>
                </c:pt>
                <c:pt idx="5">
                  <c:v>28.564479166999988</c:v>
                </c:pt>
                <c:pt idx="6">
                  <c:v>95.210620832999979</c:v>
                </c:pt>
                <c:pt idx="7">
                  <c:v>156.231920833</c:v>
                </c:pt>
                <c:pt idx="8">
                  <c:v>78.864545832999866</c:v>
                </c:pt>
                <c:pt idx="9">
                  <c:v>85.455287499999983</c:v>
                </c:pt>
                <c:pt idx="10">
                  <c:v>110.84819583300001</c:v>
                </c:pt>
                <c:pt idx="11">
                  <c:v>35.628841666999996</c:v>
                </c:pt>
                <c:pt idx="12">
                  <c:v>34.871962499999995</c:v>
                </c:pt>
                <c:pt idx="13">
                  <c:v>40.665208333000045</c:v>
                </c:pt>
                <c:pt idx="14">
                  <c:v>45.420483333</c:v>
                </c:pt>
                <c:pt idx="15">
                  <c:v>85.806929167000007</c:v>
                </c:pt>
                <c:pt idx="16">
                  <c:v>163.46545</c:v>
                </c:pt>
                <c:pt idx="17">
                  <c:v>38.887333333000001</c:v>
                </c:pt>
                <c:pt idx="18">
                  <c:v>63.493445833000003</c:v>
                </c:pt>
                <c:pt idx="19">
                  <c:v>85.451491666999999</c:v>
                </c:pt>
                <c:pt idx="20">
                  <c:v>60.449562499999999</c:v>
                </c:pt>
                <c:pt idx="21">
                  <c:v>47.233883333000001</c:v>
                </c:pt>
                <c:pt idx="22">
                  <c:v>54.749762500000003</c:v>
                </c:pt>
                <c:pt idx="23">
                  <c:v>99.247666667000161</c:v>
                </c:pt>
                <c:pt idx="24">
                  <c:v>111.11219583299987</c:v>
                </c:pt>
                <c:pt idx="25">
                  <c:v>68.204420833</c:v>
                </c:pt>
                <c:pt idx="26">
                  <c:v>87.970691666999983</c:v>
                </c:pt>
                <c:pt idx="27">
                  <c:v>66.920225000000087</c:v>
                </c:pt>
                <c:pt idx="28">
                  <c:v>103.582325</c:v>
                </c:pt>
                <c:pt idx="29">
                  <c:v>64.446683332999982</c:v>
                </c:pt>
                <c:pt idx="30">
                  <c:v>49.372895833000001</c:v>
                </c:pt>
                <c:pt idx="31">
                  <c:v>51.661278947000035</c:v>
                </c:pt>
                <c:pt idx="33">
                  <c:v>80.122049999999959</c:v>
                </c:pt>
                <c:pt idx="34">
                  <c:v>87.737333332999867</c:v>
                </c:pt>
                <c:pt idx="35">
                  <c:v>81.135649999999998</c:v>
                </c:pt>
                <c:pt idx="36">
                  <c:v>62.177695833000001</c:v>
                </c:pt>
                <c:pt idx="37">
                  <c:v>35.127870833000003</c:v>
                </c:pt>
                <c:pt idx="38">
                  <c:v>28.371329166999999</c:v>
                </c:pt>
                <c:pt idx="39">
                  <c:v>43.347037499999963</c:v>
                </c:pt>
                <c:pt idx="40">
                  <c:v>52.246762500000003</c:v>
                </c:pt>
                <c:pt idx="41">
                  <c:v>59.152945833000011</c:v>
                </c:pt>
                <c:pt idx="42">
                  <c:v>45.259679166999994</c:v>
                </c:pt>
                <c:pt idx="43">
                  <c:v>75.619791667000001</c:v>
                </c:pt>
                <c:pt idx="44">
                  <c:v>123.467970833</c:v>
                </c:pt>
                <c:pt idx="45">
                  <c:v>195.19466666699998</c:v>
                </c:pt>
                <c:pt idx="46">
                  <c:v>97.999262500000071</c:v>
                </c:pt>
                <c:pt idx="47">
                  <c:v>59.967704166999994</c:v>
                </c:pt>
                <c:pt idx="48">
                  <c:v>56.116666666999997</c:v>
                </c:pt>
                <c:pt idx="49">
                  <c:v>60.684329166999994</c:v>
                </c:pt>
                <c:pt idx="50">
                  <c:v>29.5739375</c:v>
                </c:pt>
                <c:pt idx="51">
                  <c:v>15.978282500000002</c:v>
                </c:pt>
                <c:pt idx="52">
                  <c:v>19.374417916999999</c:v>
                </c:pt>
                <c:pt idx="53">
                  <c:v>12.183641250000004</c:v>
                </c:pt>
                <c:pt idx="54">
                  <c:v>12.75204375</c:v>
                </c:pt>
                <c:pt idx="55">
                  <c:v>27.708170832999976</c:v>
                </c:pt>
                <c:pt idx="56">
                  <c:v>17.975862917000001</c:v>
                </c:pt>
                <c:pt idx="57">
                  <c:v>22.561420832999971</c:v>
                </c:pt>
                <c:pt idx="58">
                  <c:v>28.684803333000001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Trzebinia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Arkusz1!$A$2:$A$60</c:f>
              <c:strCache>
                <c:ptCount val="59"/>
                <c:pt idx="0">
                  <c:v>2017-01-01</c:v>
                </c:pt>
                <c:pt idx="1">
                  <c:v>2017-01-02</c:v>
                </c:pt>
                <c:pt idx="2">
                  <c:v>2017-01-03</c:v>
                </c:pt>
                <c:pt idx="3">
                  <c:v>2017-01-04</c:v>
                </c:pt>
                <c:pt idx="4">
                  <c:v>2017-01-05</c:v>
                </c:pt>
                <c:pt idx="5">
                  <c:v>2017-01-06</c:v>
                </c:pt>
                <c:pt idx="6">
                  <c:v>2017-01-07</c:v>
                </c:pt>
                <c:pt idx="7">
                  <c:v>2017-01-08</c:v>
                </c:pt>
                <c:pt idx="8">
                  <c:v>2017-01-09</c:v>
                </c:pt>
                <c:pt idx="9">
                  <c:v>2017-01-10</c:v>
                </c:pt>
                <c:pt idx="10">
                  <c:v>2017-01-11</c:v>
                </c:pt>
                <c:pt idx="11">
                  <c:v>2017-01-12</c:v>
                </c:pt>
                <c:pt idx="12">
                  <c:v>2017-01-13</c:v>
                </c:pt>
                <c:pt idx="13">
                  <c:v>2017-01-14</c:v>
                </c:pt>
                <c:pt idx="14">
                  <c:v>2017-01-15</c:v>
                </c:pt>
                <c:pt idx="15">
                  <c:v>2017-01-16</c:v>
                </c:pt>
                <c:pt idx="16">
                  <c:v>2017-01-17</c:v>
                </c:pt>
                <c:pt idx="17">
                  <c:v>2017-01-18</c:v>
                </c:pt>
                <c:pt idx="18">
                  <c:v>2017-01-19</c:v>
                </c:pt>
                <c:pt idx="19">
                  <c:v>2017-01-20</c:v>
                </c:pt>
                <c:pt idx="20">
                  <c:v>2017-01-21</c:v>
                </c:pt>
                <c:pt idx="21">
                  <c:v>2017-01-22</c:v>
                </c:pt>
                <c:pt idx="22">
                  <c:v>2017-01-23</c:v>
                </c:pt>
                <c:pt idx="23">
                  <c:v>2017-01-24</c:v>
                </c:pt>
                <c:pt idx="24">
                  <c:v>2017-01-25</c:v>
                </c:pt>
                <c:pt idx="25">
                  <c:v>2017-01-26</c:v>
                </c:pt>
                <c:pt idx="26">
                  <c:v>2017-01-27</c:v>
                </c:pt>
                <c:pt idx="27">
                  <c:v>2017-01-28</c:v>
                </c:pt>
                <c:pt idx="28">
                  <c:v>2017-01-29</c:v>
                </c:pt>
                <c:pt idx="29">
                  <c:v>2017-01-30</c:v>
                </c:pt>
                <c:pt idx="30">
                  <c:v>2017-01-31</c:v>
                </c:pt>
                <c:pt idx="31">
                  <c:v>2017-02-01</c:v>
                </c:pt>
                <c:pt idx="32">
                  <c:v>2017-02-02</c:v>
                </c:pt>
                <c:pt idx="33">
                  <c:v>2017-02-03</c:v>
                </c:pt>
                <c:pt idx="34">
                  <c:v>2017-02-04</c:v>
                </c:pt>
                <c:pt idx="35">
                  <c:v>2017-02-05</c:v>
                </c:pt>
                <c:pt idx="36">
                  <c:v>2017-02-06</c:v>
                </c:pt>
                <c:pt idx="37">
                  <c:v>2017-02-07</c:v>
                </c:pt>
                <c:pt idx="38">
                  <c:v>2017-02-08</c:v>
                </c:pt>
                <c:pt idx="39">
                  <c:v>2017-02-09</c:v>
                </c:pt>
                <c:pt idx="40">
                  <c:v>2017-02-10</c:v>
                </c:pt>
                <c:pt idx="41">
                  <c:v>2017-02-11</c:v>
                </c:pt>
                <c:pt idx="42">
                  <c:v>2017-02-12</c:v>
                </c:pt>
                <c:pt idx="43">
                  <c:v>2017-02-13</c:v>
                </c:pt>
                <c:pt idx="44">
                  <c:v>2017-02-14</c:v>
                </c:pt>
                <c:pt idx="45">
                  <c:v>2017-02-15</c:v>
                </c:pt>
                <c:pt idx="46">
                  <c:v>2017-02-16</c:v>
                </c:pt>
                <c:pt idx="47">
                  <c:v>2017-02-17</c:v>
                </c:pt>
                <c:pt idx="48">
                  <c:v>2017-02-18</c:v>
                </c:pt>
                <c:pt idx="49">
                  <c:v>2017-02-19</c:v>
                </c:pt>
                <c:pt idx="50">
                  <c:v>2017-02-20</c:v>
                </c:pt>
                <c:pt idx="51">
                  <c:v>2017-02-21</c:v>
                </c:pt>
                <c:pt idx="52">
                  <c:v>2017-02-22</c:v>
                </c:pt>
                <c:pt idx="53">
                  <c:v>2017-02-23</c:v>
                </c:pt>
                <c:pt idx="54">
                  <c:v>2017-02-24</c:v>
                </c:pt>
                <c:pt idx="55">
                  <c:v>2017-02-25</c:v>
                </c:pt>
                <c:pt idx="56">
                  <c:v>2017-02-26</c:v>
                </c:pt>
                <c:pt idx="57">
                  <c:v>2017-02-27</c:v>
                </c:pt>
                <c:pt idx="58">
                  <c:v>2017-02-28</c:v>
                </c:pt>
              </c:strCache>
            </c:strRef>
          </c:cat>
          <c:val>
            <c:numRef>
              <c:f>Arkusz1!$E$2:$E$60</c:f>
              <c:numCache>
                <c:formatCode>#0;[Red]\-#0</c:formatCode>
                <c:ptCount val="59"/>
                <c:pt idx="0">
                  <c:v>69.894054166999979</c:v>
                </c:pt>
                <c:pt idx="1">
                  <c:v>67.840162500000005</c:v>
                </c:pt>
                <c:pt idx="2">
                  <c:v>33.059820832999996</c:v>
                </c:pt>
                <c:pt idx="3">
                  <c:v>15.512512083000004</c:v>
                </c:pt>
                <c:pt idx="4">
                  <c:v>24.958036666999973</c:v>
                </c:pt>
                <c:pt idx="5">
                  <c:v>65.66527499999998</c:v>
                </c:pt>
                <c:pt idx="6">
                  <c:v>142.45542500000013</c:v>
                </c:pt>
                <c:pt idx="7">
                  <c:v>60.447736250000005</c:v>
                </c:pt>
                <c:pt idx="8">
                  <c:v>172.91692916700001</c:v>
                </c:pt>
                <c:pt idx="9">
                  <c:v>116.98410000000007</c:v>
                </c:pt>
                <c:pt idx="10">
                  <c:v>122.57939583299985</c:v>
                </c:pt>
                <c:pt idx="11">
                  <c:v>39.949445833000006</c:v>
                </c:pt>
                <c:pt idx="12">
                  <c:v>32.967666666999975</c:v>
                </c:pt>
                <c:pt idx="13">
                  <c:v>35.752675000000011</c:v>
                </c:pt>
                <c:pt idx="14">
                  <c:v>47.199029167000006</c:v>
                </c:pt>
                <c:pt idx="15">
                  <c:v>46.822204166999995</c:v>
                </c:pt>
                <c:pt idx="16">
                  <c:v>39.6892</c:v>
                </c:pt>
                <c:pt idx="17">
                  <c:v>31.985536363999962</c:v>
                </c:pt>
                <c:pt idx="18">
                  <c:v>52.037000000000006</c:v>
                </c:pt>
                <c:pt idx="19">
                  <c:v>132.19416666699999</c:v>
                </c:pt>
                <c:pt idx="20">
                  <c:v>117.80500000000001</c:v>
                </c:pt>
                <c:pt idx="21">
                  <c:v>49.551808333000004</c:v>
                </c:pt>
                <c:pt idx="22">
                  <c:v>129.37683333300001</c:v>
                </c:pt>
                <c:pt idx="23">
                  <c:v>114.57012083299988</c:v>
                </c:pt>
                <c:pt idx="24">
                  <c:v>108.676541667</c:v>
                </c:pt>
                <c:pt idx="25">
                  <c:v>56.844266666999964</c:v>
                </c:pt>
                <c:pt idx="26">
                  <c:v>116.28619583299989</c:v>
                </c:pt>
                <c:pt idx="27">
                  <c:v>218.10862499999999</c:v>
                </c:pt>
                <c:pt idx="28">
                  <c:v>136.44052916699999</c:v>
                </c:pt>
                <c:pt idx="29">
                  <c:v>178.47613333300001</c:v>
                </c:pt>
                <c:pt idx="30">
                  <c:v>147.85015000000001</c:v>
                </c:pt>
                <c:pt idx="31">
                  <c:v>175.07051666699999</c:v>
                </c:pt>
                <c:pt idx="32">
                  <c:v>126.794658333</c:v>
                </c:pt>
                <c:pt idx="33">
                  <c:v>105.326275</c:v>
                </c:pt>
                <c:pt idx="34">
                  <c:v>42.983916666999995</c:v>
                </c:pt>
                <c:pt idx="35">
                  <c:v>66.877445832999825</c:v>
                </c:pt>
                <c:pt idx="36">
                  <c:v>63.817360869999995</c:v>
                </c:pt>
                <c:pt idx="37">
                  <c:v>43.403150000000011</c:v>
                </c:pt>
                <c:pt idx="38">
                  <c:v>33.464329166999995</c:v>
                </c:pt>
                <c:pt idx="39">
                  <c:v>45.548020833000002</c:v>
                </c:pt>
                <c:pt idx="40">
                  <c:v>54.024787499999995</c:v>
                </c:pt>
                <c:pt idx="41">
                  <c:v>55.509720833000003</c:v>
                </c:pt>
                <c:pt idx="42">
                  <c:v>45.993470833000003</c:v>
                </c:pt>
                <c:pt idx="43">
                  <c:v>54.032229167000004</c:v>
                </c:pt>
                <c:pt idx="44">
                  <c:v>160.09717499999999</c:v>
                </c:pt>
                <c:pt idx="45">
                  <c:v>166.88946250000001</c:v>
                </c:pt>
                <c:pt idx="46">
                  <c:v>102.33823750000001</c:v>
                </c:pt>
                <c:pt idx="47">
                  <c:v>96.613433332999904</c:v>
                </c:pt>
                <c:pt idx="48">
                  <c:v>76.653241667000003</c:v>
                </c:pt>
                <c:pt idx="49">
                  <c:v>63.054474999999996</c:v>
                </c:pt>
                <c:pt idx="50">
                  <c:v>38.9294625</c:v>
                </c:pt>
                <c:pt idx="51">
                  <c:v>20.269354166999999</c:v>
                </c:pt>
                <c:pt idx="52">
                  <c:v>20.769299999999976</c:v>
                </c:pt>
                <c:pt idx="53">
                  <c:v>25.190600416999999</c:v>
                </c:pt>
                <c:pt idx="54">
                  <c:v>17.124187917000018</c:v>
                </c:pt>
                <c:pt idx="55">
                  <c:v>42.978812500000011</c:v>
                </c:pt>
                <c:pt idx="56">
                  <c:v>29.331087500000017</c:v>
                </c:pt>
                <c:pt idx="57">
                  <c:v>28.466154166999999</c:v>
                </c:pt>
                <c:pt idx="58">
                  <c:v>32.922479167000006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Zakopane</c:v>
                </c:pt>
              </c:strCache>
            </c:strRef>
          </c:tx>
          <c:spPr>
            <a:ln w="19050">
              <a:solidFill>
                <a:srgbClr val="7030A0"/>
              </a:solidFill>
              <a:prstDash val="sysDot"/>
            </a:ln>
          </c:spPr>
          <c:marker>
            <c:symbol val="none"/>
          </c:marker>
          <c:cat>
            <c:strRef>
              <c:f>Arkusz1!$A$2:$A$60</c:f>
              <c:strCache>
                <c:ptCount val="59"/>
                <c:pt idx="0">
                  <c:v>2017-01-01</c:v>
                </c:pt>
                <c:pt idx="1">
                  <c:v>2017-01-02</c:v>
                </c:pt>
                <c:pt idx="2">
                  <c:v>2017-01-03</c:v>
                </c:pt>
                <c:pt idx="3">
                  <c:v>2017-01-04</c:v>
                </c:pt>
                <c:pt idx="4">
                  <c:v>2017-01-05</c:v>
                </c:pt>
                <c:pt idx="5">
                  <c:v>2017-01-06</c:v>
                </c:pt>
                <c:pt idx="6">
                  <c:v>2017-01-07</c:v>
                </c:pt>
                <c:pt idx="7">
                  <c:v>2017-01-08</c:v>
                </c:pt>
                <c:pt idx="8">
                  <c:v>2017-01-09</c:v>
                </c:pt>
                <c:pt idx="9">
                  <c:v>2017-01-10</c:v>
                </c:pt>
                <c:pt idx="10">
                  <c:v>2017-01-11</c:v>
                </c:pt>
                <c:pt idx="11">
                  <c:v>2017-01-12</c:v>
                </c:pt>
                <c:pt idx="12">
                  <c:v>2017-01-13</c:v>
                </c:pt>
                <c:pt idx="13">
                  <c:v>2017-01-14</c:v>
                </c:pt>
                <c:pt idx="14">
                  <c:v>2017-01-15</c:v>
                </c:pt>
                <c:pt idx="15">
                  <c:v>2017-01-16</c:v>
                </c:pt>
                <c:pt idx="16">
                  <c:v>2017-01-17</c:v>
                </c:pt>
                <c:pt idx="17">
                  <c:v>2017-01-18</c:v>
                </c:pt>
                <c:pt idx="18">
                  <c:v>2017-01-19</c:v>
                </c:pt>
                <c:pt idx="19">
                  <c:v>2017-01-20</c:v>
                </c:pt>
                <c:pt idx="20">
                  <c:v>2017-01-21</c:v>
                </c:pt>
                <c:pt idx="21">
                  <c:v>2017-01-22</c:v>
                </c:pt>
                <c:pt idx="22">
                  <c:v>2017-01-23</c:v>
                </c:pt>
                <c:pt idx="23">
                  <c:v>2017-01-24</c:v>
                </c:pt>
                <c:pt idx="24">
                  <c:v>2017-01-25</c:v>
                </c:pt>
                <c:pt idx="25">
                  <c:v>2017-01-26</c:v>
                </c:pt>
                <c:pt idx="26">
                  <c:v>2017-01-27</c:v>
                </c:pt>
                <c:pt idx="27">
                  <c:v>2017-01-28</c:v>
                </c:pt>
                <c:pt idx="28">
                  <c:v>2017-01-29</c:v>
                </c:pt>
                <c:pt idx="29">
                  <c:v>2017-01-30</c:v>
                </c:pt>
                <c:pt idx="30">
                  <c:v>2017-01-31</c:v>
                </c:pt>
                <c:pt idx="31">
                  <c:v>2017-02-01</c:v>
                </c:pt>
                <c:pt idx="32">
                  <c:v>2017-02-02</c:v>
                </c:pt>
                <c:pt idx="33">
                  <c:v>2017-02-03</c:v>
                </c:pt>
                <c:pt idx="34">
                  <c:v>2017-02-04</c:v>
                </c:pt>
                <c:pt idx="35">
                  <c:v>2017-02-05</c:v>
                </c:pt>
                <c:pt idx="36">
                  <c:v>2017-02-06</c:v>
                </c:pt>
                <c:pt idx="37">
                  <c:v>2017-02-07</c:v>
                </c:pt>
                <c:pt idx="38">
                  <c:v>2017-02-08</c:v>
                </c:pt>
                <c:pt idx="39">
                  <c:v>2017-02-09</c:v>
                </c:pt>
                <c:pt idx="40">
                  <c:v>2017-02-10</c:v>
                </c:pt>
                <c:pt idx="41">
                  <c:v>2017-02-11</c:v>
                </c:pt>
                <c:pt idx="42">
                  <c:v>2017-02-12</c:v>
                </c:pt>
                <c:pt idx="43">
                  <c:v>2017-02-13</c:v>
                </c:pt>
                <c:pt idx="44">
                  <c:v>2017-02-14</c:v>
                </c:pt>
                <c:pt idx="45">
                  <c:v>2017-02-15</c:v>
                </c:pt>
                <c:pt idx="46">
                  <c:v>2017-02-16</c:v>
                </c:pt>
                <c:pt idx="47">
                  <c:v>2017-02-17</c:v>
                </c:pt>
                <c:pt idx="48">
                  <c:v>2017-02-18</c:v>
                </c:pt>
                <c:pt idx="49">
                  <c:v>2017-02-19</c:v>
                </c:pt>
                <c:pt idx="50">
                  <c:v>2017-02-20</c:v>
                </c:pt>
                <c:pt idx="51">
                  <c:v>2017-02-21</c:v>
                </c:pt>
                <c:pt idx="52">
                  <c:v>2017-02-22</c:v>
                </c:pt>
                <c:pt idx="53">
                  <c:v>2017-02-23</c:v>
                </c:pt>
                <c:pt idx="54">
                  <c:v>2017-02-24</c:v>
                </c:pt>
                <c:pt idx="55">
                  <c:v>2017-02-25</c:v>
                </c:pt>
                <c:pt idx="56">
                  <c:v>2017-02-26</c:v>
                </c:pt>
                <c:pt idx="57">
                  <c:v>2017-02-27</c:v>
                </c:pt>
                <c:pt idx="58">
                  <c:v>2017-02-28</c:v>
                </c:pt>
              </c:strCache>
            </c:strRef>
          </c:cat>
          <c:val>
            <c:numRef>
              <c:f>Arkusz1!$F$2:$F$60</c:f>
              <c:numCache>
                <c:formatCode>#0;[Red]\-#0</c:formatCode>
                <c:ptCount val="59"/>
                <c:pt idx="0">
                  <c:v>76.323058332999821</c:v>
                </c:pt>
                <c:pt idx="1">
                  <c:v>37.346245833000005</c:v>
                </c:pt>
                <c:pt idx="2">
                  <c:v>14.656557083000004</c:v>
                </c:pt>
                <c:pt idx="3">
                  <c:v>8.6383420829999906</c:v>
                </c:pt>
                <c:pt idx="4">
                  <c:v>11.466744167000009</c:v>
                </c:pt>
                <c:pt idx="5">
                  <c:v>34.169483333000002</c:v>
                </c:pt>
                <c:pt idx="6">
                  <c:v>123.2634</c:v>
                </c:pt>
                <c:pt idx="7">
                  <c:v>71.174362082999878</c:v>
                </c:pt>
                <c:pt idx="8">
                  <c:v>60.158088333000002</c:v>
                </c:pt>
                <c:pt idx="9">
                  <c:v>149.88852916700017</c:v>
                </c:pt>
                <c:pt idx="10">
                  <c:v>128.18273750000017</c:v>
                </c:pt>
                <c:pt idx="11">
                  <c:v>51.123537500000012</c:v>
                </c:pt>
                <c:pt idx="12">
                  <c:v>28.795431249999979</c:v>
                </c:pt>
                <c:pt idx="13">
                  <c:v>27.733992174000001</c:v>
                </c:pt>
                <c:pt idx="14">
                  <c:v>50.394488333000005</c:v>
                </c:pt>
                <c:pt idx="15">
                  <c:v>86.041379167000002</c:v>
                </c:pt>
                <c:pt idx="16">
                  <c:v>33.961041666999975</c:v>
                </c:pt>
                <c:pt idx="17">
                  <c:v>53.010787499999964</c:v>
                </c:pt>
                <c:pt idx="18">
                  <c:v>118.0549125</c:v>
                </c:pt>
                <c:pt idx="19">
                  <c:v>94.650029167</c:v>
                </c:pt>
                <c:pt idx="20">
                  <c:v>32.416387499999963</c:v>
                </c:pt>
                <c:pt idx="21">
                  <c:v>105.76728333299998</c:v>
                </c:pt>
                <c:pt idx="22">
                  <c:v>100.36554583299987</c:v>
                </c:pt>
                <c:pt idx="23">
                  <c:v>73.976699999999994</c:v>
                </c:pt>
                <c:pt idx="24">
                  <c:v>24.12410166700003</c:v>
                </c:pt>
                <c:pt idx="25">
                  <c:v>59.599670833000012</c:v>
                </c:pt>
                <c:pt idx="26">
                  <c:v>94.435933332999866</c:v>
                </c:pt>
                <c:pt idx="27">
                  <c:v>87.453179167000002</c:v>
                </c:pt>
                <c:pt idx="28">
                  <c:v>70.444983332999982</c:v>
                </c:pt>
                <c:pt idx="29">
                  <c:v>93.622162499999988</c:v>
                </c:pt>
                <c:pt idx="30">
                  <c:v>127.21901250000002</c:v>
                </c:pt>
                <c:pt idx="31">
                  <c:v>100.9585</c:v>
                </c:pt>
                <c:pt idx="32">
                  <c:v>87.206479166999927</c:v>
                </c:pt>
                <c:pt idx="33">
                  <c:v>123.03887916699989</c:v>
                </c:pt>
                <c:pt idx="34">
                  <c:v>88.146116667000086</c:v>
                </c:pt>
                <c:pt idx="35">
                  <c:v>58.238558333000071</c:v>
                </c:pt>
                <c:pt idx="36">
                  <c:v>43.268137500000037</c:v>
                </c:pt>
                <c:pt idx="37">
                  <c:v>32.891256521999999</c:v>
                </c:pt>
                <c:pt idx="38">
                  <c:v>58.804074999999997</c:v>
                </c:pt>
                <c:pt idx="39">
                  <c:v>117.106929167</c:v>
                </c:pt>
                <c:pt idx="40">
                  <c:v>145.61957499999971</c:v>
                </c:pt>
                <c:pt idx="41">
                  <c:v>78.013879166999928</c:v>
                </c:pt>
                <c:pt idx="42">
                  <c:v>77.564674999999994</c:v>
                </c:pt>
                <c:pt idx="43">
                  <c:v>79.905183332999897</c:v>
                </c:pt>
                <c:pt idx="44">
                  <c:v>62.354716666999998</c:v>
                </c:pt>
                <c:pt idx="45">
                  <c:v>55.78558125</c:v>
                </c:pt>
                <c:pt idx="46">
                  <c:v>51.899983333000002</c:v>
                </c:pt>
                <c:pt idx="47">
                  <c:v>48.991520833000003</c:v>
                </c:pt>
                <c:pt idx="48">
                  <c:v>33.953565416999993</c:v>
                </c:pt>
                <c:pt idx="49">
                  <c:v>45.021257917</c:v>
                </c:pt>
                <c:pt idx="50">
                  <c:v>28.011655832999999</c:v>
                </c:pt>
                <c:pt idx="51">
                  <c:v>7.0721441669999949</c:v>
                </c:pt>
                <c:pt idx="52">
                  <c:v>7.3060608330000001</c:v>
                </c:pt>
                <c:pt idx="53">
                  <c:v>4.4494600000000046</c:v>
                </c:pt>
                <c:pt idx="54">
                  <c:v>14.452404583000019</c:v>
                </c:pt>
                <c:pt idx="55">
                  <c:v>28.600706250000002</c:v>
                </c:pt>
                <c:pt idx="56">
                  <c:v>41.588312500000036</c:v>
                </c:pt>
                <c:pt idx="57">
                  <c:v>27.225145832999964</c:v>
                </c:pt>
                <c:pt idx="58">
                  <c:v>14.360211667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5518816"/>
        <c:axId val="305521168"/>
      </c:lineChart>
      <c:catAx>
        <c:axId val="305518816"/>
        <c:scaling>
          <c:orientation val="minMax"/>
        </c:scaling>
        <c:delete val="0"/>
        <c:axPos val="b"/>
        <c:numFmt formatCode="d/mm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pl-PL"/>
          </a:p>
        </c:txPr>
        <c:crossAx val="305521168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305521168"/>
        <c:scaling>
          <c:orientation val="minMax"/>
          <c:max val="3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średnie stężenie PM10 [µg/m3]</a:t>
                </a:r>
              </a:p>
            </c:rich>
          </c:tx>
          <c:overlay val="0"/>
        </c:title>
        <c:numFmt formatCode="#0;[Red]\-#0" sourceLinked="1"/>
        <c:majorTickMark val="out"/>
        <c:minorTickMark val="none"/>
        <c:tickLblPos val="nextTo"/>
        <c:crossAx val="305518816"/>
        <c:crosses val="autoZero"/>
        <c:crossBetween val="between"/>
      </c:valAx>
      <c:spPr>
        <a:ln>
          <a:solidFill>
            <a:schemeClr val="tx1">
              <a:lumMod val="65000"/>
              <a:lumOff val="35000"/>
            </a:schemeClr>
          </a:solidFill>
        </a:ln>
      </c:spPr>
    </c:plotArea>
    <c:legend>
      <c:legendPos val="b"/>
      <c:overlay val="1"/>
      <c:spPr>
        <a:noFill/>
        <a:ln>
          <a:noFill/>
        </a:ln>
      </c:spPr>
      <c:txPr>
        <a:bodyPr/>
        <a:lstStyle/>
        <a:p>
          <a:pPr>
            <a:defRPr sz="900"/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700"/>
      </a:pPr>
      <a:endParaRPr lang="pl-PL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92476657894204E-2"/>
          <c:y val="2.6698475121059859E-2"/>
          <c:w val="0.87620651873294875"/>
          <c:h val="0.68829293478577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'Styczeń-Luty'!$B$65</c:f>
              <c:strCache>
                <c:ptCount val="1"/>
                <c:pt idx="0">
                  <c:v>Styczeń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multiLvlStrRef>
              <c:f>'Styczeń-Luty'!$C$63:$R$64</c:f>
              <c:multiLvlStrCache>
                <c:ptCount val="16"/>
                <c:lvl>
                  <c:pt idx="0">
                    <c:v>Al. Krasińskiego</c:v>
                  </c:pt>
                  <c:pt idx="1">
                    <c:v>Dietla</c:v>
                  </c:pt>
                  <c:pt idx="2">
                    <c:v>Bulwarowa</c:v>
                  </c:pt>
                  <c:pt idx="3">
                    <c:v>Bujaka</c:v>
                  </c:pt>
                  <c:pt idx="4">
                    <c:v>Telimeny</c:v>
                  </c:pt>
                  <c:pt idx="5">
                    <c:v>os. Wadów</c:v>
                  </c:pt>
                  <c:pt idx="6">
                    <c:v>Złoty Róg</c:v>
                  </c:pt>
                  <c:pt idx="7">
                    <c:v>Os. Piastów</c:v>
                  </c:pt>
                  <c:pt idx="8">
                    <c:v>ks. Romana Sitko</c:v>
                  </c:pt>
                  <c:pt idx="9">
                    <c:v>Bitwy pod Studziankami</c:v>
                  </c:pt>
                  <c:pt idx="10">
                    <c:v>Nowy Targ</c:v>
                  </c:pt>
                  <c:pt idx="11">
                    <c:v>Nowy Sącz</c:v>
                  </c:pt>
                  <c:pt idx="12">
                    <c:v>Skawina</c:v>
                  </c:pt>
                  <c:pt idx="13">
                    <c:v>Zakopane</c:v>
                  </c:pt>
                  <c:pt idx="14">
                    <c:v>Trzebinia</c:v>
                  </c:pt>
                  <c:pt idx="15">
                    <c:v>Olkusz</c:v>
                  </c:pt>
                </c:lvl>
                <c:lvl>
                  <c:pt idx="0">
                    <c:v>Aglomeracja Krakowska</c:v>
                  </c:pt>
                  <c:pt idx="8">
                    <c:v>Miasto Tarnów</c:v>
                  </c:pt>
                  <c:pt idx="10">
                    <c:v>Strefa małopolska</c:v>
                  </c:pt>
                </c:lvl>
              </c:multiLvlStrCache>
            </c:multiLvlStrRef>
          </c:cat>
          <c:val>
            <c:numRef>
              <c:f>'Styczeń-Luty'!$C$65:$R$65</c:f>
              <c:numCache>
                <c:formatCode>0</c:formatCode>
                <c:ptCount val="16"/>
                <c:pt idx="0">
                  <c:v>146.49722580645161</c:v>
                </c:pt>
                <c:pt idx="1">
                  <c:v>122.01413793103448</c:v>
                </c:pt>
                <c:pt idx="2">
                  <c:v>103.30326666666664</c:v>
                </c:pt>
                <c:pt idx="3">
                  <c:v>129.36922580645157</c:v>
                </c:pt>
                <c:pt idx="4">
                  <c:v>119.08590322580649</c:v>
                </c:pt>
                <c:pt idx="5">
                  <c:v>115.36203703703696</c:v>
                </c:pt>
                <c:pt idx="6">
                  <c:v>117.67872413793089</c:v>
                </c:pt>
                <c:pt idx="7">
                  <c:v>110.8602258064515</c:v>
                </c:pt>
                <c:pt idx="8">
                  <c:v>92.335483870967749</c:v>
                </c:pt>
                <c:pt idx="9">
                  <c:v>71.23</c:v>
                </c:pt>
                <c:pt idx="10">
                  <c:v>151.18186666666668</c:v>
                </c:pt>
                <c:pt idx="11">
                  <c:v>112.96790322580659</c:v>
                </c:pt>
                <c:pt idx="12">
                  <c:v>133.6282903225808</c:v>
                </c:pt>
                <c:pt idx="13">
                  <c:v>68.659903225806445</c:v>
                </c:pt>
                <c:pt idx="14">
                  <c:v>87.899903225806497</c:v>
                </c:pt>
                <c:pt idx="15">
                  <c:v>101.62183333333327</c:v>
                </c:pt>
              </c:numCache>
            </c:numRef>
          </c:val>
        </c:ser>
        <c:ser>
          <c:idx val="1"/>
          <c:order val="1"/>
          <c:tx>
            <c:strRef>
              <c:f>'Styczeń-Luty'!$B$66</c:f>
              <c:strCache>
                <c:ptCount val="1"/>
                <c:pt idx="0">
                  <c:v>Luty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c:spPr>
          <c:invertIfNegative val="0"/>
          <c:cat>
            <c:multiLvlStrRef>
              <c:f>'Styczeń-Luty'!$C$63:$R$64</c:f>
              <c:multiLvlStrCache>
                <c:ptCount val="16"/>
                <c:lvl>
                  <c:pt idx="0">
                    <c:v>Al. Krasińskiego</c:v>
                  </c:pt>
                  <c:pt idx="1">
                    <c:v>Dietla</c:v>
                  </c:pt>
                  <c:pt idx="2">
                    <c:v>Bulwarowa</c:v>
                  </c:pt>
                  <c:pt idx="3">
                    <c:v>Bujaka</c:v>
                  </c:pt>
                  <c:pt idx="4">
                    <c:v>Telimeny</c:v>
                  </c:pt>
                  <c:pt idx="5">
                    <c:v>os. Wadów</c:v>
                  </c:pt>
                  <c:pt idx="6">
                    <c:v>Złoty Róg</c:v>
                  </c:pt>
                  <c:pt idx="7">
                    <c:v>Os. Piastów</c:v>
                  </c:pt>
                  <c:pt idx="8">
                    <c:v>ks. Romana Sitko</c:v>
                  </c:pt>
                  <c:pt idx="9">
                    <c:v>Bitwy pod Studziankami</c:v>
                  </c:pt>
                  <c:pt idx="10">
                    <c:v>Nowy Targ</c:v>
                  </c:pt>
                  <c:pt idx="11">
                    <c:v>Nowy Sącz</c:v>
                  </c:pt>
                  <c:pt idx="12">
                    <c:v>Skawina</c:v>
                  </c:pt>
                  <c:pt idx="13">
                    <c:v>Zakopane</c:v>
                  </c:pt>
                  <c:pt idx="14">
                    <c:v>Trzebinia</c:v>
                  </c:pt>
                  <c:pt idx="15">
                    <c:v>Olkusz</c:v>
                  </c:pt>
                </c:lvl>
                <c:lvl>
                  <c:pt idx="0">
                    <c:v>Aglomeracja Krakowska</c:v>
                  </c:pt>
                  <c:pt idx="8">
                    <c:v>Miasto Tarnów</c:v>
                  </c:pt>
                  <c:pt idx="10">
                    <c:v>Strefa małopolska</c:v>
                  </c:pt>
                </c:lvl>
              </c:multiLvlStrCache>
            </c:multiLvlStrRef>
          </c:cat>
          <c:val>
            <c:numRef>
              <c:f>'Styczeń-Luty'!$C$66:$R$66</c:f>
              <c:numCache>
                <c:formatCode>0</c:formatCode>
                <c:ptCount val="16"/>
                <c:pt idx="0">
                  <c:v>94.904964285714428</c:v>
                </c:pt>
                <c:pt idx="1">
                  <c:v>86.339571428571418</c:v>
                </c:pt>
                <c:pt idx="2">
                  <c:v>68.579821428571378</c:v>
                </c:pt>
                <c:pt idx="3">
                  <c:v>81.632461538461399</c:v>
                </c:pt>
                <c:pt idx="4">
                  <c:v>75.39132142857143</c:v>
                </c:pt>
                <c:pt idx="5">
                  <c:v>76.850249999999974</c:v>
                </c:pt>
                <c:pt idx="6">
                  <c:v>70.331642857142853</c:v>
                </c:pt>
                <c:pt idx="7">
                  <c:v>70.973913043478262</c:v>
                </c:pt>
                <c:pt idx="8">
                  <c:v>69.678499999999929</c:v>
                </c:pt>
                <c:pt idx="9">
                  <c:v>54.776074074074081</c:v>
                </c:pt>
                <c:pt idx="10">
                  <c:v>98.708250000000007</c:v>
                </c:pt>
                <c:pt idx="11">
                  <c:v>75.041178571428489</c:v>
                </c:pt>
                <c:pt idx="12">
                  <c:v>75.789714285714297</c:v>
                </c:pt>
                <c:pt idx="13">
                  <c:v>61.702714285714265</c:v>
                </c:pt>
                <c:pt idx="14">
                  <c:v>65.516750000000016</c:v>
                </c:pt>
                <c:pt idx="15">
                  <c:v>56.244269230769234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857040"/>
        <c:axId val="305857432"/>
      </c:barChart>
      <c:lineChart>
        <c:grouping val="standard"/>
        <c:varyColors val="0"/>
        <c:ser>
          <c:idx val="2"/>
          <c:order val="2"/>
          <c:tx>
            <c:strRef>
              <c:f>'Styczeń-Luty'!$B$67</c:f>
              <c:strCache>
                <c:ptCount val="1"/>
                <c:pt idx="0">
                  <c:v>l. dni z przekroczeniem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23"/>
            <c:spPr>
              <a:solidFill>
                <a:srgbClr val="FF0000"/>
              </a:solidFill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marker>
          <c:dPt>
            <c:idx val="7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Pt>
            <c:idx val="13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Pt>
            <c:idx val="14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Pt>
            <c:idx val="15"/>
            <c:marker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</c:spPr>
            </c:marker>
            <c:bubble3D val="0"/>
          </c:dPt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'Styczeń-Luty'!$C$63:$R$64</c:f>
              <c:multiLvlStrCache>
                <c:ptCount val="16"/>
                <c:lvl>
                  <c:pt idx="0">
                    <c:v>Al. Krasińskiego</c:v>
                  </c:pt>
                  <c:pt idx="1">
                    <c:v>Dietla</c:v>
                  </c:pt>
                  <c:pt idx="2">
                    <c:v>Bulwarowa</c:v>
                  </c:pt>
                  <c:pt idx="3">
                    <c:v>Bujaka</c:v>
                  </c:pt>
                  <c:pt idx="4">
                    <c:v>Telimeny</c:v>
                  </c:pt>
                  <c:pt idx="5">
                    <c:v>os. Wadów</c:v>
                  </c:pt>
                  <c:pt idx="6">
                    <c:v>Złoty Róg</c:v>
                  </c:pt>
                  <c:pt idx="7">
                    <c:v>Os. Piastów</c:v>
                  </c:pt>
                  <c:pt idx="8">
                    <c:v>ks. Romana Sitko</c:v>
                  </c:pt>
                  <c:pt idx="9">
                    <c:v>Bitwy pod Studziankami</c:v>
                  </c:pt>
                  <c:pt idx="10">
                    <c:v>Nowy Targ</c:v>
                  </c:pt>
                  <c:pt idx="11">
                    <c:v>Nowy Sącz</c:v>
                  </c:pt>
                  <c:pt idx="12">
                    <c:v>Skawina</c:v>
                  </c:pt>
                  <c:pt idx="13">
                    <c:v>Zakopane</c:v>
                  </c:pt>
                  <c:pt idx="14">
                    <c:v>Trzebinia</c:v>
                  </c:pt>
                  <c:pt idx="15">
                    <c:v>Olkusz</c:v>
                  </c:pt>
                </c:lvl>
                <c:lvl>
                  <c:pt idx="0">
                    <c:v>Aglomeracja Krakowska</c:v>
                  </c:pt>
                  <c:pt idx="8">
                    <c:v>Miasto Tarnów</c:v>
                  </c:pt>
                  <c:pt idx="10">
                    <c:v>Strefa małopolska</c:v>
                  </c:pt>
                </c:lvl>
              </c:multiLvlStrCache>
            </c:multiLvlStrRef>
          </c:cat>
          <c:val>
            <c:numRef>
              <c:f>'Styczeń-Luty'!$C$67:$R$67</c:f>
              <c:numCache>
                <c:formatCode>0</c:formatCode>
                <c:ptCount val="16"/>
                <c:pt idx="0">
                  <c:v>50</c:v>
                </c:pt>
                <c:pt idx="1">
                  <c:v>42</c:v>
                </c:pt>
                <c:pt idx="2">
                  <c:v>38</c:v>
                </c:pt>
                <c:pt idx="3">
                  <c:v>37</c:v>
                </c:pt>
                <c:pt idx="4">
                  <c:v>37</c:v>
                </c:pt>
                <c:pt idx="5">
                  <c:v>36</c:v>
                </c:pt>
                <c:pt idx="6">
                  <c:v>36</c:v>
                </c:pt>
                <c:pt idx="7">
                  <c:v>35</c:v>
                </c:pt>
                <c:pt idx="8">
                  <c:v>44</c:v>
                </c:pt>
                <c:pt idx="9">
                  <c:v>34</c:v>
                </c:pt>
                <c:pt idx="10">
                  <c:v>49</c:v>
                </c:pt>
                <c:pt idx="11">
                  <c:v>46</c:v>
                </c:pt>
                <c:pt idx="12">
                  <c:v>40</c:v>
                </c:pt>
                <c:pt idx="13">
                  <c:v>35</c:v>
                </c:pt>
                <c:pt idx="14">
                  <c:v>34</c:v>
                </c:pt>
                <c:pt idx="15">
                  <c:v>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858216"/>
        <c:axId val="305857824"/>
      </c:lineChart>
      <c:catAx>
        <c:axId val="30585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5857432"/>
        <c:crosses val="autoZero"/>
        <c:auto val="1"/>
        <c:lblAlgn val="ctr"/>
        <c:lblOffset val="100"/>
        <c:noMultiLvlLbl val="0"/>
      </c:catAx>
      <c:valAx>
        <c:axId val="305857432"/>
        <c:scaling>
          <c:orientation val="minMax"/>
          <c:max val="2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średnie stężenie PM10 [µg/m3]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305857040"/>
        <c:crosses val="autoZero"/>
        <c:crossBetween val="between"/>
      </c:valAx>
      <c:valAx>
        <c:axId val="3058578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liczba dni z przekroczeniem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305858216"/>
        <c:crosses val="max"/>
        <c:crossBetween val="between"/>
        <c:majorUnit val="5"/>
      </c:valAx>
      <c:catAx>
        <c:axId val="305858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585782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2922066929133858"/>
          <c:y val="3.857766549912095E-2"/>
          <c:w val="0.5345220428378995"/>
          <c:h val="3.6117934711344682E-2"/>
        </c:manualLayout>
      </c:layout>
      <c:overlay val="1"/>
      <c:spPr>
        <a:noFill/>
        <a:ln>
          <a:noFill/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pl-PL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820128223783568E-2"/>
          <c:y val="3.4819233862356955E-2"/>
          <c:w val="0.91649366883564776"/>
          <c:h val="0.6534026996625422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'BaP styczeń'!$A$3</c:f>
              <c:strCache>
                <c:ptCount val="1"/>
                <c:pt idx="0">
                  <c:v>średnia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'BaP styczeń'!$B$1:$S$2</c:f>
              <c:multiLvlStrCache>
                <c:ptCount val="18"/>
                <c:lvl>
                  <c:pt idx="0">
                    <c:v>Al. Krasińskiego</c:v>
                  </c:pt>
                  <c:pt idx="1">
                    <c:v>Bujaka</c:v>
                  </c:pt>
                  <c:pt idx="2">
                    <c:v>Bulwarowa</c:v>
                  </c:pt>
                  <c:pt idx="3">
                    <c:v>os. Piastów</c:v>
                  </c:pt>
                  <c:pt idx="4">
                    <c:v>Telimeny</c:v>
                  </c:pt>
                  <c:pt idx="5">
                    <c:v>Złoty Róg</c:v>
                  </c:pt>
                  <c:pt idx="6">
                    <c:v>Bitwy pod Studziankami</c:v>
                  </c:pt>
                  <c:pt idx="7">
                    <c:v>Bochnia</c:v>
                  </c:pt>
                  <c:pt idx="8">
                    <c:v>Brzeszcze</c:v>
                  </c:pt>
                  <c:pt idx="9">
                    <c:v>Gorlice</c:v>
                  </c:pt>
                  <c:pt idx="10">
                    <c:v>Muszyna</c:v>
                  </c:pt>
                  <c:pt idx="11">
                    <c:v>Niepołomice</c:v>
                  </c:pt>
                  <c:pt idx="12">
                    <c:v>Nowy Sącz</c:v>
                  </c:pt>
                  <c:pt idx="13">
                    <c:v>Nowy Targ</c:v>
                  </c:pt>
                  <c:pt idx="14">
                    <c:v>Rabka</c:v>
                  </c:pt>
                  <c:pt idx="15">
                    <c:v> Trzebinia</c:v>
                  </c:pt>
                  <c:pt idx="16">
                    <c:v>Tuchów</c:v>
                  </c:pt>
                  <c:pt idx="17">
                    <c:v>Zakopane</c:v>
                  </c:pt>
                </c:lvl>
                <c:lvl>
                  <c:pt idx="0">
                    <c:v>Aglomeracja Krakowska</c:v>
                  </c:pt>
                  <c:pt idx="6">
                    <c:v>Miasto Tarnów</c:v>
                  </c:pt>
                  <c:pt idx="7">
                    <c:v>Strefa małopolska</c:v>
                  </c:pt>
                </c:lvl>
              </c:multiLvlStrCache>
            </c:multiLvlStrRef>
          </c:cat>
          <c:val>
            <c:numRef>
              <c:f>'BaP styczeń'!$B$3:$S$3</c:f>
              <c:numCache>
                <c:formatCode>0.0</c:formatCode>
                <c:ptCount val="18"/>
                <c:pt idx="0">
                  <c:v>24.947870587214865</c:v>
                </c:pt>
                <c:pt idx="1">
                  <c:v>29.66042154566744</c:v>
                </c:pt>
                <c:pt idx="2">
                  <c:v>27.872514721330752</c:v>
                </c:pt>
                <c:pt idx="3">
                  <c:v>21.497007546187859</c:v>
                </c:pt>
                <c:pt idx="4">
                  <c:v>27.265677855841773</c:v>
                </c:pt>
                <c:pt idx="5">
                  <c:v>25.501104336467666</c:v>
                </c:pt>
                <c:pt idx="6">
                  <c:v>17.036169659120478</c:v>
                </c:pt>
                <c:pt idx="7">
                  <c:v>31.934910764758161</c:v>
                </c:pt>
                <c:pt idx="8">
                  <c:v>97.416281350707592</c:v>
                </c:pt>
                <c:pt idx="9">
                  <c:v>11.743429612282075</c:v>
                </c:pt>
                <c:pt idx="10">
                  <c:v>25.296042755059162</c:v>
                </c:pt>
                <c:pt idx="11">
                  <c:v>27.288836846213872</c:v>
                </c:pt>
                <c:pt idx="12">
                  <c:v>39.027677496991551</c:v>
                </c:pt>
                <c:pt idx="13">
                  <c:v>60.02850041115348</c:v>
                </c:pt>
                <c:pt idx="14">
                  <c:v>28.631860297260737</c:v>
                </c:pt>
                <c:pt idx="15">
                  <c:v>20.765567765567752</c:v>
                </c:pt>
                <c:pt idx="16">
                  <c:v>45.274196321127789</c:v>
                </c:pt>
                <c:pt idx="17">
                  <c:v>23.5530342100739</c:v>
                </c:pt>
              </c:numCache>
            </c:numRef>
          </c:val>
        </c:ser>
        <c:ser>
          <c:idx val="2"/>
          <c:order val="1"/>
          <c:tx>
            <c:strRef>
              <c:f>'BaP styczeń'!$A$5</c:f>
              <c:strCache>
                <c:ptCount val="1"/>
                <c:pt idx="0">
                  <c:v>maksimum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>
                  <a:lumMod val="95000"/>
                  <a:lumOff val="5000"/>
                </a:sysClr>
              </a:solidFill>
            </a:ln>
          </c:spPr>
          <c:invertIfNegative val="0"/>
          <c:cat>
            <c:multiLvlStrRef>
              <c:f>'BaP styczeń'!$B$1:$S$2</c:f>
              <c:multiLvlStrCache>
                <c:ptCount val="18"/>
                <c:lvl>
                  <c:pt idx="0">
                    <c:v>Al. Krasińskiego</c:v>
                  </c:pt>
                  <c:pt idx="1">
                    <c:v>Bujaka</c:v>
                  </c:pt>
                  <c:pt idx="2">
                    <c:v>Bulwarowa</c:v>
                  </c:pt>
                  <c:pt idx="3">
                    <c:v>os. Piastów</c:v>
                  </c:pt>
                  <c:pt idx="4">
                    <c:v>Telimeny</c:v>
                  </c:pt>
                  <c:pt idx="5">
                    <c:v>Złoty Róg</c:v>
                  </c:pt>
                  <c:pt idx="6">
                    <c:v>Bitwy pod Studziankami</c:v>
                  </c:pt>
                  <c:pt idx="7">
                    <c:v>Bochnia</c:v>
                  </c:pt>
                  <c:pt idx="8">
                    <c:v>Brzeszcze</c:v>
                  </c:pt>
                  <c:pt idx="9">
                    <c:v>Gorlice</c:v>
                  </c:pt>
                  <c:pt idx="10">
                    <c:v>Muszyna</c:v>
                  </c:pt>
                  <c:pt idx="11">
                    <c:v>Niepołomice</c:v>
                  </c:pt>
                  <c:pt idx="12">
                    <c:v>Nowy Sącz</c:v>
                  </c:pt>
                  <c:pt idx="13">
                    <c:v>Nowy Targ</c:v>
                  </c:pt>
                  <c:pt idx="14">
                    <c:v>Rabka</c:v>
                  </c:pt>
                  <c:pt idx="15">
                    <c:v> Trzebinia</c:v>
                  </c:pt>
                  <c:pt idx="16">
                    <c:v>Tuchów</c:v>
                  </c:pt>
                  <c:pt idx="17">
                    <c:v>Zakopane</c:v>
                  </c:pt>
                </c:lvl>
                <c:lvl>
                  <c:pt idx="0">
                    <c:v>Aglomeracja Krakowska</c:v>
                  </c:pt>
                  <c:pt idx="6">
                    <c:v>Miasto Tarnów</c:v>
                  </c:pt>
                  <c:pt idx="7">
                    <c:v>Strefa małopolska</c:v>
                  </c:pt>
                </c:lvl>
              </c:multiLvlStrCache>
            </c:multiLvlStrRef>
          </c:cat>
          <c:val>
            <c:numRef>
              <c:f>'BaP styczeń'!$B$5:$S$5</c:f>
              <c:numCache>
                <c:formatCode>0.0</c:formatCode>
                <c:ptCount val="18"/>
                <c:pt idx="0">
                  <c:v>36.357012750455375</c:v>
                </c:pt>
                <c:pt idx="1">
                  <c:v>37.658079625292714</c:v>
                </c:pt>
                <c:pt idx="2">
                  <c:v>33.619568045797529</c:v>
                </c:pt>
                <c:pt idx="3">
                  <c:v>33.200624512099928</c:v>
                </c:pt>
                <c:pt idx="4">
                  <c:v>38.438719750195162</c:v>
                </c:pt>
                <c:pt idx="5">
                  <c:v>34.635701275045541</c:v>
                </c:pt>
                <c:pt idx="6">
                  <c:v>19.846994535519126</c:v>
                </c:pt>
                <c:pt idx="7">
                  <c:v>47.127244340359113</c:v>
                </c:pt>
                <c:pt idx="8">
                  <c:v>109.85167837626848</c:v>
                </c:pt>
                <c:pt idx="9">
                  <c:v>15.555555555555566</c:v>
                </c:pt>
                <c:pt idx="10">
                  <c:v>27.423887587822016</c:v>
                </c:pt>
                <c:pt idx="11">
                  <c:v>40.616705698672916</c:v>
                </c:pt>
                <c:pt idx="12">
                  <c:v>44.641567818463102</c:v>
                </c:pt>
                <c:pt idx="13">
                  <c:v>74.829931972788984</c:v>
                </c:pt>
                <c:pt idx="14">
                  <c:v>35.211194610002558</c:v>
                </c:pt>
                <c:pt idx="15">
                  <c:v>27.472527472527442</c:v>
                </c:pt>
                <c:pt idx="16">
                  <c:v>52.604435275915428</c:v>
                </c:pt>
                <c:pt idx="17">
                  <c:v>30.263022176379561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858608"/>
        <c:axId val="305859000"/>
      </c:barChart>
      <c:catAx>
        <c:axId val="305858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5859000"/>
        <c:crosses val="autoZero"/>
        <c:auto val="1"/>
        <c:lblAlgn val="ctr"/>
        <c:lblOffset val="100"/>
        <c:noMultiLvlLbl val="0"/>
      </c:catAx>
      <c:valAx>
        <c:axId val="305859000"/>
        <c:scaling>
          <c:orientation val="minMax"/>
          <c:max val="12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BaP [ng/m3]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305858608"/>
        <c:crosses val="autoZero"/>
        <c:crossBetween val="between"/>
        <c:minorUnit val="10"/>
      </c:valAx>
      <c:spPr>
        <a:noFill/>
        <a:ln w="15875">
          <a:solidFill>
            <a:schemeClr val="tx1">
              <a:lumMod val="95000"/>
              <a:lumOff val="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9220664208064456"/>
          <c:y val="3.8616148169014972E-2"/>
          <c:w val="0.50151765847528751"/>
          <c:h val="6.6379361264204351E-2"/>
        </c:manualLayout>
      </c:layout>
      <c:overlay val="1"/>
      <c:spPr>
        <a:noFill/>
        <a:ln>
          <a:noFill/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848868859237629E-2"/>
          <c:y val="2.2046161537606992E-2"/>
          <c:w val="0.91071160440853105"/>
          <c:h val="0.70677502286324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'PM10'!$G$1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62993D"/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'PM10'!$A$2:$B$19</c:f>
              <c:multiLvlStrCache>
                <c:ptCount val="1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Dietla (k)</c:v>
                  </c:pt>
                  <c:pt idx="4">
                    <c:v>os. Piastów (t)</c:v>
                  </c:pt>
                  <c:pt idx="5">
                    <c:v>ul. Złoty Róg (t)</c:v>
                  </c:pt>
                  <c:pt idx="6">
                    <c:v>ul. Bitwy pod Studziankami (t)</c:v>
                  </c:pt>
                  <c:pt idx="7">
                    <c:v>ul. ks. Romana Sitko (k)</c:v>
                  </c:pt>
                  <c:pt idx="8">
                    <c:v>Bochnia</c:v>
                  </c:pt>
                  <c:pt idx="9">
                    <c:v>Gorlice</c:v>
                  </c:pt>
                  <c:pt idx="10">
                    <c:v>Niepołomice</c:v>
                  </c:pt>
                  <c:pt idx="11">
                    <c:v>Nowy Sącz</c:v>
                  </c:pt>
                  <c:pt idx="12">
                    <c:v>Nowy Targ</c:v>
                  </c:pt>
                  <c:pt idx="13">
                    <c:v>Olkusz</c:v>
                  </c:pt>
                  <c:pt idx="14">
                    <c:v>Skawina</c:v>
                  </c:pt>
                  <c:pt idx="15">
                    <c:v>Trzebinia</c:v>
                  </c:pt>
                  <c:pt idx="16">
                    <c:v>Tuchów</c:v>
                  </c:pt>
                  <c:pt idx="17">
                    <c:v>Zakopane</c:v>
                  </c:pt>
                </c:lvl>
                <c:lvl>
                  <c:pt idx="0">
                    <c:v>Aglomeracja Krakowska</c:v>
                  </c:pt>
                  <c:pt idx="6">
                    <c:v>miasto Tarnów</c:v>
                  </c:pt>
                  <c:pt idx="8">
                    <c:v>Strefa małopolska</c:v>
                  </c:pt>
                </c:lvl>
              </c:multiLvlStrCache>
            </c:multiLvlStrRef>
          </c:cat>
          <c:val>
            <c:numRef>
              <c:f>'PM10'!$G$2:$G$19</c:f>
              <c:numCache>
                <c:formatCode>0</c:formatCode>
                <c:ptCount val="18"/>
                <c:pt idx="0">
                  <c:v>56.65</c:v>
                </c:pt>
                <c:pt idx="1">
                  <c:v>39.410000000000004</c:v>
                </c:pt>
                <c:pt idx="2">
                  <c:v>39.89</c:v>
                </c:pt>
                <c:pt idx="3">
                  <c:v>48.57</c:v>
                </c:pt>
                <c:pt idx="4">
                  <c:v>36.67</c:v>
                </c:pt>
                <c:pt idx="5">
                  <c:v>40.74</c:v>
                </c:pt>
                <c:pt idx="6">
                  <c:v>30.57</c:v>
                </c:pt>
                <c:pt idx="7">
                  <c:v>36.92</c:v>
                </c:pt>
                <c:pt idx="8">
                  <c:v>34.770000000000003</c:v>
                </c:pt>
                <c:pt idx="9">
                  <c:v>26.02</c:v>
                </c:pt>
                <c:pt idx="10">
                  <c:v>34.53</c:v>
                </c:pt>
                <c:pt idx="11">
                  <c:v>41.18</c:v>
                </c:pt>
                <c:pt idx="12">
                  <c:v>34.339999999999996</c:v>
                </c:pt>
                <c:pt idx="13">
                  <c:v>31.310000000000002</c:v>
                </c:pt>
                <c:pt idx="14">
                  <c:v>42.52</c:v>
                </c:pt>
                <c:pt idx="15">
                  <c:v>34.39</c:v>
                </c:pt>
                <c:pt idx="16">
                  <c:v>38.949999999999996</c:v>
                </c:pt>
                <c:pt idx="17">
                  <c:v>30.72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axId val="153058504"/>
        <c:axId val="10111144"/>
      </c:barChart>
      <c:catAx>
        <c:axId val="153058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10111144"/>
        <c:crosses val="autoZero"/>
        <c:auto val="1"/>
        <c:lblAlgn val="ctr"/>
        <c:lblOffset val="100"/>
        <c:noMultiLvlLbl val="0"/>
      </c:catAx>
      <c:valAx>
        <c:axId val="10111144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6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µg/m3</a:t>
                </a:r>
              </a:p>
            </c:rich>
          </c:tx>
          <c:layout>
            <c:manualLayout>
              <c:xMode val="edge"/>
              <c:yMode val="edge"/>
              <c:x val="1.170888142048135E-2"/>
              <c:y val="0.3524588350348041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53058504"/>
        <c:crosses val="autoZero"/>
        <c:crossBetween val="between"/>
        <c:majorUnit val="10"/>
        <c:minorUnit val="10"/>
      </c:val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pl-PL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848868859237629E-2"/>
          <c:y val="2.2046161537606992E-2"/>
          <c:w val="0.91071160440853105"/>
          <c:h val="0.80495501101155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'PM2.5'!$C$1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BBB59">
                <a:lumMod val="20000"/>
                <a:lumOff val="8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'PM2.5'!$A$2:$B$9</c:f>
              <c:multiLvlStrCache>
                <c:ptCount val="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Bitwy pod Studziankami (t)</c:v>
                  </c:pt>
                  <c:pt idx="4">
                    <c:v>Bochnia</c:v>
                  </c:pt>
                  <c:pt idx="5">
                    <c:v>Nowy Sącz</c:v>
                  </c:pt>
                  <c:pt idx="6">
                    <c:v>Trzebinia</c:v>
                  </c:pt>
                  <c:pt idx="7">
                    <c:v>Zakopane</c:v>
                  </c:pt>
                </c:lvl>
                <c:lvl>
                  <c:pt idx="0">
                    <c:v>Aglomeracja Krakowska</c:v>
                  </c:pt>
                  <c:pt idx="3">
                    <c:v>miasto Tarnów</c:v>
                  </c:pt>
                  <c:pt idx="4">
                    <c:v>strefa małopolska</c:v>
                  </c:pt>
                </c:lvl>
              </c:multiLvlStrCache>
            </c:multiLvlStrRef>
          </c:cat>
          <c:val>
            <c:numRef>
              <c:f>'PM2.5'!$C$2:$C$9</c:f>
              <c:numCache>
                <c:formatCode>General</c:formatCode>
                <c:ptCount val="8"/>
                <c:pt idx="0">
                  <c:v>46.2</c:v>
                </c:pt>
                <c:pt idx="1">
                  <c:v>41.339999999999996</c:v>
                </c:pt>
                <c:pt idx="2">
                  <c:v>37.61</c:v>
                </c:pt>
                <c:pt idx="3">
                  <c:v>33.78</c:v>
                </c:pt>
                <c:pt idx="4">
                  <c:v>34.32</c:v>
                </c:pt>
                <c:pt idx="5">
                  <c:v>42.74</c:v>
                </c:pt>
                <c:pt idx="6">
                  <c:v>32.480000000000004</c:v>
                </c:pt>
                <c:pt idx="7">
                  <c:v>34.550000000000004</c:v>
                </c:pt>
              </c:numCache>
            </c:numRef>
          </c:val>
        </c:ser>
        <c:ser>
          <c:idx val="1"/>
          <c:order val="1"/>
          <c:tx>
            <c:strRef>
              <c:f>'PM2.5'!$D$1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'PM2.5'!$A$2:$B$9</c:f>
              <c:multiLvlStrCache>
                <c:ptCount val="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Bitwy pod Studziankami (t)</c:v>
                  </c:pt>
                  <c:pt idx="4">
                    <c:v>Bochnia</c:v>
                  </c:pt>
                  <c:pt idx="5">
                    <c:v>Nowy Sącz</c:v>
                  </c:pt>
                  <c:pt idx="6">
                    <c:v>Trzebinia</c:v>
                  </c:pt>
                  <c:pt idx="7">
                    <c:v>Zakopane</c:v>
                  </c:pt>
                </c:lvl>
                <c:lvl>
                  <c:pt idx="0">
                    <c:v>Aglomeracja Krakowska</c:v>
                  </c:pt>
                  <c:pt idx="3">
                    <c:v>miasto Tarnów</c:v>
                  </c:pt>
                  <c:pt idx="4">
                    <c:v>strefa małopolska</c:v>
                  </c:pt>
                </c:lvl>
              </c:multiLvlStrCache>
            </c:multiLvlStrRef>
          </c:cat>
          <c:val>
            <c:numRef>
              <c:f>'PM2.5'!$D$2:$D$9</c:f>
              <c:numCache>
                <c:formatCode>General</c:formatCode>
                <c:ptCount val="8"/>
                <c:pt idx="0">
                  <c:v>43.48</c:v>
                </c:pt>
                <c:pt idx="1">
                  <c:v>33.349999999999994</c:v>
                </c:pt>
                <c:pt idx="2">
                  <c:v>35.24</c:v>
                </c:pt>
                <c:pt idx="3">
                  <c:v>27.110000000000003</c:v>
                </c:pt>
                <c:pt idx="4">
                  <c:v>29.8</c:v>
                </c:pt>
                <c:pt idx="5">
                  <c:v>35.93</c:v>
                </c:pt>
                <c:pt idx="6">
                  <c:v>27.919999999999998</c:v>
                </c:pt>
                <c:pt idx="7">
                  <c:v>31.610000000000003</c:v>
                </c:pt>
              </c:numCache>
            </c:numRef>
          </c:val>
        </c:ser>
        <c:ser>
          <c:idx val="2"/>
          <c:order val="2"/>
          <c:tx>
            <c:strRef>
              <c:f>'PM2.5'!$E$1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'PM2.5'!$A$2:$B$9</c:f>
              <c:multiLvlStrCache>
                <c:ptCount val="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Bitwy pod Studziankami (t)</c:v>
                  </c:pt>
                  <c:pt idx="4">
                    <c:v>Bochnia</c:v>
                  </c:pt>
                  <c:pt idx="5">
                    <c:v>Nowy Sącz</c:v>
                  </c:pt>
                  <c:pt idx="6">
                    <c:v>Trzebinia</c:v>
                  </c:pt>
                  <c:pt idx="7">
                    <c:v>Zakopane</c:v>
                  </c:pt>
                </c:lvl>
                <c:lvl>
                  <c:pt idx="0">
                    <c:v>Aglomeracja Krakowska</c:v>
                  </c:pt>
                  <c:pt idx="3">
                    <c:v>miasto Tarnów</c:v>
                  </c:pt>
                  <c:pt idx="4">
                    <c:v>strefa małopolska</c:v>
                  </c:pt>
                </c:lvl>
              </c:multiLvlStrCache>
            </c:multiLvlStrRef>
          </c:cat>
          <c:val>
            <c:numRef>
              <c:f>'PM2.5'!$E$2:$E$9</c:f>
              <c:numCache>
                <c:formatCode>General</c:formatCode>
                <c:ptCount val="8"/>
                <c:pt idx="0">
                  <c:v>45.02</c:v>
                </c:pt>
                <c:pt idx="1">
                  <c:v>33</c:v>
                </c:pt>
                <c:pt idx="2">
                  <c:v>31.8</c:v>
                </c:pt>
                <c:pt idx="3">
                  <c:v>25.47</c:v>
                </c:pt>
                <c:pt idx="4">
                  <c:v>29.51</c:v>
                </c:pt>
                <c:pt idx="5">
                  <c:v>33.14</c:v>
                </c:pt>
                <c:pt idx="6">
                  <c:v>24.7</c:v>
                </c:pt>
                <c:pt idx="7">
                  <c:v>29.9</c:v>
                </c:pt>
              </c:numCache>
            </c:numRef>
          </c:val>
        </c:ser>
        <c:ser>
          <c:idx val="3"/>
          <c:order val="3"/>
          <c:tx>
            <c:strRef>
              <c:f>'PM2.5'!$F$1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'PM2.5'!$A$2:$B$9</c:f>
              <c:multiLvlStrCache>
                <c:ptCount val="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Bitwy pod Studziankami (t)</c:v>
                  </c:pt>
                  <c:pt idx="4">
                    <c:v>Bochnia</c:v>
                  </c:pt>
                  <c:pt idx="5">
                    <c:v>Nowy Sącz</c:v>
                  </c:pt>
                  <c:pt idx="6">
                    <c:v>Trzebinia</c:v>
                  </c:pt>
                  <c:pt idx="7">
                    <c:v>Zakopane</c:v>
                  </c:pt>
                </c:lvl>
                <c:lvl>
                  <c:pt idx="0">
                    <c:v>Aglomeracja Krakowska</c:v>
                  </c:pt>
                  <c:pt idx="3">
                    <c:v>miasto Tarnów</c:v>
                  </c:pt>
                  <c:pt idx="4">
                    <c:v>strefa małopolska</c:v>
                  </c:pt>
                </c:lvl>
              </c:multiLvlStrCache>
            </c:multiLvlStrRef>
          </c:cat>
          <c:val>
            <c:numRef>
              <c:f>'PM2.5'!$F$2:$F$9</c:f>
              <c:numCache>
                <c:formatCode>General</c:formatCode>
                <c:ptCount val="8"/>
                <c:pt idx="0">
                  <c:v>43.849999999999994</c:v>
                </c:pt>
                <c:pt idx="1">
                  <c:v>33.720000000000006</c:v>
                </c:pt>
                <c:pt idx="2">
                  <c:v>33.32</c:v>
                </c:pt>
                <c:pt idx="3">
                  <c:v>25.16</c:v>
                </c:pt>
                <c:pt idx="4">
                  <c:v>29.21</c:v>
                </c:pt>
                <c:pt idx="5">
                  <c:v>36.01</c:v>
                </c:pt>
                <c:pt idx="6">
                  <c:v>25.84</c:v>
                </c:pt>
                <c:pt idx="7">
                  <c:v>28.22</c:v>
                </c:pt>
              </c:numCache>
            </c:numRef>
          </c:val>
        </c:ser>
        <c:ser>
          <c:idx val="4"/>
          <c:order val="4"/>
          <c:tx>
            <c:strRef>
              <c:f>'PM2.5'!$G$1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'PM2.5'!$A$2:$B$9</c:f>
              <c:multiLvlStrCache>
                <c:ptCount val="8"/>
                <c:lvl>
                  <c:pt idx="0">
                    <c:v>Al. Krasińskiego (k)</c:v>
                  </c:pt>
                  <c:pt idx="1">
                    <c:v>ul. Bujaka (t)</c:v>
                  </c:pt>
                  <c:pt idx="2">
                    <c:v>ul. Bulwarowa (p)</c:v>
                  </c:pt>
                  <c:pt idx="3">
                    <c:v>ul. Bitwy pod Studziankami (t)</c:v>
                  </c:pt>
                  <c:pt idx="4">
                    <c:v>Bochnia</c:v>
                  </c:pt>
                  <c:pt idx="5">
                    <c:v>Nowy Sącz</c:v>
                  </c:pt>
                  <c:pt idx="6">
                    <c:v>Trzebinia</c:v>
                  </c:pt>
                  <c:pt idx="7">
                    <c:v>Zakopane</c:v>
                  </c:pt>
                </c:lvl>
                <c:lvl>
                  <c:pt idx="0">
                    <c:v>Aglomeracja Krakowska</c:v>
                  </c:pt>
                  <c:pt idx="3">
                    <c:v>miasto Tarnów</c:v>
                  </c:pt>
                  <c:pt idx="4">
                    <c:v>strefa małopolska</c:v>
                  </c:pt>
                </c:lvl>
              </c:multiLvlStrCache>
            </c:multiLvlStrRef>
          </c:cat>
          <c:val>
            <c:numRef>
              <c:f>'PM2.5'!$G$2:$G$9</c:f>
              <c:numCache>
                <c:formatCode>General</c:formatCode>
                <c:ptCount val="8"/>
                <c:pt idx="0">
                  <c:v>37.870000000000005</c:v>
                </c:pt>
                <c:pt idx="1">
                  <c:v>30.17</c:v>
                </c:pt>
                <c:pt idx="2">
                  <c:v>29.08</c:v>
                </c:pt>
                <c:pt idx="3">
                  <c:v>24.36</c:v>
                </c:pt>
                <c:pt idx="4">
                  <c:v>29.16</c:v>
                </c:pt>
                <c:pt idx="5">
                  <c:v>31.759999999999998</c:v>
                </c:pt>
                <c:pt idx="6">
                  <c:v>27.1</c:v>
                </c:pt>
                <c:pt idx="7">
                  <c:v>25.2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axId val="155352944"/>
        <c:axId val="155942232"/>
      </c:barChart>
      <c:catAx>
        <c:axId val="155352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155942232"/>
        <c:crosses val="autoZero"/>
        <c:auto val="1"/>
        <c:lblAlgn val="ctr"/>
        <c:lblOffset val="100"/>
        <c:noMultiLvlLbl val="0"/>
      </c:catAx>
      <c:valAx>
        <c:axId val="155942232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6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µg/m3</a:t>
                </a:r>
              </a:p>
            </c:rich>
          </c:tx>
          <c:layout>
            <c:manualLayout>
              <c:xMode val="edge"/>
              <c:yMode val="edge"/>
              <c:x val="1.170888142048135E-2"/>
              <c:y val="0.352458835034804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5352944"/>
        <c:crosses val="autoZero"/>
        <c:crossBetween val="between"/>
        <c:majorUnit val="10"/>
        <c:minorUnit val="10"/>
      </c:val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legend>
      <c:legendPos val="r"/>
      <c:layout>
        <c:manualLayout>
          <c:xMode val="edge"/>
          <c:yMode val="edge"/>
          <c:x val="0.32999107484093082"/>
          <c:y val="3.6504368425074547E-2"/>
          <c:w val="0.33160934561817595"/>
          <c:h val="7.3557660259971194E-2"/>
        </c:manualLayout>
      </c:layout>
      <c:overlay val="1"/>
      <c:txPr>
        <a:bodyPr/>
        <a:lstStyle/>
        <a:p>
          <a:pPr>
            <a:defRPr sz="105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pl-PL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848868859237629E-2"/>
          <c:y val="2.2046161537606992E-2"/>
          <c:w val="0.91071160440853105"/>
          <c:h val="0.70677502286324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BaP!$C$1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BBB59">
                <a:lumMod val="20000"/>
                <a:lumOff val="8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BaP!$A$2:$B$12</c:f>
              <c:multiLvlStrCache>
                <c:ptCount val="11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Bochnia</c:v>
                  </c:pt>
                  <c:pt idx="4">
                    <c:v>Gorlice</c:v>
                  </c:pt>
                  <c:pt idx="5">
                    <c:v>Niepołomice</c:v>
                  </c:pt>
                  <c:pt idx="6">
                    <c:v>Nowy Targ</c:v>
                  </c:pt>
                  <c:pt idx="7">
                    <c:v>Nowy Sącz</c:v>
                  </c:pt>
                  <c:pt idx="8">
                    <c:v>Tuchów</c:v>
                  </c:pt>
                  <c:pt idx="9">
                    <c:v>Trzebinia</c:v>
                  </c:pt>
                  <c:pt idx="10">
                    <c:v>Zakopane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BaP!$C$2:$C$12</c:f>
              <c:numCache>
                <c:formatCode>0.0</c:formatCode>
                <c:ptCount val="11"/>
                <c:pt idx="0">
                  <c:v>7.7</c:v>
                </c:pt>
                <c:pt idx="1">
                  <c:v>5.7</c:v>
                </c:pt>
                <c:pt idx="2">
                  <c:v>5.4</c:v>
                </c:pt>
                <c:pt idx="3">
                  <c:v>10.6</c:v>
                </c:pt>
                <c:pt idx="4">
                  <c:v>5.3</c:v>
                </c:pt>
                <c:pt idx="5">
                  <c:v>6.5</c:v>
                </c:pt>
                <c:pt idx="7">
                  <c:v>11.8</c:v>
                </c:pt>
                <c:pt idx="9">
                  <c:v>4.7</c:v>
                </c:pt>
                <c:pt idx="10">
                  <c:v>8.9</c:v>
                </c:pt>
              </c:numCache>
            </c:numRef>
          </c:val>
        </c:ser>
        <c:ser>
          <c:idx val="1"/>
          <c:order val="1"/>
          <c:tx>
            <c:strRef>
              <c:f>BaP!$D$1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BaP!$A$2:$B$12</c:f>
              <c:multiLvlStrCache>
                <c:ptCount val="11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Bochnia</c:v>
                  </c:pt>
                  <c:pt idx="4">
                    <c:v>Gorlice</c:v>
                  </c:pt>
                  <c:pt idx="5">
                    <c:v>Niepołomice</c:v>
                  </c:pt>
                  <c:pt idx="6">
                    <c:v>Nowy Targ</c:v>
                  </c:pt>
                  <c:pt idx="7">
                    <c:v>Nowy Sącz</c:v>
                  </c:pt>
                  <c:pt idx="8">
                    <c:v>Tuchów</c:v>
                  </c:pt>
                  <c:pt idx="9">
                    <c:v>Trzebinia</c:v>
                  </c:pt>
                  <c:pt idx="10">
                    <c:v>Zakopane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BaP!$D$2:$D$12</c:f>
              <c:numCache>
                <c:formatCode>0.0</c:formatCode>
                <c:ptCount val="11"/>
                <c:pt idx="0">
                  <c:v>7.7</c:v>
                </c:pt>
                <c:pt idx="1">
                  <c:v>4.8</c:v>
                </c:pt>
                <c:pt idx="2">
                  <c:v>4.5</c:v>
                </c:pt>
                <c:pt idx="3">
                  <c:v>8.7000000000000011</c:v>
                </c:pt>
                <c:pt idx="4">
                  <c:v>4.4000000000000004</c:v>
                </c:pt>
                <c:pt idx="5">
                  <c:v>10.7</c:v>
                </c:pt>
                <c:pt idx="7">
                  <c:v>11.6</c:v>
                </c:pt>
                <c:pt idx="9">
                  <c:v>5</c:v>
                </c:pt>
                <c:pt idx="10">
                  <c:v>9.6</c:v>
                </c:pt>
              </c:numCache>
            </c:numRef>
          </c:val>
        </c:ser>
        <c:ser>
          <c:idx val="2"/>
          <c:order val="2"/>
          <c:tx>
            <c:strRef>
              <c:f>BaP!$E$1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BaP!$A$2:$B$12</c:f>
              <c:multiLvlStrCache>
                <c:ptCount val="11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Bochnia</c:v>
                  </c:pt>
                  <c:pt idx="4">
                    <c:v>Gorlice</c:v>
                  </c:pt>
                  <c:pt idx="5">
                    <c:v>Niepołomice</c:v>
                  </c:pt>
                  <c:pt idx="6">
                    <c:v>Nowy Targ</c:v>
                  </c:pt>
                  <c:pt idx="7">
                    <c:v>Nowy Sącz</c:v>
                  </c:pt>
                  <c:pt idx="8">
                    <c:v>Tuchów</c:v>
                  </c:pt>
                  <c:pt idx="9">
                    <c:v>Trzebinia</c:v>
                  </c:pt>
                  <c:pt idx="10">
                    <c:v>Zakopane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BaP!$E$2:$E$12</c:f>
              <c:numCache>
                <c:formatCode>0.0</c:formatCode>
                <c:ptCount val="11"/>
                <c:pt idx="0">
                  <c:v>6.2950999999999961</c:v>
                </c:pt>
                <c:pt idx="1">
                  <c:v>6.5714897959183691</c:v>
                </c:pt>
                <c:pt idx="2">
                  <c:v>2.993342767295601</c:v>
                </c:pt>
                <c:pt idx="3">
                  <c:v>5.557472131147545</c:v>
                </c:pt>
                <c:pt idx="4">
                  <c:v>2.256044164037855</c:v>
                </c:pt>
                <c:pt idx="5">
                  <c:v>6.1471201413427661</c:v>
                </c:pt>
                <c:pt idx="7">
                  <c:v>8.6619630769230724</c:v>
                </c:pt>
                <c:pt idx="8">
                  <c:v>6.7025541401273872</c:v>
                </c:pt>
                <c:pt idx="9">
                  <c:v>4.3493126934984474</c:v>
                </c:pt>
                <c:pt idx="10">
                  <c:v>7.7309700598802467</c:v>
                </c:pt>
              </c:numCache>
            </c:numRef>
          </c:val>
        </c:ser>
        <c:ser>
          <c:idx val="3"/>
          <c:order val="3"/>
          <c:tx>
            <c:strRef>
              <c:f>BaP!$F$1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BaP!$A$2:$B$12</c:f>
              <c:multiLvlStrCache>
                <c:ptCount val="11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Bochnia</c:v>
                  </c:pt>
                  <c:pt idx="4">
                    <c:v>Gorlice</c:v>
                  </c:pt>
                  <c:pt idx="5">
                    <c:v>Niepołomice</c:v>
                  </c:pt>
                  <c:pt idx="6">
                    <c:v>Nowy Targ</c:v>
                  </c:pt>
                  <c:pt idx="7">
                    <c:v>Nowy Sącz</c:v>
                  </c:pt>
                  <c:pt idx="8">
                    <c:v>Tuchów</c:v>
                  </c:pt>
                  <c:pt idx="9">
                    <c:v>Trzebinia</c:v>
                  </c:pt>
                  <c:pt idx="10">
                    <c:v>Zakopane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BaP!$F$2:$F$12</c:f>
              <c:numCache>
                <c:formatCode>0.0</c:formatCode>
                <c:ptCount val="11"/>
                <c:pt idx="0">
                  <c:v>7</c:v>
                </c:pt>
                <c:pt idx="1">
                  <c:v>8.3000000000000007</c:v>
                </c:pt>
                <c:pt idx="2">
                  <c:v>4.2</c:v>
                </c:pt>
                <c:pt idx="3">
                  <c:v>8.1</c:v>
                </c:pt>
                <c:pt idx="4">
                  <c:v>3.1</c:v>
                </c:pt>
                <c:pt idx="5">
                  <c:v>7.9</c:v>
                </c:pt>
                <c:pt idx="7">
                  <c:v>12</c:v>
                </c:pt>
                <c:pt idx="8">
                  <c:v>9</c:v>
                </c:pt>
                <c:pt idx="9">
                  <c:v>5.4</c:v>
                </c:pt>
                <c:pt idx="10">
                  <c:v>7.5</c:v>
                </c:pt>
              </c:numCache>
            </c:numRef>
          </c:val>
        </c:ser>
        <c:ser>
          <c:idx val="4"/>
          <c:order val="4"/>
          <c:tx>
            <c:strRef>
              <c:f>BaP!$G$1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BaP!$A$2:$B$12</c:f>
              <c:multiLvlStrCache>
                <c:ptCount val="11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Bochnia</c:v>
                  </c:pt>
                  <c:pt idx="4">
                    <c:v>Gorlice</c:v>
                  </c:pt>
                  <c:pt idx="5">
                    <c:v>Niepołomice</c:v>
                  </c:pt>
                  <c:pt idx="6">
                    <c:v>Nowy Targ</c:v>
                  </c:pt>
                  <c:pt idx="7">
                    <c:v>Nowy Sącz</c:v>
                  </c:pt>
                  <c:pt idx="8">
                    <c:v>Tuchów</c:v>
                  </c:pt>
                  <c:pt idx="9">
                    <c:v>Trzebinia</c:v>
                  </c:pt>
                  <c:pt idx="10">
                    <c:v>Zakopane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BaP!$G$2:$G$12</c:f>
              <c:numCache>
                <c:formatCode>0.0</c:formatCode>
                <c:ptCount val="11"/>
                <c:pt idx="0">
                  <c:v>5.59</c:v>
                </c:pt>
                <c:pt idx="1">
                  <c:v>5.35</c:v>
                </c:pt>
                <c:pt idx="2">
                  <c:v>4.2</c:v>
                </c:pt>
                <c:pt idx="3">
                  <c:v>6.41</c:v>
                </c:pt>
                <c:pt idx="4">
                  <c:v>2.5</c:v>
                </c:pt>
                <c:pt idx="5">
                  <c:v>6.03</c:v>
                </c:pt>
                <c:pt idx="6" formatCode="General">
                  <c:v>8.2000000000000011</c:v>
                </c:pt>
                <c:pt idx="7">
                  <c:v>9.7000000000000011</c:v>
                </c:pt>
                <c:pt idx="8">
                  <c:v>8.1</c:v>
                </c:pt>
                <c:pt idx="9">
                  <c:v>5.5</c:v>
                </c:pt>
                <c:pt idx="10">
                  <c:v>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axId val="154223536"/>
        <c:axId val="155327128"/>
      </c:barChart>
      <c:catAx>
        <c:axId val="154223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155327128"/>
        <c:crosses val="autoZero"/>
        <c:auto val="1"/>
        <c:lblAlgn val="ctr"/>
        <c:lblOffset val="100"/>
        <c:noMultiLvlLbl val="0"/>
      </c:catAx>
      <c:valAx>
        <c:axId val="155327128"/>
        <c:scaling>
          <c:orientation val="minMax"/>
          <c:max val="13"/>
          <c:min val="0"/>
        </c:scaling>
        <c:delete val="0"/>
        <c:axPos val="l"/>
        <c:majorGridlines/>
        <c:minorGridlines>
          <c:spPr>
            <a:ln>
              <a:solidFill>
                <a:schemeClr val="bg1">
                  <a:lumMod val="6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ng/m3</a:t>
                </a:r>
                <a:endParaRPr lang="pl-PL" dirty="0"/>
              </a:p>
            </c:rich>
          </c:tx>
          <c:layout>
            <c:manualLayout>
              <c:xMode val="edge"/>
              <c:yMode val="edge"/>
              <c:x val="1.170888142048135E-2"/>
              <c:y val="0.3524588350348041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154223536"/>
        <c:crosses val="autoZero"/>
        <c:crossBetween val="between"/>
        <c:majorUnit val="1"/>
        <c:minorUnit val="1"/>
      </c:val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legend>
      <c:legendPos val="r"/>
      <c:layout>
        <c:manualLayout>
          <c:xMode val="edge"/>
          <c:yMode val="edge"/>
          <c:x val="0.33137995749999544"/>
          <c:y val="5.0408848570304091E-3"/>
          <c:w val="0.33160934561817595"/>
          <c:h val="7.3557660259971194E-2"/>
        </c:manualLayout>
      </c:layout>
      <c:overlay val="1"/>
      <c:txPr>
        <a:bodyPr/>
        <a:lstStyle/>
        <a:p>
          <a:pPr>
            <a:defRPr sz="105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pl-PL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848868859237629E-2"/>
          <c:y val="2.2046161537606992E-2"/>
          <c:w val="0.91071160440853105"/>
          <c:h val="0.70677502286324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'SO2'!$C$1</c:f>
              <c:strCache>
                <c:ptCount val="1"/>
                <c:pt idx="0">
                  <c:v>2 012</c:v>
                </c:pt>
              </c:strCache>
            </c:strRef>
          </c:tx>
          <c:spPr>
            <a:solidFill>
              <a:srgbClr val="9BBB59">
                <a:lumMod val="20000"/>
                <a:lumOff val="8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'SO2'!$A$2:$B$11</c:f>
              <c:multiLvlStrCache>
                <c:ptCount val="10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Nowy Sącz</c:v>
                  </c:pt>
                  <c:pt idx="4">
                    <c:v>Olkusz</c:v>
                  </c:pt>
                  <c:pt idx="5">
                    <c:v>Skawina</c:v>
                  </c:pt>
                  <c:pt idx="6">
                    <c:v>Szymbark</c:v>
                  </c:pt>
                  <c:pt idx="7">
                    <c:v>Trzebinia</c:v>
                  </c:pt>
                  <c:pt idx="8">
                    <c:v>Zakopane</c:v>
                  </c:pt>
                  <c:pt idx="9">
                    <c:v>Nowy Targ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'SO2'!$C$2:$C$11</c:f>
              <c:numCache>
                <c:formatCode>0</c:formatCode>
                <c:ptCount val="10"/>
                <c:pt idx="0">
                  <c:v>10.69</c:v>
                </c:pt>
                <c:pt idx="1">
                  <c:v>9.7900000000000009</c:v>
                </c:pt>
                <c:pt idx="2">
                  <c:v>10.030000000000001</c:v>
                </c:pt>
                <c:pt idx="3">
                  <c:v>8.11</c:v>
                </c:pt>
                <c:pt idx="4">
                  <c:v>12.61</c:v>
                </c:pt>
                <c:pt idx="5">
                  <c:v>10.709999999999999</c:v>
                </c:pt>
                <c:pt idx="6">
                  <c:v>4.91</c:v>
                </c:pt>
                <c:pt idx="7">
                  <c:v>17.010000000000005</c:v>
                </c:pt>
                <c:pt idx="8">
                  <c:v>7.89</c:v>
                </c:pt>
              </c:numCache>
            </c:numRef>
          </c:val>
        </c:ser>
        <c:ser>
          <c:idx val="1"/>
          <c:order val="1"/>
          <c:tx>
            <c:strRef>
              <c:f>'SO2'!$D$1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'SO2'!$A$2:$B$11</c:f>
              <c:multiLvlStrCache>
                <c:ptCount val="10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Nowy Sącz</c:v>
                  </c:pt>
                  <c:pt idx="4">
                    <c:v>Olkusz</c:v>
                  </c:pt>
                  <c:pt idx="5">
                    <c:v>Skawina</c:v>
                  </c:pt>
                  <c:pt idx="6">
                    <c:v>Szymbark</c:v>
                  </c:pt>
                  <c:pt idx="7">
                    <c:v>Trzebinia</c:v>
                  </c:pt>
                  <c:pt idx="8">
                    <c:v>Zakopane</c:v>
                  </c:pt>
                  <c:pt idx="9">
                    <c:v>Nowy Targ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'SO2'!$D$2:$D$11</c:f>
              <c:numCache>
                <c:formatCode>0</c:formatCode>
                <c:ptCount val="10"/>
                <c:pt idx="0">
                  <c:v>8.08</c:v>
                </c:pt>
                <c:pt idx="1">
                  <c:v>9.16</c:v>
                </c:pt>
                <c:pt idx="2">
                  <c:v>9.49</c:v>
                </c:pt>
                <c:pt idx="3">
                  <c:v>8.68</c:v>
                </c:pt>
                <c:pt idx="4">
                  <c:v>13.950000000000001</c:v>
                </c:pt>
                <c:pt idx="5">
                  <c:v>12.229999999999999</c:v>
                </c:pt>
                <c:pt idx="6">
                  <c:v>3.79</c:v>
                </c:pt>
                <c:pt idx="7">
                  <c:v>14.27</c:v>
                </c:pt>
                <c:pt idx="8">
                  <c:v>10.92</c:v>
                </c:pt>
              </c:numCache>
            </c:numRef>
          </c:val>
        </c:ser>
        <c:ser>
          <c:idx val="2"/>
          <c:order val="2"/>
          <c:tx>
            <c:strRef>
              <c:f>'SO2'!$E$1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'SO2'!$A$2:$B$11</c:f>
              <c:multiLvlStrCache>
                <c:ptCount val="10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Nowy Sącz</c:v>
                  </c:pt>
                  <c:pt idx="4">
                    <c:v>Olkusz</c:v>
                  </c:pt>
                  <c:pt idx="5">
                    <c:v>Skawina</c:v>
                  </c:pt>
                  <c:pt idx="6">
                    <c:v>Szymbark</c:v>
                  </c:pt>
                  <c:pt idx="7">
                    <c:v>Trzebinia</c:v>
                  </c:pt>
                  <c:pt idx="8">
                    <c:v>Zakopane</c:v>
                  </c:pt>
                  <c:pt idx="9">
                    <c:v>Nowy Targ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'SO2'!$E$2:$E$11</c:f>
              <c:numCache>
                <c:formatCode>0</c:formatCode>
                <c:ptCount val="10"/>
                <c:pt idx="0">
                  <c:v>6.42</c:v>
                </c:pt>
                <c:pt idx="1">
                  <c:v>8.129999999999999</c:v>
                </c:pt>
                <c:pt idx="2">
                  <c:v>7.39</c:v>
                </c:pt>
                <c:pt idx="3">
                  <c:v>7.91</c:v>
                </c:pt>
                <c:pt idx="4">
                  <c:v>10.030000000000001</c:v>
                </c:pt>
                <c:pt idx="5">
                  <c:v>10.06</c:v>
                </c:pt>
                <c:pt idx="6">
                  <c:v>2.67</c:v>
                </c:pt>
                <c:pt idx="7">
                  <c:v>8.8700000000000028</c:v>
                </c:pt>
                <c:pt idx="8">
                  <c:v>8.25</c:v>
                </c:pt>
              </c:numCache>
            </c:numRef>
          </c:val>
        </c:ser>
        <c:ser>
          <c:idx val="3"/>
          <c:order val="3"/>
          <c:tx>
            <c:strRef>
              <c:f>'SO2'!$F$1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'SO2'!$A$2:$B$11</c:f>
              <c:multiLvlStrCache>
                <c:ptCount val="10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Nowy Sącz</c:v>
                  </c:pt>
                  <c:pt idx="4">
                    <c:v>Olkusz</c:v>
                  </c:pt>
                  <c:pt idx="5">
                    <c:v>Skawina</c:v>
                  </c:pt>
                  <c:pt idx="6">
                    <c:v>Szymbark</c:v>
                  </c:pt>
                  <c:pt idx="7">
                    <c:v>Trzebinia</c:v>
                  </c:pt>
                  <c:pt idx="8">
                    <c:v>Zakopane</c:v>
                  </c:pt>
                  <c:pt idx="9">
                    <c:v>Nowy Targ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'SO2'!$F$2:$F$11</c:f>
              <c:numCache>
                <c:formatCode>0</c:formatCode>
                <c:ptCount val="10"/>
                <c:pt idx="0">
                  <c:v>6.38</c:v>
                </c:pt>
                <c:pt idx="1">
                  <c:v>8.09</c:v>
                </c:pt>
                <c:pt idx="2">
                  <c:v>7.1</c:v>
                </c:pt>
                <c:pt idx="3">
                  <c:v>8.2299999999999986</c:v>
                </c:pt>
                <c:pt idx="4">
                  <c:v>10.130000000000001</c:v>
                </c:pt>
                <c:pt idx="5">
                  <c:v>11.25</c:v>
                </c:pt>
                <c:pt idx="6">
                  <c:v>3.15</c:v>
                </c:pt>
                <c:pt idx="7">
                  <c:v>11.1</c:v>
                </c:pt>
                <c:pt idx="8">
                  <c:v>9.76</c:v>
                </c:pt>
              </c:numCache>
            </c:numRef>
          </c:val>
        </c:ser>
        <c:ser>
          <c:idx val="4"/>
          <c:order val="4"/>
          <c:tx>
            <c:strRef>
              <c:f>'SO2'!$G$1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'SO2'!$A$2:$B$11</c:f>
              <c:multiLvlStrCache>
                <c:ptCount val="10"/>
                <c:lvl>
                  <c:pt idx="0">
                    <c:v>ul. Bujaka (t)</c:v>
                  </c:pt>
                  <c:pt idx="1">
                    <c:v>ul. Bulwarowa (p)</c:v>
                  </c:pt>
                  <c:pt idx="2">
                    <c:v>ul. Bitwy pod Studziankami (t)</c:v>
                  </c:pt>
                  <c:pt idx="3">
                    <c:v>Nowy Sącz</c:v>
                  </c:pt>
                  <c:pt idx="4">
                    <c:v>Olkusz</c:v>
                  </c:pt>
                  <c:pt idx="5">
                    <c:v>Skawina</c:v>
                  </c:pt>
                  <c:pt idx="6">
                    <c:v>Szymbark</c:v>
                  </c:pt>
                  <c:pt idx="7">
                    <c:v>Trzebinia</c:v>
                  </c:pt>
                  <c:pt idx="8">
                    <c:v>Zakopane</c:v>
                  </c:pt>
                  <c:pt idx="9">
                    <c:v>Nowy Targ</c:v>
                  </c:pt>
                </c:lvl>
                <c:lvl>
                  <c:pt idx="0">
                    <c:v>Aglomeracja Krakowska</c:v>
                  </c:pt>
                  <c:pt idx="2">
                    <c:v>miasto Tarnów</c:v>
                  </c:pt>
                  <c:pt idx="3">
                    <c:v>strefa małopolska</c:v>
                  </c:pt>
                </c:lvl>
              </c:multiLvlStrCache>
            </c:multiLvlStrRef>
          </c:cat>
          <c:val>
            <c:numRef>
              <c:f>'SO2'!$G$2:$G$11</c:f>
              <c:numCache>
                <c:formatCode>0</c:formatCode>
                <c:ptCount val="10"/>
                <c:pt idx="0">
                  <c:v>6.7700000000000005</c:v>
                </c:pt>
                <c:pt idx="1">
                  <c:v>6.3599999999999994</c:v>
                </c:pt>
                <c:pt idx="2">
                  <c:v>6.7700000000000005</c:v>
                </c:pt>
                <c:pt idx="3">
                  <c:v>7.95</c:v>
                </c:pt>
                <c:pt idx="4">
                  <c:v>14.12</c:v>
                </c:pt>
                <c:pt idx="5">
                  <c:v>7.41</c:v>
                </c:pt>
                <c:pt idx="6">
                  <c:v>3.3299999999999996</c:v>
                </c:pt>
                <c:pt idx="7">
                  <c:v>9.9</c:v>
                </c:pt>
                <c:pt idx="8">
                  <c:v>11.860000000000001</c:v>
                </c:pt>
                <c:pt idx="9">
                  <c:v>11.69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axId val="155327912"/>
        <c:axId val="155328304"/>
      </c:barChart>
      <c:catAx>
        <c:axId val="155327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155328304"/>
        <c:crosses val="autoZero"/>
        <c:auto val="1"/>
        <c:lblAlgn val="ctr"/>
        <c:lblOffset val="100"/>
        <c:noMultiLvlLbl val="0"/>
      </c:catAx>
      <c:valAx>
        <c:axId val="1553283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µg/m3</a:t>
                </a:r>
              </a:p>
            </c:rich>
          </c:tx>
          <c:layout>
            <c:manualLayout>
              <c:xMode val="edge"/>
              <c:yMode val="edge"/>
              <c:x val="1.170888142048135E-2"/>
              <c:y val="0.3524588350348041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55327912"/>
        <c:crosses val="autoZero"/>
        <c:crossBetween val="between"/>
        <c:majorUnit val="2"/>
        <c:minorUnit val="1"/>
      </c:val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legend>
      <c:legendPos val="r"/>
      <c:layout>
        <c:manualLayout>
          <c:xMode val="edge"/>
          <c:yMode val="edge"/>
          <c:x val="0.32999107484093082"/>
          <c:y val="3.6504368425074547E-2"/>
          <c:w val="0.33160934561817595"/>
          <c:h val="7.3557660259971194E-2"/>
        </c:manualLayout>
      </c:layout>
      <c:overlay val="1"/>
      <c:txPr>
        <a:bodyPr/>
        <a:lstStyle/>
        <a:p>
          <a:pPr>
            <a:defRPr sz="105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pl-PL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848868859237629E-2"/>
          <c:y val="2.2046161537606992E-2"/>
          <c:w val="0.91071160440853105"/>
          <c:h val="0.70677502286324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'NO2'!$C$1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BBB59">
                <a:lumMod val="20000"/>
                <a:lumOff val="8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'NO2'!$A$2:$B$14</c:f>
              <c:multiLvlStrCache>
                <c:ptCount val="13"/>
                <c:lvl>
                  <c:pt idx="0">
                    <c:v>Al. Krasińskiego (k)</c:v>
                  </c:pt>
                  <c:pt idx="1">
                    <c:v>ul. Dietla (k)</c:v>
                  </c:pt>
                  <c:pt idx="2">
                    <c:v>ul. Bujaka (t)</c:v>
                  </c:pt>
                  <c:pt idx="3">
                    <c:v>ul. Bulwarowa (p)</c:v>
                  </c:pt>
                  <c:pt idx="4">
                    <c:v>ul. ks. Romana Sitko (k)</c:v>
                  </c:pt>
                  <c:pt idx="5">
                    <c:v>ul. Bitwy pod Studziankami (t)</c:v>
                  </c:pt>
                  <c:pt idx="6">
                    <c:v>Kaszów</c:v>
                  </c:pt>
                  <c:pt idx="7">
                    <c:v>Nowy Sącz</c:v>
                  </c:pt>
                  <c:pt idx="8">
                    <c:v>Skawina</c:v>
                  </c:pt>
                  <c:pt idx="9">
                    <c:v>Szarów</c:v>
                  </c:pt>
                  <c:pt idx="10">
                    <c:v>Szymbark</c:v>
                  </c:pt>
                  <c:pt idx="11">
                    <c:v>Trzebinia</c:v>
                  </c:pt>
                  <c:pt idx="12">
                    <c:v>Zakopane</c:v>
                  </c:pt>
                </c:lvl>
                <c:lvl>
                  <c:pt idx="0">
                    <c:v>Aglomeracja Krakowska</c:v>
                  </c:pt>
                  <c:pt idx="4">
                    <c:v>miasto Tarnów</c:v>
                  </c:pt>
                  <c:pt idx="6">
                    <c:v>Strefa małopolska</c:v>
                  </c:pt>
                </c:lvl>
              </c:multiLvlStrCache>
            </c:multiLvlStrRef>
          </c:cat>
          <c:val>
            <c:numRef>
              <c:f>'NO2'!$C$2:$C$14</c:f>
              <c:numCache>
                <c:formatCode>General</c:formatCode>
                <c:ptCount val="13"/>
                <c:pt idx="0" formatCode="0">
                  <c:v>71.45</c:v>
                </c:pt>
                <c:pt idx="2" formatCode="0">
                  <c:v>32.18</c:v>
                </c:pt>
                <c:pt idx="3" formatCode="0">
                  <c:v>29.32</c:v>
                </c:pt>
                <c:pt idx="5" formatCode="0">
                  <c:v>24</c:v>
                </c:pt>
                <c:pt idx="7" formatCode="0">
                  <c:v>26</c:v>
                </c:pt>
                <c:pt idx="8" formatCode="0">
                  <c:v>21.419999999999998</c:v>
                </c:pt>
                <c:pt idx="9" formatCode="0">
                  <c:v>24</c:v>
                </c:pt>
                <c:pt idx="10" formatCode="0">
                  <c:v>7</c:v>
                </c:pt>
                <c:pt idx="11" formatCode="0">
                  <c:v>18</c:v>
                </c:pt>
                <c:pt idx="12" formatCode="0">
                  <c:v>24</c:v>
                </c:pt>
              </c:numCache>
            </c:numRef>
          </c:val>
        </c:ser>
        <c:ser>
          <c:idx val="1"/>
          <c:order val="1"/>
          <c:tx>
            <c:strRef>
              <c:f>'NO2'!$D$1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'NO2'!$A$2:$B$14</c:f>
              <c:multiLvlStrCache>
                <c:ptCount val="13"/>
                <c:lvl>
                  <c:pt idx="0">
                    <c:v>Al. Krasińskiego (k)</c:v>
                  </c:pt>
                  <c:pt idx="1">
                    <c:v>ul. Dietla (k)</c:v>
                  </c:pt>
                  <c:pt idx="2">
                    <c:v>ul. Bujaka (t)</c:v>
                  </c:pt>
                  <c:pt idx="3">
                    <c:v>ul. Bulwarowa (p)</c:v>
                  </c:pt>
                  <c:pt idx="4">
                    <c:v>ul. ks. Romana Sitko (k)</c:v>
                  </c:pt>
                  <c:pt idx="5">
                    <c:v>ul. Bitwy pod Studziankami (t)</c:v>
                  </c:pt>
                  <c:pt idx="6">
                    <c:v>Kaszów</c:v>
                  </c:pt>
                  <c:pt idx="7">
                    <c:v>Nowy Sącz</c:v>
                  </c:pt>
                  <c:pt idx="8">
                    <c:v>Skawina</c:v>
                  </c:pt>
                  <c:pt idx="9">
                    <c:v>Szarów</c:v>
                  </c:pt>
                  <c:pt idx="10">
                    <c:v>Szymbark</c:v>
                  </c:pt>
                  <c:pt idx="11">
                    <c:v>Trzebinia</c:v>
                  </c:pt>
                  <c:pt idx="12">
                    <c:v>Zakopane</c:v>
                  </c:pt>
                </c:lvl>
                <c:lvl>
                  <c:pt idx="0">
                    <c:v>Aglomeracja Krakowska</c:v>
                  </c:pt>
                  <c:pt idx="4">
                    <c:v>miasto Tarnów</c:v>
                  </c:pt>
                  <c:pt idx="6">
                    <c:v>Strefa małopolska</c:v>
                  </c:pt>
                </c:lvl>
              </c:multiLvlStrCache>
            </c:multiLvlStrRef>
          </c:cat>
          <c:val>
            <c:numRef>
              <c:f>'NO2'!$D$2:$D$14</c:f>
              <c:numCache>
                <c:formatCode>General</c:formatCode>
                <c:ptCount val="13"/>
                <c:pt idx="0" formatCode="0">
                  <c:v>68</c:v>
                </c:pt>
                <c:pt idx="2" formatCode="0">
                  <c:v>27.53</c:v>
                </c:pt>
                <c:pt idx="3" formatCode="0">
                  <c:v>24.759999999999998</c:v>
                </c:pt>
                <c:pt idx="5" formatCode="0">
                  <c:v>25</c:v>
                </c:pt>
                <c:pt idx="7" formatCode="0">
                  <c:v>25</c:v>
                </c:pt>
                <c:pt idx="8" formatCode="0">
                  <c:v>23.16</c:v>
                </c:pt>
                <c:pt idx="9" formatCode="0">
                  <c:v>21</c:v>
                </c:pt>
                <c:pt idx="10" formatCode="0">
                  <c:v>7</c:v>
                </c:pt>
                <c:pt idx="11" formatCode="0">
                  <c:v>19</c:v>
                </c:pt>
                <c:pt idx="12" formatCode="0">
                  <c:v>21</c:v>
                </c:pt>
              </c:numCache>
            </c:numRef>
          </c:val>
        </c:ser>
        <c:ser>
          <c:idx val="2"/>
          <c:order val="2"/>
          <c:tx>
            <c:strRef>
              <c:f>'NO2'!$E$1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'NO2'!$A$2:$B$14</c:f>
              <c:multiLvlStrCache>
                <c:ptCount val="13"/>
                <c:lvl>
                  <c:pt idx="0">
                    <c:v>Al. Krasińskiego (k)</c:v>
                  </c:pt>
                  <c:pt idx="1">
                    <c:v>ul. Dietla (k)</c:v>
                  </c:pt>
                  <c:pt idx="2">
                    <c:v>ul. Bujaka (t)</c:v>
                  </c:pt>
                  <c:pt idx="3">
                    <c:v>ul. Bulwarowa (p)</c:v>
                  </c:pt>
                  <c:pt idx="4">
                    <c:v>ul. ks. Romana Sitko (k)</c:v>
                  </c:pt>
                  <c:pt idx="5">
                    <c:v>ul. Bitwy pod Studziankami (t)</c:v>
                  </c:pt>
                  <c:pt idx="6">
                    <c:v>Kaszów</c:v>
                  </c:pt>
                  <c:pt idx="7">
                    <c:v>Nowy Sącz</c:v>
                  </c:pt>
                  <c:pt idx="8">
                    <c:v>Skawina</c:v>
                  </c:pt>
                  <c:pt idx="9">
                    <c:v>Szarów</c:v>
                  </c:pt>
                  <c:pt idx="10">
                    <c:v>Szymbark</c:v>
                  </c:pt>
                  <c:pt idx="11">
                    <c:v>Trzebinia</c:v>
                  </c:pt>
                  <c:pt idx="12">
                    <c:v>Zakopane</c:v>
                  </c:pt>
                </c:lvl>
                <c:lvl>
                  <c:pt idx="0">
                    <c:v>Aglomeracja Krakowska</c:v>
                  </c:pt>
                  <c:pt idx="4">
                    <c:v>miasto Tarnów</c:v>
                  </c:pt>
                  <c:pt idx="6">
                    <c:v>Strefa małopolska</c:v>
                  </c:pt>
                </c:lvl>
              </c:multiLvlStrCache>
            </c:multiLvlStrRef>
          </c:cat>
          <c:val>
            <c:numRef>
              <c:f>'NO2'!$E$2:$E$14</c:f>
              <c:numCache>
                <c:formatCode>General</c:formatCode>
                <c:ptCount val="13"/>
                <c:pt idx="0" formatCode="0">
                  <c:v>61.5</c:v>
                </c:pt>
                <c:pt idx="2" formatCode="0">
                  <c:v>28.54</c:v>
                </c:pt>
                <c:pt idx="3" formatCode="0">
                  <c:v>24.130000000000003</c:v>
                </c:pt>
                <c:pt idx="5" formatCode="0">
                  <c:v>22.065637982195835</c:v>
                </c:pt>
                <c:pt idx="7" formatCode="0">
                  <c:v>22.302297892606262</c:v>
                </c:pt>
                <c:pt idx="8" formatCode="0">
                  <c:v>23.479999999999997</c:v>
                </c:pt>
                <c:pt idx="9" formatCode="0">
                  <c:v>20.632186561994921</c:v>
                </c:pt>
                <c:pt idx="10" formatCode="0">
                  <c:v>5.5795774647887324</c:v>
                </c:pt>
                <c:pt idx="11" formatCode="0">
                  <c:v>18.038860701107016</c:v>
                </c:pt>
                <c:pt idx="12" formatCode="0">
                  <c:v>18.449461379784552</c:v>
                </c:pt>
              </c:numCache>
            </c:numRef>
          </c:val>
        </c:ser>
        <c:ser>
          <c:idx val="3"/>
          <c:order val="3"/>
          <c:tx>
            <c:strRef>
              <c:f>'NO2'!$F$1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cat>
            <c:multiLvlStrRef>
              <c:f>'NO2'!$A$2:$B$14</c:f>
              <c:multiLvlStrCache>
                <c:ptCount val="13"/>
                <c:lvl>
                  <c:pt idx="0">
                    <c:v>Al. Krasińskiego (k)</c:v>
                  </c:pt>
                  <c:pt idx="1">
                    <c:v>ul. Dietla (k)</c:v>
                  </c:pt>
                  <c:pt idx="2">
                    <c:v>ul. Bujaka (t)</c:v>
                  </c:pt>
                  <c:pt idx="3">
                    <c:v>ul. Bulwarowa (p)</c:v>
                  </c:pt>
                  <c:pt idx="4">
                    <c:v>ul. ks. Romana Sitko (k)</c:v>
                  </c:pt>
                  <c:pt idx="5">
                    <c:v>ul. Bitwy pod Studziankami (t)</c:v>
                  </c:pt>
                  <c:pt idx="6">
                    <c:v>Kaszów</c:v>
                  </c:pt>
                  <c:pt idx="7">
                    <c:v>Nowy Sącz</c:v>
                  </c:pt>
                  <c:pt idx="8">
                    <c:v>Skawina</c:v>
                  </c:pt>
                  <c:pt idx="9">
                    <c:v>Szarów</c:v>
                  </c:pt>
                  <c:pt idx="10">
                    <c:v>Szymbark</c:v>
                  </c:pt>
                  <c:pt idx="11">
                    <c:v>Trzebinia</c:v>
                  </c:pt>
                  <c:pt idx="12">
                    <c:v>Zakopane</c:v>
                  </c:pt>
                </c:lvl>
                <c:lvl>
                  <c:pt idx="0">
                    <c:v>Aglomeracja Krakowska</c:v>
                  </c:pt>
                  <c:pt idx="4">
                    <c:v>miasto Tarnów</c:v>
                  </c:pt>
                  <c:pt idx="6">
                    <c:v>Strefa małopolska</c:v>
                  </c:pt>
                </c:lvl>
              </c:multiLvlStrCache>
            </c:multiLvlStrRef>
          </c:cat>
          <c:val>
            <c:numRef>
              <c:f>'NO2'!$F$2:$F$14</c:f>
              <c:numCache>
                <c:formatCode>General</c:formatCode>
                <c:ptCount val="13"/>
                <c:pt idx="0" formatCode="0">
                  <c:v>63.13</c:v>
                </c:pt>
                <c:pt idx="2" formatCode="0">
                  <c:v>31.91</c:v>
                </c:pt>
                <c:pt idx="3" formatCode="0">
                  <c:v>27.91</c:v>
                </c:pt>
                <c:pt idx="5">
                  <c:v>22</c:v>
                </c:pt>
                <c:pt idx="7">
                  <c:v>26</c:v>
                </c:pt>
                <c:pt idx="8" formatCode="0">
                  <c:v>22.7</c:v>
                </c:pt>
                <c:pt idx="9">
                  <c:v>17</c:v>
                </c:pt>
                <c:pt idx="10">
                  <c:v>6</c:v>
                </c:pt>
                <c:pt idx="11">
                  <c:v>15</c:v>
                </c:pt>
                <c:pt idx="12">
                  <c:v>19</c:v>
                </c:pt>
              </c:numCache>
            </c:numRef>
          </c:val>
        </c:ser>
        <c:ser>
          <c:idx val="4"/>
          <c:order val="4"/>
          <c:tx>
            <c:strRef>
              <c:f>'NO2'!$G$1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BBB59">
                <a:lumMod val="50000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cat>
            <c:multiLvlStrRef>
              <c:f>'NO2'!$A$2:$B$14</c:f>
              <c:multiLvlStrCache>
                <c:ptCount val="13"/>
                <c:lvl>
                  <c:pt idx="0">
                    <c:v>Al. Krasińskiego (k)</c:v>
                  </c:pt>
                  <c:pt idx="1">
                    <c:v>ul. Dietla (k)</c:v>
                  </c:pt>
                  <c:pt idx="2">
                    <c:v>ul. Bujaka (t)</c:v>
                  </c:pt>
                  <c:pt idx="3">
                    <c:v>ul. Bulwarowa (p)</c:v>
                  </c:pt>
                  <c:pt idx="4">
                    <c:v>ul. ks. Romana Sitko (k)</c:v>
                  </c:pt>
                  <c:pt idx="5">
                    <c:v>ul. Bitwy pod Studziankami (t)</c:v>
                  </c:pt>
                  <c:pt idx="6">
                    <c:v>Kaszów</c:v>
                  </c:pt>
                  <c:pt idx="7">
                    <c:v>Nowy Sącz</c:v>
                  </c:pt>
                  <c:pt idx="8">
                    <c:v>Skawina</c:v>
                  </c:pt>
                  <c:pt idx="9">
                    <c:v>Szarów</c:v>
                  </c:pt>
                  <c:pt idx="10">
                    <c:v>Szymbark</c:v>
                  </c:pt>
                  <c:pt idx="11">
                    <c:v>Trzebinia</c:v>
                  </c:pt>
                  <c:pt idx="12">
                    <c:v>Zakopane</c:v>
                  </c:pt>
                </c:lvl>
                <c:lvl>
                  <c:pt idx="0">
                    <c:v>Aglomeracja Krakowska</c:v>
                  </c:pt>
                  <c:pt idx="4">
                    <c:v>miasto Tarnów</c:v>
                  </c:pt>
                  <c:pt idx="6">
                    <c:v>Strefa małopolska</c:v>
                  </c:pt>
                </c:lvl>
              </c:multiLvlStrCache>
            </c:multiLvlStrRef>
          </c:cat>
          <c:val>
            <c:numRef>
              <c:f>'NO2'!$G$2:$G$14</c:f>
              <c:numCache>
                <c:formatCode>0</c:formatCode>
                <c:ptCount val="13"/>
                <c:pt idx="0">
                  <c:v>59.27</c:v>
                </c:pt>
                <c:pt idx="1">
                  <c:v>44.59</c:v>
                </c:pt>
                <c:pt idx="2">
                  <c:v>31.75</c:v>
                </c:pt>
                <c:pt idx="3">
                  <c:v>27.5</c:v>
                </c:pt>
                <c:pt idx="4">
                  <c:v>30.68</c:v>
                </c:pt>
                <c:pt idx="5">
                  <c:v>21.259999999999998</c:v>
                </c:pt>
                <c:pt idx="6">
                  <c:v>18.21</c:v>
                </c:pt>
                <c:pt idx="7">
                  <c:v>25.86</c:v>
                </c:pt>
                <c:pt idx="8">
                  <c:v>21.330000000000002</c:v>
                </c:pt>
                <c:pt idx="9">
                  <c:v>14.98</c:v>
                </c:pt>
                <c:pt idx="10">
                  <c:v>7.76</c:v>
                </c:pt>
                <c:pt idx="11">
                  <c:v>17.760000000000002</c:v>
                </c:pt>
                <c:pt idx="12">
                  <c:v>18.559999999999999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axId val="155329088"/>
        <c:axId val="155329480"/>
      </c:barChart>
      <c:catAx>
        <c:axId val="155329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155329480"/>
        <c:crosses val="autoZero"/>
        <c:auto val="1"/>
        <c:lblAlgn val="ctr"/>
        <c:lblOffset val="100"/>
        <c:noMultiLvlLbl val="0"/>
      </c:catAx>
      <c:valAx>
        <c:axId val="155329480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6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µg/m3</a:t>
                </a:r>
              </a:p>
            </c:rich>
          </c:tx>
          <c:layout>
            <c:manualLayout>
              <c:xMode val="edge"/>
              <c:yMode val="edge"/>
              <c:x val="1.170888142048135E-2"/>
              <c:y val="0.3524588350348041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55329088"/>
        <c:crosses val="autoZero"/>
        <c:crossBetween val="between"/>
        <c:majorUnit val="10"/>
        <c:minorUnit val="10"/>
      </c:val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legend>
      <c:legendPos val="r"/>
      <c:layout>
        <c:manualLayout>
          <c:xMode val="edge"/>
          <c:yMode val="edge"/>
          <c:x val="0.32999107484093082"/>
          <c:y val="3.6504368425074547E-2"/>
          <c:w val="0.33160934561817595"/>
          <c:h val="7.3557660259971194E-2"/>
        </c:manualLayout>
      </c:layout>
      <c:overlay val="1"/>
      <c:txPr>
        <a:bodyPr/>
        <a:lstStyle/>
        <a:p>
          <a:pPr>
            <a:defRPr sz="105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pl-PL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848868859237629E-2"/>
          <c:y val="2.2046161537606992E-2"/>
          <c:w val="0.88987826879683607"/>
          <c:h val="0.70677502286324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Przyczepki!$C$1</c:f>
              <c:strCache>
                <c:ptCount val="1"/>
                <c:pt idx="0">
                  <c:v>PM10</c:v>
                </c:pt>
              </c:strCache>
            </c:strRef>
          </c:tx>
          <c:spPr>
            <a:solidFill>
              <a:srgbClr val="62993D"/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Przyczepki!$A$2:$B$19</c:f>
              <c:multiLvlStrCache>
                <c:ptCount val="18"/>
                <c:lvl>
                  <c:pt idx="0">
                    <c:v>Brzesko</c:v>
                  </c:pt>
                  <c:pt idx="1">
                    <c:v>Dąbrowa Tarnowska</c:v>
                  </c:pt>
                  <c:pt idx="2">
                    <c:v>Miechów</c:v>
                  </c:pt>
                  <c:pt idx="3">
                    <c:v>Nowy Targ</c:v>
                  </c:pt>
                  <c:pt idx="4">
                    <c:v>Oświęcim</c:v>
                  </c:pt>
                  <c:pt idx="5">
                    <c:v>Rabka</c:v>
                  </c:pt>
                  <c:pt idx="6">
                    <c:v>Bukowno</c:v>
                  </c:pt>
                  <c:pt idx="7">
                    <c:v>Kęty</c:v>
                  </c:pt>
                  <c:pt idx="8">
                    <c:v>Limanowa</c:v>
                  </c:pt>
                  <c:pt idx="9">
                    <c:v>Myślenice</c:v>
                  </c:pt>
                  <c:pt idx="10">
                    <c:v>Słomniki</c:v>
                  </c:pt>
                  <c:pt idx="11">
                    <c:v>Szczawnica</c:v>
                  </c:pt>
                  <c:pt idx="12">
                    <c:v>Chrzanów</c:v>
                  </c:pt>
                  <c:pt idx="13">
                    <c:v>Dobczyce</c:v>
                  </c:pt>
                  <c:pt idx="14">
                    <c:v>Kalwaria Zebrzydowska</c:v>
                  </c:pt>
                  <c:pt idx="15">
                    <c:v>Muszyna</c:v>
                  </c:pt>
                  <c:pt idx="16">
                    <c:v>Piwniczna Zdrój</c:v>
                  </c:pt>
                  <c:pt idx="17">
                    <c:v>Wieliczka</c:v>
                  </c:pt>
                </c:lvl>
                <c:lvl>
                  <c:pt idx="0">
                    <c:v>2 014</c:v>
                  </c:pt>
                  <c:pt idx="6">
                    <c:v>2 015</c:v>
                  </c:pt>
                  <c:pt idx="12">
                    <c:v>2 016</c:v>
                  </c:pt>
                </c:lvl>
              </c:multiLvlStrCache>
            </c:multiLvlStrRef>
          </c:cat>
          <c:val>
            <c:numRef>
              <c:f>Przyczepki!$C$2:$C$19</c:f>
              <c:numCache>
                <c:formatCode>0</c:formatCode>
                <c:ptCount val="18"/>
                <c:pt idx="0">
                  <c:v>29.35</c:v>
                </c:pt>
                <c:pt idx="1">
                  <c:v>31.88</c:v>
                </c:pt>
                <c:pt idx="2">
                  <c:v>38.020000000000003</c:v>
                </c:pt>
                <c:pt idx="3">
                  <c:v>48.49</c:v>
                </c:pt>
                <c:pt idx="4">
                  <c:v>46.05</c:v>
                </c:pt>
                <c:pt idx="5">
                  <c:v>33.5</c:v>
                </c:pt>
                <c:pt idx="6">
                  <c:v>37.11</c:v>
                </c:pt>
                <c:pt idx="7">
                  <c:v>49.349999999999994</c:v>
                </c:pt>
                <c:pt idx="8">
                  <c:v>27.6</c:v>
                </c:pt>
                <c:pt idx="9">
                  <c:v>34.800000000000011</c:v>
                </c:pt>
                <c:pt idx="10">
                  <c:v>36.690000000000005</c:v>
                </c:pt>
                <c:pt idx="11">
                  <c:v>38.290000000000006</c:v>
                </c:pt>
                <c:pt idx="12">
                  <c:v>31.74</c:v>
                </c:pt>
                <c:pt idx="13">
                  <c:v>28.56</c:v>
                </c:pt>
                <c:pt idx="14">
                  <c:v>43.18</c:v>
                </c:pt>
                <c:pt idx="15">
                  <c:v>27.95</c:v>
                </c:pt>
                <c:pt idx="16">
                  <c:v>23.95</c:v>
                </c:pt>
                <c:pt idx="17">
                  <c:v>33.86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305454504"/>
        <c:axId val="305454896"/>
      </c:barChart>
      <c:lineChart>
        <c:grouping val="standard"/>
        <c:varyColors val="0"/>
        <c:ser>
          <c:idx val="1"/>
          <c:order val="1"/>
          <c:tx>
            <c:strRef>
              <c:f>Przyczepki!$D$1</c:f>
              <c:strCache>
                <c:ptCount val="1"/>
                <c:pt idx="0">
                  <c:v>BaP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8"/>
            <c:spPr>
              <a:solidFill>
                <a:sysClr val="windowText" lastClr="000000">
                  <a:lumMod val="95000"/>
                  <a:lumOff val="5000"/>
                </a:sysClr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Przyczepki!$A$2:$B$19</c:f>
              <c:multiLvlStrCache>
                <c:ptCount val="18"/>
                <c:lvl>
                  <c:pt idx="0">
                    <c:v>Brzesko</c:v>
                  </c:pt>
                  <c:pt idx="1">
                    <c:v>Dąbrowa Tarnowska</c:v>
                  </c:pt>
                  <c:pt idx="2">
                    <c:v>Miechów</c:v>
                  </c:pt>
                  <c:pt idx="3">
                    <c:v>Nowy Targ</c:v>
                  </c:pt>
                  <c:pt idx="4">
                    <c:v>Oświęcim</c:v>
                  </c:pt>
                  <c:pt idx="5">
                    <c:v>Rabka</c:v>
                  </c:pt>
                  <c:pt idx="6">
                    <c:v>Bukowno</c:v>
                  </c:pt>
                  <c:pt idx="7">
                    <c:v>Kęty</c:v>
                  </c:pt>
                  <c:pt idx="8">
                    <c:v>Limanowa</c:v>
                  </c:pt>
                  <c:pt idx="9">
                    <c:v>Myślenice</c:v>
                  </c:pt>
                  <c:pt idx="10">
                    <c:v>Słomniki</c:v>
                  </c:pt>
                  <c:pt idx="11">
                    <c:v>Szczawnica</c:v>
                  </c:pt>
                  <c:pt idx="12">
                    <c:v>Chrzanów</c:v>
                  </c:pt>
                  <c:pt idx="13">
                    <c:v>Dobczyce</c:v>
                  </c:pt>
                  <c:pt idx="14">
                    <c:v>Kalwaria Zebrzydowska</c:v>
                  </c:pt>
                  <c:pt idx="15">
                    <c:v>Muszyna</c:v>
                  </c:pt>
                  <c:pt idx="16">
                    <c:v>Piwniczna Zdrój</c:v>
                  </c:pt>
                  <c:pt idx="17">
                    <c:v>Wieliczka</c:v>
                  </c:pt>
                </c:lvl>
                <c:lvl>
                  <c:pt idx="0">
                    <c:v>2 014</c:v>
                  </c:pt>
                  <c:pt idx="6">
                    <c:v>2 015</c:v>
                  </c:pt>
                  <c:pt idx="12">
                    <c:v>2 016</c:v>
                  </c:pt>
                </c:lvl>
              </c:multiLvlStrCache>
            </c:multiLvlStrRef>
          </c:cat>
          <c:val>
            <c:numRef>
              <c:f>Przyczepki!$D$2:$D$19</c:f>
              <c:numCache>
                <c:formatCode>0.0</c:formatCode>
                <c:ptCount val="18"/>
                <c:pt idx="0">
                  <c:v>3.5</c:v>
                </c:pt>
                <c:pt idx="1">
                  <c:v>4.4000000000000004</c:v>
                </c:pt>
                <c:pt idx="2">
                  <c:v>8.9</c:v>
                </c:pt>
                <c:pt idx="3">
                  <c:v>15.2</c:v>
                </c:pt>
                <c:pt idx="4">
                  <c:v>7.2</c:v>
                </c:pt>
                <c:pt idx="5">
                  <c:v>8.1</c:v>
                </c:pt>
                <c:pt idx="6">
                  <c:v>7</c:v>
                </c:pt>
                <c:pt idx="7">
                  <c:v>9.6</c:v>
                </c:pt>
                <c:pt idx="8">
                  <c:v>4.5</c:v>
                </c:pt>
                <c:pt idx="9">
                  <c:v>6</c:v>
                </c:pt>
                <c:pt idx="10">
                  <c:v>8.2000000000000011</c:v>
                </c:pt>
                <c:pt idx="11">
                  <c:v>9.9</c:v>
                </c:pt>
                <c:pt idx="12">
                  <c:v>5.64</c:v>
                </c:pt>
                <c:pt idx="13">
                  <c:v>5.8199999999999994</c:v>
                </c:pt>
                <c:pt idx="14">
                  <c:v>9.8700000000000028</c:v>
                </c:pt>
                <c:pt idx="15">
                  <c:v>6.1</c:v>
                </c:pt>
                <c:pt idx="16">
                  <c:v>6.59</c:v>
                </c:pt>
                <c:pt idx="17">
                  <c:v>6.17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55680"/>
        <c:axId val="305455288"/>
      </c:lineChart>
      <c:catAx>
        <c:axId val="305454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pl-PL"/>
          </a:p>
        </c:txPr>
        <c:crossAx val="305454896"/>
        <c:crosses val="autoZero"/>
        <c:auto val="1"/>
        <c:lblAlgn val="ctr"/>
        <c:lblOffset val="100"/>
        <c:noMultiLvlLbl val="0"/>
      </c:catAx>
      <c:valAx>
        <c:axId val="305454896"/>
        <c:scaling>
          <c:orientation val="minMax"/>
          <c:max val="5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Stężenie PM10 µg/m3</a:t>
                </a:r>
                <a:endParaRPr lang="pl-PL" dirty="0"/>
              </a:p>
            </c:rich>
          </c:tx>
          <c:layout>
            <c:manualLayout>
              <c:xMode val="edge"/>
              <c:yMode val="edge"/>
              <c:x val="1.170888142048135E-2"/>
              <c:y val="0.3524588350348041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305454504"/>
        <c:crosses val="autoZero"/>
        <c:crossBetween val="between"/>
        <c:majorUnit val="5"/>
        <c:minorUnit val="1"/>
      </c:valAx>
      <c:valAx>
        <c:axId val="305455288"/>
        <c:scaling>
          <c:orientation val="minMax"/>
          <c:max val="2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Stężenie BaP ng/m3</a:t>
                </a:r>
                <a:endParaRPr lang="pl-PL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305455680"/>
        <c:crosses val="max"/>
        <c:crossBetween val="between"/>
      </c:valAx>
      <c:catAx>
        <c:axId val="305455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5455288"/>
        <c:crosses val="autoZero"/>
        <c:auto val="1"/>
        <c:lblAlgn val="ctr"/>
        <c:lblOffset val="100"/>
        <c:noMultiLvlLbl val="0"/>
      </c:catAx>
      <c:spPr>
        <a:noFill/>
        <a:ln>
          <a:solidFill>
            <a:sysClr val="windowText" lastClr="000000">
              <a:lumMod val="65000"/>
              <a:lumOff val="35000"/>
            </a:sysClr>
          </a:solidFill>
        </a:ln>
      </c:spPr>
    </c:plotArea>
    <c:legend>
      <c:legendPos val="r"/>
      <c:layout>
        <c:manualLayout>
          <c:xMode val="edge"/>
          <c:yMode val="edge"/>
          <c:x val="6.3324372629524547E-2"/>
          <c:y val="3.6504368425074547E-2"/>
          <c:w val="0.8814202626225135"/>
          <c:h val="5.1729324692018686E-2"/>
        </c:manualLayout>
      </c:layout>
      <c:overlay val="1"/>
      <c:txPr>
        <a:bodyPr/>
        <a:lstStyle/>
        <a:p>
          <a:pPr>
            <a:defRPr sz="105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pl-PL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/>
            </a:pPr>
            <a:r>
              <a:rPr lang="pl-PL" sz="1050" dirty="0" smtClean="0"/>
              <a:t>Trzebinia</a:t>
            </a:r>
            <a:endParaRPr lang="pl-PL" sz="1050" dirty="0"/>
          </a:p>
        </c:rich>
      </c:tx>
      <c:layout>
        <c:manualLayout>
          <c:xMode val="edge"/>
          <c:yMode val="edge"/>
          <c:x val="0.44057132743629429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6166397421269313E-2"/>
          <c:y val="5.92778656234337E-2"/>
          <c:w val="0.85020541729271015"/>
          <c:h val="0.73982941187453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Trzebinia!$A$3</c:f>
              <c:strCache>
                <c:ptCount val="1"/>
                <c:pt idx="0">
                  <c:v>PM10 [µg/m3]</c:v>
                </c:pt>
              </c:strCache>
            </c:strRef>
          </c:tx>
          <c:spPr>
            <a:solidFill>
              <a:srgbClr val="62993D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Trzebinia!$B$2:$F$2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Trzebinia!$B$3:$F$3</c:f>
              <c:numCache>
                <c:formatCode>0</c:formatCode>
                <c:ptCount val="5"/>
                <c:pt idx="0">
                  <c:v>38.18</c:v>
                </c:pt>
                <c:pt idx="1">
                  <c:v>34.300000000000004</c:v>
                </c:pt>
                <c:pt idx="2">
                  <c:v>33.14</c:v>
                </c:pt>
                <c:pt idx="3">
                  <c:v>33.36</c:v>
                </c:pt>
                <c:pt idx="4">
                  <c:v>34.39</c:v>
                </c:pt>
              </c:numCache>
            </c:numRef>
          </c:val>
        </c:ser>
        <c:ser>
          <c:idx val="2"/>
          <c:order val="2"/>
          <c:tx>
            <c:strRef>
              <c:f>Trzebinia!$A$5</c:f>
              <c:strCache>
                <c:ptCount val="1"/>
                <c:pt idx="0">
                  <c:v>PM2.5 [µg/m3]</c:v>
                </c:pt>
              </c:strCache>
            </c:strRef>
          </c:tx>
          <c:spPr>
            <a:solidFill>
              <a:srgbClr val="92D050"/>
            </a:solidFill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Trzebinia!$B$2:$F$2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Trzebinia!$B$5:$F$5</c:f>
              <c:numCache>
                <c:formatCode>0</c:formatCode>
                <c:ptCount val="5"/>
                <c:pt idx="0">
                  <c:v>32.480000000000004</c:v>
                </c:pt>
                <c:pt idx="1">
                  <c:v>27.919999999999987</c:v>
                </c:pt>
                <c:pt idx="2">
                  <c:v>24.7</c:v>
                </c:pt>
                <c:pt idx="3">
                  <c:v>25.84</c:v>
                </c:pt>
                <c:pt idx="4">
                  <c:v>27.1</c:v>
                </c:pt>
              </c:numCache>
            </c:numRef>
          </c:val>
        </c:ser>
        <c:ser>
          <c:idx val="5"/>
          <c:order val="3"/>
          <c:tx>
            <c:strRef>
              <c:f>Trzebinia!$A$8</c:f>
              <c:strCache>
                <c:ptCount val="1"/>
                <c:pt idx="0">
                  <c:v>BaP [ng/m3]</c:v>
                </c:pt>
              </c:strCache>
            </c:strRef>
          </c:tx>
          <c:spPr>
            <a:solidFill>
              <a:srgbClr val="FF7C80"/>
            </a:solidFill>
            <a:ln>
              <a:solidFill>
                <a:prstClr val="black">
                  <a:lumMod val="75000"/>
                  <a:lumOff val="25000"/>
                </a:prst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Trzebinia!$B$2:$F$2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Trzebinia!$B$8:$F$8</c:f>
              <c:numCache>
                <c:formatCode>0.0</c:formatCode>
                <c:ptCount val="5"/>
                <c:pt idx="0">
                  <c:v>4.7</c:v>
                </c:pt>
                <c:pt idx="1">
                  <c:v>5</c:v>
                </c:pt>
                <c:pt idx="2">
                  <c:v>4.3493126934984474</c:v>
                </c:pt>
                <c:pt idx="3">
                  <c:v>5.4</c:v>
                </c:pt>
                <c:pt idx="4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456856"/>
        <c:axId val="305457248"/>
      </c:barChart>
      <c:lineChart>
        <c:grouping val="standard"/>
        <c:varyColors val="0"/>
        <c:ser>
          <c:idx val="1"/>
          <c:order val="1"/>
          <c:tx>
            <c:strRef>
              <c:f>Trzebinia!$A$4</c:f>
              <c:strCache>
                <c:ptCount val="1"/>
                <c:pt idx="0">
                  <c:v>l. dni z przekroczeniem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6"/>
            <c:spPr>
              <a:solidFill>
                <a:srgbClr val="FFC000"/>
              </a:solidFill>
              <a:ln>
                <a:solidFill>
                  <a:prstClr val="black">
                    <a:lumMod val="75000"/>
                    <a:lumOff val="25000"/>
                  </a:prst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Trzebinia!$B$2:$F$2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Trzebinia!$B$4:$F$4</c:f>
              <c:numCache>
                <c:formatCode>0</c:formatCode>
                <c:ptCount val="5"/>
                <c:pt idx="0">
                  <c:v>79</c:v>
                </c:pt>
                <c:pt idx="1">
                  <c:v>46</c:v>
                </c:pt>
                <c:pt idx="2">
                  <c:v>56</c:v>
                </c:pt>
                <c:pt idx="3">
                  <c:v>52</c:v>
                </c:pt>
                <c:pt idx="4">
                  <c:v>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394168"/>
        <c:axId val="156393776"/>
      </c:lineChart>
      <c:catAx>
        <c:axId val="305456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pl-PL"/>
          </a:p>
        </c:txPr>
        <c:crossAx val="305457248"/>
        <c:crosses val="autoZero"/>
        <c:auto val="1"/>
        <c:lblAlgn val="ctr"/>
        <c:lblOffset val="100"/>
        <c:noMultiLvlLbl val="0"/>
      </c:catAx>
      <c:valAx>
        <c:axId val="3054572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 b="0"/>
                </a:pPr>
                <a:r>
                  <a:rPr lang="pl-PL" sz="800" b="0" dirty="0"/>
                  <a:t>stężenie</a:t>
                </a:r>
              </a:p>
            </c:rich>
          </c:tx>
          <c:layout>
            <c:manualLayout>
              <c:xMode val="edge"/>
              <c:yMode val="edge"/>
              <c:x val="2.781700350583866E-3"/>
              <c:y val="0.37147618042300951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305456856"/>
        <c:crosses val="autoZero"/>
        <c:crossBetween val="between"/>
      </c:valAx>
      <c:valAx>
        <c:axId val="156393776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sz="800" b="0"/>
                </a:pPr>
                <a:r>
                  <a:rPr lang="pl-PL" sz="800" b="0"/>
                  <a:t>l. dni z przekroczeniem</a:t>
                </a:r>
              </a:p>
            </c:rich>
          </c:tx>
          <c:layout>
            <c:manualLayout>
              <c:xMode val="edge"/>
              <c:yMode val="edge"/>
              <c:x val="0.95438723478615151"/>
              <c:y val="0.2477452150447297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156394168"/>
        <c:crosses val="max"/>
        <c:crossBetween val="between"/>
      </c:valAx>
      <c:catAx>
        <c:axId val="156394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56393776"/>
        <c:crosses val="autoZero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sz="9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/>
            </a:pPr>
            <a:r>
              <a:rPr lang="pl-PL" sz="1050" dirty="0" smtClean="0"/>
              <a:t>Trzebinia</a:t>
            </a:r>
            <a:endParaRPr lang="pl-PL" sz="1050" dirty="0"/>
          </a:p>
        </c:rich>
      </c:tx>
      <c:layout>
        <c:manualLayout>
          <c:xMode val="edge"/>
          <c:yMode val="edge"/>
          <c:x val="0.43339778451094335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482926086397742"/>
          <c:y val="5.9277865623433693E-2"/>
          <c:w val="0.8043159255001312"/>
          <c:h val="0.73982941187453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Trzebinia!$A$6</c:f>
              <c:strCache>
                <c:ptCount val="1"/>
                <c:pt idx="0">
                  <c:v>SO2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Trzebinia!$B$2:$F$2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Trzebinia!$B$6:$F$6</c:f>
              <c:numCache>
                <c:formatCode>0</c:formatCode>
                <c:ptCount val="5"/>
                <c:pt idx="0">
                  <c:v>17.010000000000005</c:v>
                </c:pt>
                <c:pt idx="1">
                  <c:v>14.27</c:v>
                </c:pt>
                <c:pt idx="2">
                  <c:v>8.8700000000000028</c:v>
                </c:pt>
                <c:pt idx="3">
                  <c:v>11.1</c:v>
                </c:pt>
                <c:pt idx="4">
                  <c:v>9.9</c:v>
                </c:pt>
              </c:numCache>
            </c:numRef>
          </c:val>
        </c:ser>
        <c:ser>
          <c:idx val="1"/>
          <c:order val="1"/>
          <c:tx>
            <c:strRef>
              <c:f>Trzebinia!$A$7</c:f>
              <c:strCache>
                <c:ptCount val="1"/>
                <c:pt idx="0">
                  <c:v>NO2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prstClr val="black">
                  <a:lumMod val="95000"/>
                  <a:lumOff val="5000"/>
                </a:prst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Trzebinia!$B$7:$F$7</c:f>
              <c:numCache>
                <c:formatCode>0</c:formatCode>
                <c:ptCount val="5"/>
                <c:pt idx="0">
                  <c:v>18</c:v>
                </c:pt>
                <c:pt idx="1">
                  <c:v>19</c:v>
                </c:pt>
                <c:pt idx="2">
                  <c:v>18.03886070110703</c:v>
                </c:pt>
                <c:pt idx="3" formatCode="General">
                  <c:v>15</c:v>
                </c:pt>
                <c:pt idx="4">
                  <c:v>17.760000000000002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394952"/>
        <c:axId val="156395344"/>
      </c:barChart>
      <c:catAx>
        <c:axId val="156394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pl-PL"/>
          </a:p>
        </c:txPr>
        <c:crossAx val="156395344"/>
        <c:crosses val="autoZero"/>
        <c:auto val="1"/>
        <c:lblAlgn val="ctr"/>
        <c:lblOffset val="100"/>
        <c:noMultiLvlLbl val="0"/>
      </c:catAx>
      <c:valAx>
        <c:axId val="1563953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700"/>
                </a:pPr>
                <a:r>
                  <a:rPr lang="pl-PL" sz="700" dirty="0" smtClean="0">
                    <a:latin typeface="Times New Roman"/>
                    <a:cs typeface="Times New Roman"/>
                  </a:rPr>
                  <a:t>µg/m</a:t>
                </a:r>
                <a:r>
                  <a:rPr lang="pl-PL" sz="700" baseline="30000" dirty="0" smtClean="0">
                    <a:latin typeface="Times New Roman"/>
                    <a:cs typeface="Times New Roman"/>
                  </a:rPr>
                  <a:t>3</a:t>
                </a:r>
                <a:endParaRPr lang="pl-PL" sz="700" baseline="30000" dirty="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pl-PL"/>
          </a:p>
        </c:txPr>
        <c:crossAx val="156394952"/>
        <c:crosses val="autoZero"/>
        <c:crossBetween val="between"/>
      </c:valAx>
      <c:spPr>
        <a:ln>
          <a:solidFill>
            <a:schemeClr val="tx1">
              <a:lumMod val="95000"/>
              <a:lumOff val="5000"/>
            </a:schemeClr>
          </a:solidFill>
        </a:ln>
      </c:spPr>
    </c:plotArea>
    <c:legend>
      <c:legendPos val="b"/>
      <c:overlay val="0"/>
      <c:txPr>
        <a:bodyPr/>
        <a:lstStyle/>
        <a:p>
          <a:pPr>
            <a:defRPr sz="9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pl-PL"/>
    </a:p>
  </c:txPr>
  <c:externalData r:id="rId1">
    <c:autoUpdate val="0"/>
  </c:externalData>
</c:chartSpace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Łącznik prosty 2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Łącznik prosty 4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7" name="Łącznik prosty 6"/>
        <cdr:cNvSpPr/>
      </cdr:nvSpPr>
      <cdr:spPr>
        <a:xfrm xmlns:a="http://schemas.openxmlformats.org/drawingml/2006/main" flipV="1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1" name="Łącznik prosty 10"/>
        <cdr:cNvSpPr/>
      </cdr:nvSpPr>
      <cdr:spPr>
        <a:xfrm xmlns:a="http://schemas.openxmlformats.org/drawingml/2006/main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3" name="Łącznik prosty 12"/>
        <cdr:cNvSpPr/>
      </cdr:nvSpPr>
      <cdr:spPr>
        <a:xfrm xmlns:a="http://schemas.openxmlformats.org/drawingml/2006/main">
          <a:off x="-179511" y="-206084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0.815</cdr:x>
      <cdr:y>0.28641</cdr:y>
    </cdr:from>
    <cdr:to>
      <cdr:x>0.868</cdr:x>
      <cdr:y>0.81068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7452359" y="1618488"/>
          <a:ext cx="484632" cy="29626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  <a:prstDash val="lgDash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Łącznik prosty 2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Łącznik prosty 4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7" name="Łącznik prosty 6"/>
        <cdr:cNvSpPr/>
      </cdr:nvSpPr>
      <cdr:spPr>
        <a:xfrm xmlns:a="http://schemas.openxmlformats.org/drawingml/2006/main" flipV="1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1" name="Łącznik prosty 10"/>
        <cdr:cNvSpPr/>
      </cdr:nvSpPr>
      <cdr:spPr>
        <a:xfrm xmlns:a="http://schemas.openxmlformats.org/drawingml/2006/main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3" name="Łącznik prosty 12"/>
        <cdr:cNvSpPr/>
      </cdr:nvSpPr>
      <cdr:spPr>
        <a:xfrm xmlns:a="http://schemas.openxmlformats.org/drawingml/2006/main">
          <a:off x="-179511" y="-206084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0.815</cdr:x>
      <cdr:y>0.28641</cdr:y>
    </cdr:from>
    <cdr:to>
      <cdr:x>0.868</cdr:x>
      <cdr:y>0.81068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7452359" y="1618488"/>
          <a:ext cx="484632" cy="29626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  <a:prstDash val="lgDash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Łącznik prosty 2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Łącznik prosty 4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7" name="Łącznik prosty 6"/>
        <cdr:cNvSpPr/>
      </cdr:nvSpPr>
      <cdr:spPr>
        <a:xfrm xmlns:a="http://schemas.openxmlformats.org/drawingml/2006/main" flipV="1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1" name="Łącznik prosty 10"/>
        <cdr:cNvSpPr/>
      </cdr:nvSpPr>
      <cdr:spPr>
        <a:xfrm xmlns:a="http://schemas.openxmlformats.org/drawingml/2006/main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3" name="Łącznik prosty 12"/>
        <cdr:cNvSpPr/>
      </cdr:nvSpPr>
      <cdr:spPr>
        <a:xfrm xmlns:a="http://schemas.openxmlformats.org/drawingml/2006/main">
          <a:off x="-179511" y="-206084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0.743</cdr:x>
      <cdr:y>0.18276</cdr:y>
    </cdr:from>
    <cdr:to>
      <cdr:x>0.868</cdr:x>
      <cdr:y>0.86379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6793991" y="969264"/>
          <a:ext cx="1143000" cy="36118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  <a:prstDash val="lgDash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Łącznik prosty 2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Łącznik prosty 4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7" name="Łącznik prosty 6"/>
        <cdr:cNvSpPr/>
      </cdr:nvSpPr>
      <cdr:spPr>
        <a:xfrm xmlns:a="http://schemas.openxmlformats.org/drawingml/2006/main" flipV="1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1" name="Łącznik prosty 10"/>
        <cdr:cNvSpPr/>
      </cdr:nvSpPr>
      <cdr:spPr>
        <a:xfrm xmlns:a="http://schemas.openxmlformats.org/drawingml/2006/main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3" name="Łącznik prosty 12"/>
        <cdr:cNvSpPr/>
      </cdr:nvSpPr>
      <cdr:spPr>
        <a:xfrm xmlns:a="http://schemas.openxmlformats.org/drawingml/2006/main">
          <a:off x="-179511" y="-206084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0.804</cdr:x>
      <cdr:y>0.40129</cdr:y>
    </cdr:from>
    <cdr:to>
      <cdr:x>0.885</cdr:x>
      <cdr:y>0.7767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7351775" y="2267712"/>
          <a:ext cx="740664" cy="21214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  <a:prstDash val="lgDash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Łącznik prosty 2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Łącznik prosty 4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7" name="Łącznik prosty 6"/>
        <cdr:cNvSpPr/>
      </cdr:nvSpPr>
      <cdr:spPr>
        <a:xfrm xmlns:a="http://schemas.openxmlformats.org/drawingml/2006/main" flipV="1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1" name="Łącznik prosty 10"/>
        <cdr:cNvSpPr/>
      </cdr:nvSpPr>
      <cdr:spPr>
        <a:xfrm xmlns:a="http://schemas.openxmlformats.org/drawingml/2006/main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3" name="Łącznik prosty 12"/>
        <cdr:cNvSpPr/>
      </cdr:nvSpPr>
      <cdr:spPr>
        <a:xfrm xmlns:a="http://schemas.openxmlformats.org/drawingml/2006/main">
          <a:off x="-179511" y="-206084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0.693</cdr:x>
      <cdr:y>0.02104</cdr:y>
    </cdr:from>
    <cdr:to>
      <cdr:x>0.786</cdr:x>
      <cdr:y>0.77346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6336791" y="118873"/>
          <a:ext cx="850392" cy="42519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  <a:prstDash val="lgDash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Łącznik prosty 2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Łącznik prosty 4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7" name="Łącznik prosty 6"/>
        <cdr:cNvSpPr/>
      </cdr:nvSpPr>
      <cdr:spPr>
        <a:xfrm xmlns:a="http://schemas.openxmlformats.org/drawingml/2006/main" flipV="1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1" name="Łącznik prosty 10"/>
        <cdr:cNvSpPr/>
      </cdr:nvSpPr>
      <cdr:spPr>
        <a:xfrm xmlns:a="http://schemas.openxmlformats.org/drawingml/2006/main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3" name="Łącznik prosty 12"/>
        <cdr:cNvSpPr/>
      </cdr:nvSpPr>
      <cdr:spPr>
        <a:xfrm xmlns:a="http://schemas.openxmlformats.org/drawingml/2006/main">
          <a:off x="-179511" y="-206084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0.828</cdr:x>
      <cdr:y>0.55016</cdr:y>
    </cdr:from>
    <cdr:to>
      <cdr:x>0.898</cdr:x>
      <cdr:y>0.76699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7571231" y="3108960"/>
          <a:ext cx="640080" cy="12252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  <a:prstDash val="lgDash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3" name="Łącznik prosty 2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Łącznik prosty 4"/>
        <cdr:cNvSpPr/>
      </cdr:nvSpPr>
      <cdr:spPr>
        <a:xfrm xmlns:a="http://schemas.openxmlformats.org/drawingml/2006/main">
          <a:off x="-179511" y="-1988840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7" name="Łącznik prosty 6"/>
        <cdr:cNvSpPr/>
      </cdr:nvSpPr>
      <cdr:spPr>
        <a:xfrm xmlns:a="http://schemas.openxmlformats.org/drawingml/2006/main" flipV="1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1" name="Łącznik prosty 10"/>
        <cdr:cNvSpPr/>
      </cdr:nvSpPr>
      <cdr:spPr>
        <a:xfrm xmlns:a="http://schemas.openxmlformats.org/drawingml/2006/main">
          <a:off x="-179511" y="-1916832"/>
          <a:ext cx="0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3" name="Łącznik prosty 12"/>
        <cdr:cNvSpPr/>
      </cdr:nvSpPr>
      <cdr:spPr>
        <a:xfrm xmlns:a="http://schemas.openxmlformats.org/drawingml/2006/main">
          <a:off x="-179511" y="-2060848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0.654</cdr:x>
      <cdr:y>0.28155</cdr:y>
    </cdr:from>
    <cdr:to>
      <cdr:x>0.7</cdr:x>
      <cdr:y>0.84142</cdr:y>
    </cdr:to>
    <cdr:sp macro="" textlink="">
      <cdr:nvSpPr>
        <cdr:cNvPr id="8" name="Prostokąt 7"/>
        <cdr:cNvSpPr/>
      </cdr:nvSpPr>
      <cdr:spPr>
        <a:xfrm xmlns:a="http://schemas.openxmlformats.org/drawingml/2006/main">
          <a:off x="5980175" y="1591055"/>
          <a:ext cx="420624" cy="31638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  <a:prstDash val="lgDash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0.06103</cdr:x>
      <cdr:y>0.61275</cdr:y>
    </cdr:from>
    <cdr:to>
      <cdr:x>0.98483</cdr:x>
      <cdr:y>0.61275</cdr:y>
    </cdr:to>
    <cdr:sp macro="" textlink="">
      <cdr:nvSpPr>
        <cdr:cNvPr id="3" name="Łącznik prosty 2"/>
        <cdr:cNvSpPr/>
      </cdr:nvSpPr>
      <cdr:spPr>
        <a:xfrm xmlns:a="http://schemas.openxmlformats.org/drawingml/2006/main">
          <a:off x="539496" y="1721740"/>
          <a:ext cx="8165592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0.06207</cdr:x>
      <cdr:y>0.18319</cdr:y>
    </cdr:from>
    <cdr:to>
      <cdr:x>0.98586</cdr:x>
      <cdr:y>0.18319</cdr:y>
    </cdr:to>
    <cdr:sp macro="" textlink="">
      <cdr:nvSpPr>
        <cdr:cNvPr id="4" name="Łącznik prosty 3"/>
        <cdr:cNvSpPr/>
      </cdr:nvSpPr>
      <cdr:spPr>
        <a:xfrm xmlns:a="http://schemas.openxmlformats.org/drawingml/2006/main">
          <a:off x="548640" y="514732"/>
          <a:ext cx="816559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pl-PL" dirty="0"/>
        </a:p>
      </cdr:txBody>
    </cdr:sp>
  </cdr:relSizeAnchor>
  <cdr:relSizeAnchor xmlns:cdr="http://schemas.openxmlformats.org/drawingml/2006/chartDrawing">
    <cdr:from>
      <cdr:x>0.06</cdr:x>
      <cdr:y>0.35566</cdr:y>
    </cdr:from>
    <cdr:to>
      <cdr:x>0.98379</cdr:x>
      <cdr:y>0.35566</cdr:y>
    </cdr:to>
    <cdr:sp macro="" textlink="">
      <cdr:nvSpPr>
        <cdr:cNvPr id="5" name="Łącznik prosty 4"/>
        <cdr:cNvSpPr/>
      </cdr:nvSpPr>
      <cdr:spPr>
        <a:xfrm xmlns:a="http://schemas.openxmlformats.org/drawingml/2006/main">
          <a:off x="530352" y="999364"/>
          <a:ext cx="8165592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pl-PL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0.02245</cdr:x>
      <cdr:y>0.27602</cdr:y>
    </cdr:from>
    <cdr:to>
      <cdr:x>0.94435</cdr:x>
      <cdr:y>0.34684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05274" y="1707502"/>
          <a:ext cx="8429846" cy="43809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AE29E-A808-45EC-809B-F10533C36716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7EAE4-6321-4257-8EA0-87BFB04D61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16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283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F5990-02D8-4CE9-8F26-EE8A4423FD6C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899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9022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>
                <a:solidFill>
                  <a:prstClr val="black"/>
                </a:solidFill>
              </a:rPr>
              <a:pPr/>
              <a:t>4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>
                <a:solidFill>
                  <a:prstClr val="black"/>
                </a:solidFill>
              </a:rPr>
              <a:pPr/>
              <a:t>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>
                <a:solidFill>
                  <a:prstClr val="black"/>
                </a:solidFill>
              </a:rPr>
              <a:pPr/>
              <a:t>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>
                <a:solidFill>
                  <a:prstClr val="black"/>
                </a:solidFill>
              </a:rPr>
              <a:pPr/>
              <a:t>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>
                <a:solidFill>
                  <a:prstClr val="black"/>
                </a:solidFill>
              </a:rPr>
              <a:pPr/>
              <a:t>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>
                <a:solidFill>
                  <a:prstClr val="black"/>
                </a:solidFill>
              </a:rPr>
              <a:pPr/>
              <a:t>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>
                <a:solidFill>
                  <a:prstClr val="black"/>
                </a:solidFill>
              </a:rPr>
              <a:pPr/>
              <a:t>11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53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7EAE4-6321-4257-8EA0-87BFB04D61B3}" type="slidenum">
              <a:rPr lang="pl-PL" smtClean="0">
                <a:solidFill>
                  <a:prstClr val="black"/>
                </a:solidFill>
              </a:rPr>
              <a:pPr/>
              <a:t>12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236D5-C058-430E-8476-79320DD5512F}" type="datetimeFigureOut">
              <a:rPr lang="pl-PL" smtClean="0"/>
              <a:pPr/>
              <a:t>2017-03-24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B0BE-E710-4B42-AA61-4F97D331D78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625" y="0"/>
            <a:ext cx="9096375" cy="3127248"/>
          </a:xfrm>
        </p:spPr>
        <p:txBody>
          <a:bodyPr>
            <a:noAutofit/>
          </a:bodyPr>
          <a:lstStyle/>
          <a:p>
            <a:r>
              <a:rPr lang="pl-PL" sz="4800" b="1" dirty="0" smtClean="0">
                <a:solidFill>
                  <a:srgbClr val="A7C4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Stan środowiska </a:t>
            </a:r>
            <a:br>
              <a:rPr lang="pl-PL" sz="4800" b="1" dirty="0" smtClean="0">
                <a:solidFill>
                  <a:srgbClr val="A7C4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pl-PL" sz="4800" b="1" dirty="0" smtClean="0">
                <a:solidFill>
                  <a:srgbClr val="A7C4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 województwie małopolskim </a:t>
            </a:r>
            <a:br>
              <a:rPr lang="pl-PL" sz="4800" b="1" dirty="0" smtClean="0">
                <a:solidFill>
                  <a:srgbClr val="A7C4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pl-PL" sz="4800" b="1" dirty="0" smtClean="0">
                <a:solidFill>
                  <a:srgbClr val="A7C4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 2016 </a:t>
            </a:r>
            <a:r>
              <a:rPr lang="pl-PL" sz="4800" b="1" dirty="0">
                <a:solidFill>
                  <a:srgbClr val="A7C4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roku</a:t>
            </a:r>
            <a:endParaRPr lang="pl-PL" sz="4800" dirty="0">
              <a:solidFill>
                <a:srgbClr val="A7C4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X:\Edyta\inne\logo_wioskrak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6909" y="5367528"/>
            <a:ext cx="1439223" cy="1490472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47624" y="4629150"/>
            <a:ext cx="476211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2800" b="1" dirty="0" smtClean="0">
                <a:solidFill>
                  <a:srgbClr val="A7C46E"/>
                </a:solidFill>
              </a:rPr>
              <a:t>Ryszard Listwan</a:t>
            </a:r>
          </a:p>
          <a:p>
            <a:pPr>
              <a:defRPr/>
            </a:pPr>
            <a:r>
              <a:rPr lang="pl-PL" sz="2400" b="1" dirty="0" smtClean="0">
                <a:solidFill>
                  <a:srgbClr val="A7C46E"/>
                </a:solidFill>
              </a:rPr>
              <a:t>Zastępca Małopolskiego Wojewódzkiego Inspektora Ochrony Środowiska w Krakowie</a:t>
            </a:r>
            <a:endParaRPr lang="pl-PL" sz="2400" b="1" dirty="0">
              <a:solidFill>
                <a:srgbClr val="A7C46E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626" y="0"/>
            <a:ext cx="8794622" cy="68103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Jakość powietrza dla tlenku węgla, benzenu i metali w 2015 roku</a:t>
            </a:r>
            <a:endParaRPr lang="pl-PL" sz="2800" b="1" dirty="0">
              <a:solidFill>
                <a:srgbClr val="A7C46E"/>
              </a:solidFill>
            </a:endParaRPr>
          </a:p>
        </p:txBody>
      </p:sp>
      <p:pic>
        <p:nvPicPr>
          <p:cNvPr id="6148" name="Picture 4" descr="X:\PREZENTACJE\Prezentacje 2017\Andrychów\Bazy_powietrze\benz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675" y="3618000"/>
            <a:ext cx="3240000" cy="3240000"/>
          </a:xfrm>
          <a:prstGeom prst="rect">
            <a:avLst/>
          </a:prstGeom>
          <a:noFill/>
        </p:spPr>
      </p:pic>
      <p:pic>
        <p:nvPicPr>
          <p:cNvPr id="6149" name="Picture 5" descr="X:\PREZENTACJE\Prezentacje 2017\Andrychów\Bazy_powietrze\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8960" y="763334"/>
            <a:ext cx="3246079" cy="3240000"/>
          </a:xfrm>
          <a:prstGeom prst="rect">
            <a:avLst/>
          </a:prstGeom>
          <a:noFill/>
        </p:spPr>
      </p:pic>
      <p:pic>
        <p:nvPicPr>
          <p:cNvPr id="6151" name="Picture 7" descr="X:\PREZENTACJE\Prezentacje 2017\Andrychów\Bazy_powietrze\meta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5263" y="3618000"/>
            <a:ext cx="3240000" cy="3240000"/>
          </a:xfrm>
          <a:prstGeom prst="rect">
            <a:avLst/>
          </a:prstGeom>
          <a:noFill/>
        </p:spPr>
      </p:pic>
      <p:pic>
        <p:nvPicPr>
          <p:cNvPr id="6" name="Picture 2" descr="X:\Edyta\inne\logo_wioskrak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X:\PREZENTACJE\Prezentacje 2017\Andrychów\Bazy_powietrze\przyzcep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506" y="589245"/>
            <a:ext cx="7314988" cy="6264727"/>
          </a:xfrm>
          <a:prstGeom prst="rect">
            <a:avLst/>
          </a:prstGeom>
          <a:noFill/>
        </p:spPr>
      </p:pic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47625" y="25262"/>
            <a:ext cx="8575167" cy="796069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Pomiary okresowe w latach </a:t>
            </a: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2014-2016 </a:t>
            </a:r>
            <a:endParaRPr lang="pl-PL" sz="2800" b="1" dirty="0" smtClean="0">
              <a:solidFill>
                <a:srgbClr val="A7C46E"/>
              </a:solidFill>
              <a:latin typeface="Times New Roman" pitchFamily="18" charset="0"/>
            </a:endParaRPr>
          </a:p>
        </p:txBody>
      </p:sp>
      <p:pic>
        <p:nvPicPr>
          <p:cNvPr id="8" name="Picture 2" descr="X:\Edyta\inne\logo_wioskrak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96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284416" y="190891"/>
            <a:ext cx="8575167" cy="68103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Pomiary okresowe w latach 2014-2016</a:t>
            </a:r>
            <a:endParaRPr lang="pl-PL" sz="2800" b="1" dirty="0" smtClean="0">
              <a:solidFill>
                <a:srgbClr val="A7C46E"/>
              </a:solidFill>
              <a:latin typeface="Times New Roman" pitchFamily="18" charset="0"/>
            </a:endParaRP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112537287"/>
              </p:ext>
            </p:extLst>
          </p:nvPr>
        </p:nvGraphicFramePr>
        <p:xfrm>
          <a:off x="1" y="932688"/>
          <a:ext cx="9143999" cy="565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Grupa 9"/>
          <p:cNvGrpSpPr/>
          <p:nvPr/>
        </p:nvGrpSpPr>
        <p:grpSpPr>
          <a:xfrm>
            <a:off x="521208" y="1874520"/>
            <a:ext cx="8275320" cy="261610"/>
            <a:chOff x="531295" y="2130552"/>
            <a:chExt cx="8446074" cy="26161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531295" y="2386584"/>
              <a:ext cx="831095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ole tekstowe 8"/>
            <p:cNvSpPr txBox="1"/>
            <p:nvPr/>
          </p:nvSpPr>
          <p:spPr>
            <a:xfrm>
              <a:off x="7973568" y="2130552"/>
              <a:ext cx="10038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norma PM10</a:t>
              </a:r>
              <a:endParaRPr lang="pl-PL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501967" y="4625094"/>
            <a:ext cx="8162172" cy="265176"/>
            <a:chOff x="484632" y="2121408"/>
            <a:chExt cx="8357616" cy="265176"/>
          </a:xfrm>
        </p:grpSpPr>
        <p:cxnSp>
          <p:nvCxnSpPr>
            <p:cNvPr id="11" name="Łącznik prosty 10"/>
            <p:cNvCxnSpPr/>
            <p:nvPr/>
          </p:nvCxnSpPr>
          <p:spPr>
            <a:xfrm>
              <a:off x="484632" y="2386584"/>
              <a:ext cx="83576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ole tekstowe 11"/>
            <p:cNvSpPr txBox="1"/>
            <p:nvPr/>
          </p:nvSpPr>
          <p:spPr>
            <a:xfrm>
              <a:off x="8394192" y="2121408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b="1" dirty="0" smtClean="0">
                  <a:latin typeface="Times New Roman" pitchFamily="18" charset="0"/>
                  <a:cs typeface="Times New Roman" pitchFamily="18" charset="0"/>
                </a:rPr>
                <a:t>BaP</a:t>
              </a:r>
              <a:endParaRPr lang="pl-PL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0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Pomiary jakości powietrza w powiecie chrzanowskim</a:t>
            </a:r>
            <a:endParaRPr lang="pl-PL" sz="2800" b="1" dirty="0">
              <a:solidFill>
                <a:srgbClr val="A7C4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X:\Edyta\inne\logo_wioskrak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pic>
        <p:nvPicPr>
          <p:cNvPr id="8" name="Symbol zastępczy zawartości 7" descr="chrzanowski_powiat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23825" y="600075"/>
            <a:ext cx="4038600" cy="4038600"/>
          </a:xfrm>
        </p:spPr>
      </p:pic>
      <p:graphicFrame>
        <p:nvGraphicFramePr>
          <p:cNvPr id="11" name="Symbol zastępczy zawartości 10"/>
          <p:cNvGraphicFramePr>
            <a:graphicFrameLocks noGrp="1"/>
          </p:cNvGraphicFramePr>
          <p:nvPr>
            <p:ph sz="half" idx="2"/>
          </p:nvPr>
        </p:nvGraphicFramePr>
        <p:xfrm>
          <a:off x="3832860" y="857250"/>
          <a:ext cx="5311140" cy="3012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Symbol zastępczy zawartości 10"/>
          <p:cNvGraphicFramePr>
            <a:graphicFrameLocks/>
          </p:cNvGraphicFramePr>
          <p:nvPr/>
        </p:nvGraphicFramePr>
        <p:xfrm>
          <a:off x="4257092" y="4072812"/>
          <a:ext cx="4544008" cy="2785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Symbol zastępczy zawartości 10"/>
          <p:cNvGraphicFramePr>
            <a:graphicFrameLocks/>
          </p:cNvGraphicFramePr>
          <p:nvPr/>
        </p:nvGraphicFramePr>
        <p:xfrm>
          <a:off x="200025" y="4619624"/>
          <a:ext cx="3848100" cy="223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reprezentatywno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395920" y="992097"/>
            <a:ext cx="4352161" cy="5679370"/>
          </a:xfrm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47625" y="25262"/>
            <a:ext cx="8575167" cy="796069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Reprezentatywność stacji w Trzebini na przykładzie rocznych stężeń pyłu zawieszonego PM10</a:t>
            </a:r>
            <a:endParaRPr lang="pl-PL" sz="2800" b="1" dirty="0" smtClean="0">
              <a:solidFill>
                <a:srgbClr val="A7C46E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1038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Stan jakości powietrza w styczniu i lutym 2017 roku</a:t>
            </a:r>
            <a:endParaRPr lang="pl-PL" sz="2800" b="1" dirty="0">
              <a:solidFill>
                <a:srgbClr val="A7C4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/>
          <p:nvPr>
            <p:extLst>
              <p:ext uri="{D42A27DB-BD31-4B8C-83A1-F6EECF244321}">
                <p14:modId xmlns:p14="http://schemas.microsoft.com/office/powerpoint/2010/main" val="1228806481"/>
              </p:ext>
            </p:extLst>
          </p:nvPr>
        </p:nvGraphicFramePr>
        <p:xfrm>
          <a:off x="0" y="740221"/>
          <a:ext cx="8839199" cy="280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Łącznik prosty 10"/>
          <p:cNvCxnSpPr/>
          <p:nvPr/>
        </p:nvCxnSpPr>
        <p:spPr>
          <a:xfrm flipH="1">
            <a:off x="694936" y="1768151"/>
            <a:ext cx="776287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4809331" y="3550097"/>
            <a:ext cx="3623108" cy="2308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900" b="1" spc="50" dirty="0" smtClean="0">
                <a:ln w="11430">
                  <a:noFill/>
                </a:ln>
                <a:solidFill>
                  <a:srgbClr val="FF0000"/>
                </a:solidFill>
              </a:rPr>
              <a:t>*Dopuszczalna liczba dni z przekroczeniem normy dobowej - 35</a:t>
            </a:r>
            <a:endParaRPr lang="pl-PL" sz="900" b="1" spc="50" dirty="0">
              <a:ln w="11430">
                <a:noFill/>
              </a:ln>
              <a:solidFill>
                <a:srgbClr val="FF0000"/>
              </a:solidFill>
            </a:endParaRPr>
          </a:p>
        </p:txBody>
      </p:sp>
      <p:graphicFrame>
        <p:nvGraphicFramePr>
          <p:cNvPr id="13" name="Wykres 12"/>
          <p:cNvGraphicFramePr/>
          <p:nvPr/>
        </p:nvGraphicFramePr>
        <p:xfrm>
          <a:off x="0" y="3810380"/>
          <a:ext cx="8839199" cy="280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7564514" y="4092407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Poziom alarmowy</a:t>
            </a:r>
            <a:endParaRPr lang="pl-PL" sz="1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334359" y="4580710"/>
            <a:ext cx="1353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Poziom informowania</a:t>
            </a:r>
            <a:endParaRPr lang="pl-PL" sz="1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7692033" y="5311608"/>
            <a:ext cx="992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Norma dobowa</a:t>
            </a:r>
            <a:endParaRPr lang="pl-PL" sz="1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Jakość powietrza w województwie małopolskim </a:t>
            </a:r>
          </a:p>
          <a:p>
            <a:pPr algn="ctr"/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w styczniu 2017 roku</a:t>
            </a:r>
            <a:endParaRPr lang="pl-PL" sz="2800" dirty="0">
              <a:solidFill>
                <a:srgbClr val="A7C46E"/>
              </a:solidFill>
            </a:endParaRPr>
          </a:p>
        </p:txBody>
      </p:sp>
      <p:pic>
        <p:nvPicPr>
          <p:cNvPr id="1026" name="Picture 2" descr="X:\PREZENTACJE\Prezentacje 2017\prezentacja szpital\bazy\stycz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0698"/>
            <a:ext cx="9144000" cy="4716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0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Wykres 7"/>
          <p:cNvGraphicFramePr/>
          <p:nvPr/>
        </p:nvGraphicFramePr>
        <p:xfrm>
          <a:off x="0" y="671804"/>
          <a:ext cx="9144000" cy="6186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rostokąt 3"/>
          <p:cNvSpPr/>
          <p:nvPr/>
        </p:nvSpPr>
        <p:spPr>
          <a:xfrm>
            <a:off x="7569739" y="2108718"/>
            <a:ext cx="513557" cy="4333511"/>
          </a:xfrm>
          <a:prstGeom prst="rect">
            <a:avLst/>
          </a:prstGeom>
          <a:noFill/>
          <a:ln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0" y="1"/>
            <a:ext cx="9144000" cy="6810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l-PL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Średnie stężenia pyłu zawieszonego PM10 wraz z częstością przekraczania normy </a:t>
            </a:r>
          </a:p>
          <a:p>
            <a:pPr algn="ctr"/>
            <a:r>
              <a:rPr lang="pl-PL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dobowej (</a:t>
            </a:r>
            <a:r>
              <a:rPr lang="pl-PL" b="1" dirty="0" err="1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50µg</a:t>
            </a:r>
            <a:r>
              <a:rPr lang="pl-PL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/m</a:t>
            </a:r>
            <a:r>
              <a:rPr lang="pl-PL" b="1" baseline="30000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l-PL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) w styczniu i lutym 2017 roku (dane ze stacji automatycznych)</a:t>
            </a:r>
            <a:endParaRPr lang="pl-PL" dirty="0">
              <a:solidFill>
                <a:srgbClr val="A7C46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0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/>
          <p:nvPr/>
        </p:nvGraphicFramePr>
        <p:xfrm>
          <a:off x="0" y="777241"/>
          <a:ext cx="8988552" cy="608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0" y="146305"/>
            <a:ext cx="9144000" cy="681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C46E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Stężenia BaP w styczniu</a:t>
            </a:r>
            <a:r>
              <a:rPr kumimoji="0" lang="pl-PL" sz="2800" b="1" i="0" u="none" strike="noStrike" kern="1200" cap="none" spc="0" normalizeH="0" noProof="0" dirty="0" smtClean="0">
                <a:ln>
                  <a:noFill/>
                </a:ln>
                <a:solidFill>
                  <a:srgbClr val="A7C46E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C46E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2017 roku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A7C46E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470648" y="3639312"/>
            <a:ext cx="457200" cy="2679193"/>
          </a:xfrm>
          <a:prstGeom prst="rect">
            <a:avLst/>
          </a:prstGeom>
          <a:noFill/>
          <a:ln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250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94392" y="329184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62993D"/>
                </a:solidFill>
                <a:latin typeface="Times New Roman" pitchFamily="18" charset="0"/>
                <a:cs typeface="Times New Roman" pitchFamily="18" charset="0"/>
              </a:rPr>
              <a:t>Aktualny stan jakości powietrza w województwie małopolskim</a:t>
            </a:r>
            <a:endParaRPr lang="pl-PL" sz="2800" b="1" dirty="0">
              <a:solidFill>
                <a:srgbClr val="6299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Symbol zastępczy zawartości 8" descr="www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56445"/>
            <a:ext cx="4040188" cy="3188148"/>
          </a:xfrm>
        </p:spPr>
      </p:pic>
      <p:pic>
        <p:nvPicPr>
          <p:cNvPr id="16" name="Symbol zastępczy zawartości 15" descr="www.pn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16016" y="2924944"/>
            <a:ext cx="4104456" cy="2500344"/>
          </a:xfrm>
        </p:spPr>
      </p:pic>
      <p:sp>
        <p:nvSpPr>
          <p:cNvPr id="8" name="Prostokąt 7"/>
          <p:cNvSpPr/>
          <p:nvPr/>
        </p:nvSpPr>
        <p:spPr>
          <a:xfrm>
            <a:off x="1287323" y="5867956"/>
            <a:ext cx="2508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http://monitoring.krakow.pios.gov.pl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259632" y="1989138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latin typeface="Times New Roman" pitchFamily="18" charset="0"/>
              </a:rPr>
              <a:t>Jakość powietrza </a:t>
            </a:r>
            <a:r>
              <a:rPr lang="pl-PL" b="1" dirty="0" err="1" smtClean="0">
                <a:latin typeface="Times New Roman" pitchFamily="18" charset="0"/>
              </a:rPr>
              <a:t>on-line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4716016" y="198913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latin typeface="Times New Roman" pitchFamily="18" charset="0"/>
              </a:rPr>
              <a:t>Aplikacja na telefon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4644008" y="5960289"/>
            <a:ext cx="4032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http://powietrze.gios.gov.pl/pjp/content/mobile_app</a:t>
            </a:r>
            <a:endParaRPr lang="pl-PL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X:\Edyta\inne\logo_wioskrak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47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t="-5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968816"/>
            <a:ext cx="9144000" cy="1889184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rgbClr val="FFFFCC"/>
                </a:solidFill>
                <a:latin typeface="Times New Roman" pitchFamily="18" charset="0"/>
              </a:rPr>
              <a:t>Jakość powietrza</a:t>
            </a:r>
            <a:br>
              <a:rPr lang="pl-PL" sz="4000" b="1" dirty="0" smtClean="0">
                <a:solidFill>
                  <a:srgbClr val="FFFFCC"/>
                </a:solidFill>
                <a:latin typeface="Times New Roman" pitchFamily="18" charset="0"/>
              </a:rPr>
            </a:br>
            <a:r>
              <a:rPr lang="pl-PL" sz="4000" b="1" dirty="0" smtClean="0">
                <a:solidFill>
                  <a:srgbClr val="FFFFCC"/>
                </a:solidFill>
                <a:latin typeface="Times New Roman" pitchFamily="18" charset="0"/>
              </a:rPr>
              <a:t>w województwie małopolskim</a:t>
            </a:r>
            <a:br>
              <a:rPr lang="pl-PL" sz="4000" b="1" dirty="0" smtClean="0">
                <a:solidFill>
                  <a:srgbClr val="FFFFCC"/>
                </a:solidFill>
                <a:latin typeface="Times New Roman" pitchFamily="18" charset="0"/>
              </a:rPr>
            </a:br>
            <a:r>
              <a:rPr lang="pl-PL" sz="4000" b="1" dirty="0" smtClean="0">
                <a:solidFill>
                  <a:srgbClr val="FFFFCC"/>
                </a:solidFill>
                <a:latin typeface="Times New Roman" pitchFamily="18" charset="0"/>
              </a:rPr>
              <a:t>w 2016 roku</a:t>
            </a:r>
            <a:endParaRPr lang="pl-PL" sz="40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204446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Jakość wód powierzchniowych</a:t>
            </a:r>
            <a:br>
              <a:rPr lang="pl-PL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pl-PL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 powiecie chrzanowskim</a:t>
            </a:r>
            <a:br>
              <a:rPr lang="pl-PL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pl-PL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 2015 roku</a:t>
            </a:r>
            <a:endParaRPr lang="pl-PL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WODY POWIERZCHNIOWE </a:t>
            </a:r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główne akty prawne </a:t>
            </a:r>
            <a:endParaRPr lang="pl-PL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19256" cy="428133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endParaRPr lang="pl-PL" sz="2000" b="1" dirty="0" smtClean="0">
              <a:latin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Ramowa Dyrektywa Wodna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(Dyrektywa 2000/60/EC) – dokument uznawany za jeden z najbardziej kompleksowych pakietów dotyczących celów, instrumentów i zobowiązań w zakresie gospodarki wodnej</a:t>
            </a:r>
          </a:p>
          <a:p>
            <a:pPr algn="just">
              <a:lnSpc>
                <a:spcPct val="150000"/>
              </a:lnSpc>
              <a:buFontTx/>
              <a:buNone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Prawo wodne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z dnia 18 lipca 2001 roku (Dz.U. 2015 poz. 469)</a:t>
            </a:r>
          </a:p>
          <a:p>
            <a:pPr algn="just">
              <a:lnSpc>
                <a:spcPct val="150000"/>
              </a:lnSpc>
              <a:buNone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Akta wykonawcze do ustawy Prawo wodne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X:\Edyta\inne\logo_wioskrak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Monitoring wód powierzchniowych w 2015 roku</a:t>
            </a:r>
            <a:endParaRPr lang="pl-PL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352928" cy="43533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Województwo małopolskie: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 	badano 60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rzek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potoków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88 punktach pomiarowo-kontrolnych (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p.p.k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.) oraz 4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zbiorniki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zaporowe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4 punktach pomiarowo-kontrolnych (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p.p.k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>
              <a:lnSpc>
                <a:spcPct val="150000"/>
              </a:lnSpc>
              <a:buNone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Powiat chrzanowski:</a:t>
            </a:r>
          </a:p>
          <a:p>
            <a:pPr>
              <a:lnSpc>
                <a:spcPct val="150000"/>
              </a:lnSpc>
              <a:buNone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  	badano 5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rzek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6 punktach pomiarowo-kontrolnych (p.p.k.)</a:t>
            </a:r>
          </a:p>
          <a:p>
            <a:pPr>
              <a:buNone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X:\Edyta\inne\logo_wioskrak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5"/>
          <p:cNvSpPr>
            <a:spLocks noChangeShapeType="1"/>
          </p:cNvSpPr>
          <p:nvPr/>
        </p:nvSpPr>
        <p:spPr bwMode="auto">
          <a:xfrm>
            <a:off x="6000750" y="2403799"/>
            <a:ext cx="0" cy="2376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0" y="4832674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latin typeface="Perpetua" pitchFamily="18" charset="0"/>
              </a:rPr>
              <a:t>2010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6011863" y="2037087"/>
            <a:ext cx="3313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latin typeface="Perpetua" pitchFamily="18" charset="0"/>
              </a:rPr>
              <a:t>Czas obowiązywania 2. Planu gospodarowania wodami</a:t>
            </a:r>
          </a:p>
        </p:txBody>
      </p:sp>
      <p:sp>
        <p:nvSpPr>
          <p:cNvPr id="7173" name="Text Box 16"/>
          <p:cNvSpPr txBox="1">
            <a:spLocks noChangeArrowheads="1"/>
          </p:cNvSpPr>
          <p:nvPr/>
        </p:nvSpPr>
        <p:spPr bwMode="auto">
          <a:xfrm>
            <a:off x="285750" y="3546799"/>
            <a:ext cx="2714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  <a:latin typeface="Perpetua" pitchFamily="18" charset="0"/>
              </a:rPr>
              <a:t>Monitoring operacyjny</a:t>
            </a:r>
          </a:p>
        </p:txBody>
      </p:sp>
      <p:sp>
        <p:nvSpPr>
          <p:cNvPr id="7174" name="Text Box 21"/>
          <p:cNvSpPr txBox="1">
            <a:spLocks noChangeArrowheads="1"/>
          </p:cNvSpPr>
          <p:nvPr/>
        </p:nvSpPr>
        <p:spPr bwMode="auto">
          <a:xfrm>
            <a:off x="571500" y="4046862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latin typeface="Perpetua" pitchFamily="18" charset="0"/>
              </a:rPr>
              <a:t> </a:t>
            </a:r>
            <a:r>
              <a:rPr lang="pl-PL" altLang="pl-PL" sz="1800" b="1" dirty="0">
                <a:latin typeface="Perpetua" pitchFamily="18" charset="0"/>
              </a:rPr>
              <a:t>Monitoring diagnostyczny</a:t>
            </a:r>
          </a:p>
        </p:txBody>
      </p:sp>
      <p:cxnSp>
        <p:nvCxnSpPr>
          <p:cNvPr id="27" name="Łącznik prosty ze strzałką 26"/>
          <p:cNvCxnSpPr/>
          <p:nvPr/>
        </p:nvCxnSpPr>
        <p:spPr>
          <a:xfrm>
            <a:off x="285750" y="3975424"/>
            <a:ext cx="2786063" cy="1588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 Box 16"/>
          <p:cNvSpPr txBox="1">
            <a:spLocks noChangeArrowheads="1"/>
          </p:cNvSpPr>
          <p:nvPr/>
        </p:nvSpPr>
        <p:spPr bwMode="auto">
          <a:xfrm>
            <a:off x="3143250" y="3546799"/>
            <a:ext cx="3671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  <a:latin typeface="Perpetua" pitchFamily="18" charset="0"/>
              </a:rPr>
              <a:t>Monitoring operacyjny</a:t>
            </a:r>
          </a:p>
        </p:txBody>
      </p:sp>
      <p:cxnSp>
        <p:nvCxnSpPr>
          <p:cNvPr id="35" name="Łącznik prosty ze strzałką 34"/>
          <p:cNvCxnSpPr/>
          <p:nvPr/>
        </p:nvCxnSpPr>
        <p:spPr>
          <a:xfrm>
            <a:off x="3143250" y="3975424"/>
            <a:ext cx="2786063" cy="1588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trzałka zakrzywiona w górę 38"/>
          <p:cNvSpPr/>
          <p:nvPr/>
        </p:nvSpPr>
        <p:spPr>
          <a:xfrm>
            <a:off x="2000232" y="4761247"/>
            <a:ext cx="4857784" cy="928694"/>
          </a:xfrm>
          <a:prstGeom prst="curvedUpArrow">
            <a:avLst/>
          </a:prstGeom>
          <a:gradFill>
            <a:gsLst>
              <a:gs pos="0">
                <a:schemeClr val="bg2"/>
              </a:gs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</a:gradFill>
          <a:ln>
            <a:gradFill flip="none" rotWithShape="1">
              <a:gsLst>
                <a:gs pos="0">
                  <a:srgbClr val="00CC00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solidFill>
                <a:schemeClr val="tx1"/>
              </a:solidFill>
            </a:endParaRPr>
          </a:p>
        </p:txBody>
      </p:sp>
      <p:cxnSp>
        <p:nvCxnSpPr>
          <p:cNvPr id="43" name="Łącznik prosty ze strzałką 42"/>
          <p:cNvCxnSpPr/>
          <p:nvPr/>
        </p:nvCxnSpPr>
        <p:spPr>
          <a:xfrm>
            <a:off x="6072188" y="3975424"/>
            <a:ext cx="2786062" cy="15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Text Box 16"/>
          <p:cNvSpPr txBox="1">
            <a:spLocks noChangeArrowheads="1"/>
          </p:cNvSpPr>
          <p:nvPr/>
        </p:nvSpPr>
        <p:spPr bwMode="auto">
          <a:xfrm>
            <a:off x="6072188" y="3546799"/>
            <a:ext cx="3671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>
                <a:solidFill>
                  <a:srgbClr val="FF0000"/>
                </a:solidFill>
                <a:latin typeface="Perpetua" pitchFamily="18" charset="0"/>
              </a:rPr>
              <a:t>Monitoring operacyjny</a:t>
            </a:r>
          </a:p>
        </p:txBody>
      </p:sp>
      <p:sp>
        <p:nvSpPr>
          <p:cNvPr id="7183" name="Line 4"/>
          <p:cNvSpPr>
            <a:spLocks noChangeShapeType="1"/>
          </p:cNvSpPr>
          <p:nvPr/>
        </p:nvSpPr>
        <p:spPr bwMode="auto">
          <a:xfrm>
            <a:off x="285750" y="2403799"/>
            <a:ext cx="0" cy="2305050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184" name="Line 18"/>
          <p:cNvSpPr>
            <a:spLocks noChangeShapeType="1"/>
          </p:cNvSpPr>
          <p:nvPr/>
        </p:nvSpPr>
        <p:spPr bwMode="auto">
          <a:xfrm>
            <a:off x="3071813" y="2260924"/>
            <a:ext cx="0" cy="2447925"/>
          </a:xfrm>
          <a:prstGeom prst="line">
            <a:avLst/>
          </a:prstGeom>
          <a:noFill/>
          <a:ln w="19050">
            <a:solidFill>
              <a:srgbClr val="F6F9F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cxnSp>
        <p:nvCxnSpPr>
          <p:cNvPr id="54" name="Łącznik prosty ze strzałką 53"/>
          <p:cNvCxnSpPr/>
          <p:nvPr/>
        </p:nvCxnSpPr>
        <p:spPr>
          <a:xfrm>
            <a:off x="357188" y="2975299"/>
            <a:ext cx="5572125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6" name="Text Box 8"/>
          <p:cNvSpPr txBox="1">
            <a:spLocks noChangeArrowheads="1"/>
          </p:cNvSpPr>
          <p:nvPr/>
        </p:nvSpPr>
        <p:spPr bwMode="auto">
          <a:xfrm>
            <a:off x="611188" y="2324424"/>
            <a:ext cx="5113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latin typeface="Perpetua" pitchFamily="18" charset="0"/>
              </a:rPr>
              <a:t>Czas obowiązywania 1. Planu gospodarowania wodami</a:t>
            </a:r>
          </a:p>
        </p:txBody>
      </p:sp>
      <p:cxnSp>
        <p:nvCxnSpPr>
          <p:cNvPr id="56" name="Łącznik prosty ze strzałką 55"/>
          <p:cNvCxnSpPr/>
          <p:nvPr/>
        </p:nvCxnSpPr>
        <p:spPr>
          <a:xfrm>
            <a:off x="6000750" y="2975299"/>
            <a:ext cx="2928938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8" name="Text Box 21"/>
          <p:cNvSpPr txBox="1">
            <a:spLocks noChangeArrowheads="1"/>
          </p:cNvSpPr>
          <p:nvPr/>
        </p:nvSpPr>
        <p:spPr bwMode="auto">
          <a:xfrm>
            <a:off x="6786563" y="4046862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>
                <a:solidFill>
                  <a:srgbClr val="0066FF"/>
                </a:solidFill>
                <a:latin typeface="Perpetua" pitchFamily="18" charset="0"/>
              </a:rPr>
              <a:t> </a:t>
            </a:r>
            <a:r>
              <a:rPr lang="pl-PL" altLang="pl-PL" sz="1800" b="1">
                <a:solidFill>
                  <a:srgbClr val="0070C0"/>
                </a:solidFill>
                <a:latin typeface="Perpetua" pitchFamily="18" charset="0"/>
              </a:rPr>
              <a:t>Monitoring diagnostyczny</a:t>
            </a:r>
          </a:p>
        </p:txBody>
      </p:sp>
      <p:cxnSp>
        <p:nvCxnSpPr>
          <p:cNvPr id="7189" name="Łącznik prosty ze strzałką 59"/>
          <p:cNvCxnSpPr>
            <a:cxnSpLocks noChangeShapeType="1"/>
          </p:cNvCxnSpPr>
          <p:nvPr/>
        </p:nvCxnSpPr>
        <p:spPr bwMode="auto">
          <a:xfrm>
            <a:off x="6000750" y="4689799"/>
            <a:ext cx="2857500" cy="1588"/>
          </a:xfrm>
          <a:prstGeom prst="straightConnector1">
            <a:avLst/>
          </a:prstGeom>
          <a:noFill/>
          <a:ln w="15875" algn="ctr">
            <a:solidFill>
              <a:srgbClr val="0070C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90" name="Line 18"/>
          <p:cNvSpPr>
            <a:spLocks noChangeShapeType="1"/>
          </p:cNvSpPr>
          <p:nvPr/>
        </p:nvSpPr>
        <p:spPr bwMode="auto">
          <a:xfrm>
            <a:off x="8929688" y="2475237"/>
            <a:ext cx="0" cy="24479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cxnSp>
        <p:nvCxnSpPr>
          <p:cNvPr id="65" name="Łącznik prosty ze strzałką 64"/>
          <p:cNvCxnSpPr/>
          <p:nvPr/>
        </p:nvCxnSpPr>
        <p:spPr>
          <a:xfrm flipV="1">
            <a:off x="0" y="3334074"/>
            <a:ext cx="9144000" cy="628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2" name="Text Box 7"/>
          <p:cNvSpPr txBox="1">
            <a:spLocks noChangeArrowheads="1"/>
          </p:cNvSpPr>
          <p:nvPr/>
        </p:nvSpPr>
        <p:spPr bwMode="auto">
          <a:xfrm>
            <a:off x="8072438" y="4904112"/>
            <a:ext cx="1071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latin typeface="Perpetua" pitchFamily="18" charset="0"/>
              </a:rPr>
              <a:t>2018/…</a:t>
            </a:r>
          </a:p>
        </p:txBody>
      </p:sp>
      <p:sp>
        <p:nvSpPr>
          <p:cNvPr id="7193" name="pole tekstowe 67"/>
          <p:cNvSpPr txBox="1">
            <a:spLocks noChangeArrowheads="1"/>
          </p:cNvSpPr>
          <p:nvPr/>
        </p:nvSpPr>
        <p:spPr bwMode="auto">
          <a:xfrm>
            <a:off x="179388" y="5982024"/>
            <a:ext cx="4535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</a:rPr>
              <a:t>Ocena stanu ekologicznego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Times New Roman" panose="02020603050405020304" pitchFamily="18" charset="0"/>
              </a:rPr>
              <a:t>Monitoring diagnostyczny i Monitoring operacyjny</a:t>
            </a:r>
          </a:p>
        </p:txBody>
      </p:sp>
      <p:sp>
        <p:nvSpPr>
          <p:cNvPr id="69" name="Strzałka w górę 68"/>
          <p:cNvSpPr/>
          <p:nvPr/>
        </p:nvSpPr>
        <p:spPr>
          <a:xfrm>
            <a:off x="3000375" y="5189862"/>
            <a:ext cx="214313" cy="7858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/>
          </a:p>
        </p:txBody>
      </p:sp>
      <p:sp>
        <p:nvSpPr>
          <p:cNvPr id="70" name="Strzałka w górę 69"/>
          <p:cNvSpPr/>
          <p:nvPr/>
        </p:nvSpPr>
        <p:spPr>
          <a:xfrm>
            <a:off x="6429375" y="4046862"/>
            <a:ext cx="428625" cy="5715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/>
          </a:p>
        </p:txBody>
      </p:sp>
      <p:sp>
        <p:nvSpPr>
          <p:cNvPr id="7196" name="pole tekstowe 70"/>
          <p:cNvSpPr txBox="1">
            <a:spLocks noChangeArrowheads="1"/>
          </p:cNvSpPr>
          <p:nvPr/>
        </p:nvSpPr>
        <p:spPr bwMode="auto">
          <a:xfrm>
            <a:off x="4643438" y="5982024"/>
            <a:ext cx="3143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F6F9F1"/>
                </a:solidFill>
                <a:latin typeface="Times New Roman" panose="02020603050405020304" pitchFamily="18" charset="0"/>
              </a:rPr>
              <a:t>Ocena stanu ekologicznego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Monitoring operacyjny</a:t>
            </a:r>
          </a:p>
        </p:txBody>
      </p:sp>
      <p:sp>
        <p:nvSpPr>
          <p:cNvPr id="72" name="Strzałka w górę 71"/>
          <p:cNvSpPr/>
          <p:nvPr/>
        </p:nvSpPr>
        <p:spPr>
          <a:xfrm>
            <a:off x="5857875" y="5189862"/>
            <a:ext cx="214313" cy="7858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/>
          </a:p>
        </p:txBody>
      </p:sp>
      <p:cxnSp>
        <p:nvCxnSpPr>
          <p:cNvPr id="7198" name="Łącznik prosty ze strzałką 59"/>
          <p:cNvCxnSpPr>
            <a:cxnSpLocks noChangeShapeType="1"/>
          </p:cNvCxnSpPr>
          <p:nvPr/>
        </p:nvCxnSpPr>
        <p:spPr bwMode="auto">
          <a:xfrm>
            <a:off x="323850" y="4629474"/>
            <a:ext cx="2735263" cy="0"/>
          </a:xfrm>
          <a:prstGeom prst="straightConnector1">
            <a:avLst/>
          </a:prstGeom>
          <a:noFill/>
          <a:ln w="15875" algn="ctr">
            <a:solidFill>
              <a:srgbClr val="0070C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99" name="Text Box 6"/>
          <p:cNvSpPr txBox="1">
            <a:spLocks noChangeArrowheads="1"/>
          </p:cNvSpPr>
          <p:nvPr/>
        </p:nvSpPr>
        <p:spPr bwMode="auto">
          <a:xfrm>
            <a:off x="5214938" y="4845374"/>
            <a:ext cx="1357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latin typeface="Perpetua" pitchFamily="18" charset="0"/>
              </a:rPr>
              <a:t>2015/2016</a:t>
            </a:r>
          </a:p>
        </p:txBody>
      </p:sp>
      <p:sp>
        <p:nvSpPr>
          <p:cNvPr id="7200" name="Text Box 6"/>
          <p:cNvSpPr txBox="1">
            <a:spLocks noChangeArrowheads="1"/>
          </p:cNvSpPr>
          <p:nvPr/>
        </p:nvSpPr>
        <p:spPr bwMode="auto">
          <a:xfrm>
            <a:off x="2428875" y="4773937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 b="1" dirty="0">
                <a:latin typeface="Perpetua" pitchFamily="18" charset="0"/>
              </a:rPr>
              <a:t>2012/2013</a:t>
            </a:r>
          </a:p>
        </p:txBody>
      </p:sp>
      <p:sp>
        <p:nvSpPr>
          <p:cNvPr id="37" name="Prostokąt 36"/>
          <p:cNvSpPr/>
          <p:nvPr/>
        </p:nvSpPr>
        <p:spPr>
          <a:xfrm>
            <a:off x="1607932" y="0"/>
            <a:ext cx="6133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Ocena stanu wód na tle cyklu wodnego</a:t>
            </a:r>
            <a:endParaRPr lang="pl-PL" sz="2800" dirty="0">
              <a:solidFill>
                <a:srgbClr val="A7C4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7560" y="779717"/>
            <a:ext cx="6517109" cy="458900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42997"/>
            <a:ext cx="2657336" cy="19221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5346441"/>
            <a:ext cx="5625279" cy="151155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-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b="1" dirty="0" smtClean="0">
                <a:solidFill>
                  <a:srgbClr val="A7C4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Klasyfikacja stanu/potencjału ekologicznego jednolitych części wód powierzchniowych w województwie małopolskim w 2015 roku </a:t>
            </a:r>
            <a:endParaRPr lang="pl-PL" sz="2800" b="1" dirty="0">
              <a:solidFill>
                <a:srgbClr val="A7C4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4170" y="1473043"/>
            <a:ext cx="7006515" cy="49464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79770"/>
            <a:ext cx="2696548" cy="157424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Klasyfikacja stanu chemicznego jednolitych części  </a:t>
            </a:r>
          </a:p>
          <a:p>
            <a:pPr algn="ctr">
              <a:defRPr/>
            </a:pP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wód powierzchniowych w województwie małopolskim w 2015 roku </a:t>
            </a:r>
            <a:endParaRPr lang="pl-PL" sz="2800" b="1" dirty="0">
              <a:solidFill>
                <a:srgbClr val="A7C46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7832" y="1197864"/>
            <a:ext cx="5916168" cy="494512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88686"/>
            <a:ext cx="2487315" cy="125761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666228"/>
            <a:ext cx="2656231" cy="144074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b="1" dirty="0" smtClean="0">
                <a:solidFill>
                  <a:srgbClr val="A7C4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Ocena stanu jednolitych części wód powierzchniowych </a:t>
            </a:r>
          </a:p>
          <a:p>
            <a:pPr algn="ctr">
              <a:defRPr/>
            </a:pPr>
            <a:r>
              <a:rPr lang="pl-PL" sz="2800" b="1" dirty="0" smtClean="0">
                <a:solidFill>
                  <a:srgbClr val="A7C4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województwie małopolskim w 2015 roku</a:t>
            </a:r>
            <a:endParaRPr lang="pl-PL" sz="2800" dirty="0">
              <a:solidFill>
                <a:srgbClr val="A7C4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8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41665" y="0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Lokalizacja punktów pomiarowo-kontrolnych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na terenie powiatu chrzanowskiego</a:t>
            </a:r>
            <a:endParaRPr lang="pl-PL" sz="2800" b="1" dirty="0">
              <a:solidFill>
                <a:srgbClr val="A7C4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pic>
        <p:nvPicPr>
          <p:cNvPr id="8" name="Obraz 7" descr="lokalizacja ppk.jpg"/>
          <p:cNvPicPr>
            <a:picLocks noChangeAspect="1"/>
          </p:cNvPicPr>
          <p:nvPr/>
        </p:nvPicPr>
        <p:blipFill>
          <a:blip r:embed="rId4" cstate="print"/>
          <a:srcRect t="5438" r="8990"/>
          <a:stretch>
            <a:fillRect/>
          </a:stretch>
        </p:blipFill>
        <p:spPr>
          <a:xfrm>
            <a:off x="0" y="1274618"/>
            <a:ext cx="7592193" cy="5583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6780" y="215399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Ocena stanu wód w powiecie chrzanowskim 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w 2015 roku</a:t>
            </a:r>
            <a:endParaRPr lang="pl-PL" sz="2800" b="1" dirty="0">
              <a:solidFill>
                <a:srgbClr val="A7C4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X:\Edyta\inne\logo_wioskrak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pic>
        <p:nvPicPr>
          <p:cNvPr id="7" name="Obraz 6" descr="powiat chrzanwoski stan wó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59844"/>
            <a:ext cx="7628298" cy="5398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5775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Ludność korzystająca z oczyszczalni ścieków 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  <a:cs typeface="Times New Roman" pitchFamily="18" charset="0"/>
              </a:rPr>
              <a:t>według powiatów w 2015 roku </a:t>
            </a:r>
            <a:endParaRPr lang="pl-PL" sz="2800" b="1" dirty="0">
              <a:solidFill>
                <a:srgbClr val="A7C4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2183" y="1100318"/>
            <a:ext cx="6772276" cy="530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4453" y="0"/>
            <a:ext cx="8229600" cy="681038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jakości powietrza w 2016 roku</a:t>
            </a:r>
            <a:endParaRPr lang="pl-PL" sz="2800" b="1" dirty="0">
              <a:solidFill>
                <a:srgbClr val="A7C4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X:\Edyta\inne\logo_wioskrak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pic>
        <p:nvPicPr>
          <p:cNvPr id="6" name="Symbol zastępczy zawartości 5" descr="image449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68504" y="644525"/>
            <a:ext cx="5806992" cy="60879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8"/>
          <p:cNvSpPr>
            <a:spLocks noChangeArrowheads="1"/>
          </p:cNvSpPr>
          <p:nvPr/>
        </p:nvSpPr>
        <p:spPr bwMode="auto">
          <a:xfrm>
            <a:off x="561975" y="1205006"/>
            <a:ext cx="7162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31 – 011 Kraków, pl. Szczepański 5</a:t>
            </a:r>
            <a:b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</a:b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tel. (12) 422–48-95, </a:t>
            </a:r>
            <a:r>
              <a:rPr lang="pl-PL" sz="1400" b="1" dirty="0" err="1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fax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(12) 422-36-12</a:t>
            </a:r>
            <a:b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</a:b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E-mail: </a:t>
            </a:r>
            <a:r>
              <a:rPr lang="pl-PL" sz="1400" b="1" dirty="0" err="1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wiosinfo@krakow.pios.gov.pl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	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http://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www.krakow.pios.gov.pl</a:t>
            </a:r>
          </a:p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Wyniki pomiarów jakości powietrza </a:t>
            </a:r>
            <a:r>
              <a:rPr lang="pl-PL" sz="1400" b="1" dirty="0" err="1" smtClean="0">
                <a:solidFill>
                  <a:schemeClr val="accent3">
                    <a:lumMod val="50000"/>
                  </a:schemeClr>
                </a:solidFill>
              </a:rPr>
              <a:t>on-line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pl-PL" sz="1400" b="1" dirty="0" err="1" smtClean="0">
                <a:solidFill>
                  <a:schemeClr val="accent3">
                    <a:lumMod val="50000"/>
                  </a:schemeClr>
                </a:solidFill>
              </a:rPr>
              <a:t>www.monitoring.krakow.pios.gov.pl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Małopolski Wojewódzki Inspektor Ochrony Środowiska – Paweł </a:t>
            </a:r>
            <a:r>
              <a:rPr lang="pl-PL" sz="1400" b="1" dirty="0" err="1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Ciećko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1404938" y="88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25605" name="Rectangle 12"/>
          <p:cNvSpPr>
            <a:spLocks noGrp="1" noChangeArrowheads="1"/>
          </p:cNvSpPr>
          <p:nvPr>
            <p:ph type="title"/>
          </p:nvPr>
        </p:nvSpPr>
        <p:spPr>
          <a:xfrm>
            <a:off x="47624" y="708022"/>
            <a:ext cx="9050339" cy="381000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rgbClr val="62993D"/>
                </a:solidFill>
                <a:latin typeface="Times New Roman" pitchFamily="18" charset="0"/>
                <a:cs typeface="Times New Roman" pitchFamily="18" charset="0"/>
              </a:rPr>
              <a:t>Wojewódzki Inspektorat Ochrony Środowiska w Krakowie</a:t>
            </a:r>
            <a:endParaRPr lang="pl-PL" sz="4800" b="1" dirty="0" smtClean="0">
              <a:solidFill>
                <a:srgbClr val="62993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740" y="3351401"/>
            <a:ext cx="2780974" cy="288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63241" y="1064249"/>
            <a:ext cx="608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Dziękuję za uwagę</a:t>
            </a:r>
            <a:endParaRPr lang="pl-PL" sz="54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284416" y="190891"/>
            <a:ext cx="8575167" cy="68103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Średnioroczne stężenia pyłu zawieszonego 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PM10 w latach 2012 - 2016</a:t>
            </a: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112537287"/>
              </p:ext>
            </p:extLst>
          </p:nvPr>
        </p:nvGraphicFramePr>
        <p:xfrm>
          <a:off x="1" y="932688"/>
          <a:ext cx="9143999" cy="565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Grupa 9"/>
          <p:cNvGrpSpPr/>
          <p:nvPr/>
        </p:nvGrpSpPr>
        <p:grpSpPr>
          <a:xfrm>
            <a:off x="475488" y="2807208"/>
            <a:ext cx="8429366" cy="261610"/>
            <a:chOff x="475488" y="2807208"/>
            <a:chExt cx="8429366" cy="26161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475488" y="3054096"/>
              <a:ext cx="835761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ole tekstowe 8"/>
            <p:cNvSpPr txBox="1"/>
            <p:nvPr/>
          </p:nvSpPr>
          <p:spPr>
            <a:xfrm>
              <a:off x="8321040" y="2807208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norma</a:t>
              </a:r>
              <a:endParaRPr lang="pl-PL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0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284416" y="190891"/>
            <a:ext cx="8575167" cy="68103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Średnioroczne stężenia pyłu zawieszonego 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PM10 w 2016 roku</a:t>
            </a: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112537287"/>
              </p:ext>
            </p:extLst>
          </p:nvPr>
        </p:nvGraphicFramePr>
        <p:xfrm>
          <a:off x="1" y="932688"/>
          <a:ext cx="9143999" cy="565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Grupa 9"/>
          <p:cNvGrpSpPr/>
          <p:nvPr/>
        </p:nvGrpSpPr>
        <p:grpSpPr>
          <a:xfrm>
            <a:off x="475488" y="2130552"/>
            <a:ext cx="8429366" cy="261610"/>
            <a:chOff x="475488" y="2807208"/>
            <a:chExt cx="8429366" cy="26161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475488" y="3054096"/>
              <a:ext cx="835761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ole tekstowe 8"/>
            <p:cNvSpPr txBox="1"/>
            <p:nvPr/>
          </p:nvSpPr>
          <p:spPr>
            <a:xfrm>
              <a:off x="8321040" y="2807208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norma</a:t>
              </a:r>
              <a:endParaRPr lang="pl-PL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0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284416" y="190891"/>
            <a:ext cx="8575167" cy="68103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Średnioroczne stężenia pyłu zawieszonego 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PM2.5 w latach 2012 - 2016</a:t>
            </a: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112537287"/>
              </p:ext>
            </p:extLst>
          </p:nvPr>
        </p:nvGraphicFramePr>
        <p:xfrm>
          <a:off x="1" y="1280160"/>
          <a:ext cx="9143999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Grupa 9"/>
          <p:cNvGrpSpPr/>
          <p:nvPr/>
        </p:nvGrpSpPr>
        <p:grpSpPr>
          <a:xfrm>
            <a:off x="484632" y="3319272"/>
            <a:ext cx="8429366" cy="261610"/>
            <a:chOff x="475488" y="2807208"/>
            <a:chExt cx="8429366" cy="26161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475488" y="3054096"/>
              <a:ext cx="835761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ole tekstowe 8"/>
            <p:cNvSpPr txBox="1"/>
            <p:nvPr/>
          </p:nvSpPr>
          <p:spPr>
            <a:xfrm>
              <a:off x="8321040" y="2807208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norma</a:t>
              </a:r>
              <a:endParaRPr lang="pl-PL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0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284416" y="190891"/>
            <a:ext cx="8575167" cy="68103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Średnioroczne stężenia 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BaP w latach 2012 - 2016</a:t>
            </a: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112537287"/>
              </p:ext>
            </p:extLst>
          </p:nvPr>
        </p:nvGraphicFramePr>
        <p:xfrm>
          <a:off x="1" y="1207008"/>
          <a:ext cx="9143999" cy="565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Grupa 9"/>
          <p:cNvGrpSpPr/>
          <p:nvPr/>
        </p:nvGrpSpPr>
        <p:grpSpPr>
          <a:xfrm>
            <a:off x="484632" y="4782312"/>
            <a:ext cx="8429366" cy="261610"/>
            <a:chOff x="475488" y="2807208"/>
            <a:chExt cx="8429366" cy="26161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475488" y="3054096"/>
              <a:ext cx="835761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ole tekstowe 8"/>
            <p:cNvSpPr txBox="1"/>
            <p:nvPr/>
          </p:nvSpPr>
          <p:spPr>
            <a:xfrm>
              <a:off x="8321040" y="2807208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norma</a:t>
              </a:r>
              <a:endParaRPr lang="pl-PL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0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284416" y="190891"/>
            <a:ext cx="8575167" cy="68103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Średnioroczne stężenia 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SO</a:t>
            </a:r>
            <a:r>
              <a:rPr lang="pl-PL" sz="2800" b="1" baseline="-25000" dirty="0" smtClean="0">
                <a:solidFill>
                  <a:srgbClr val="A7C46E"/>
                </a:solidFill>
                <a:latin typeface="Times New Roman" pitchFamily="18" charset="0"/>
              </a:rPr>
              <a:t>2</a:t>
            </a: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 w latach 2012 - 2016</a:t>
            </a: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112537287"/>
              </p:ext>
            </p:extLst>
          </p:nvPr>
        </p:nvGraphicFramePr>
        <p:xfrm>
          <a:off x="1" y="1408176"/>
          <a:ext cx="9143999" cy="5449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560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284416" y="190891"/>
            <a:ext cx="8575167" cy="68103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Średnioroczne stężenia </a:t>
            </a:r>
            <a:b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</a:b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NO</a:t>
            </a:r>
            <a:r>
              <a:rPr lang="pl-PL" sz="2800" b="1" baseline="-25000" dirty="0" smtClean="0">
                <a:solidFill>
                  <a:srgbClr val="A7C46E"/>
                </a:solidFill>
                <a:latin typeface="Times New Roman" pitchFamily="18" charset="0"/>
              </a:rPr>
              <a:t>2</a:t>
            </a:r>
            <a:r>
              <a:rPr lang="pl-PL" sz="2800" b="1" dirty="0" smtClean="0">
                <a:solidFill>
                  <a:srgbClr val="A7C46E"/>
                </a:solidFill>
                <a:latin typeface="Times New Roman" pitchFamily="18" charset="0"/>
              </a:rPr>
              <a:t> w latach 2012 - 2016</a:t>
            </a:r>
          </a:p>
        </p:txBody>
      </p:sp>
      <p:pic>
        <p:nvPicPr>
          <p:cNvPr id="5" name="Picture 2" descr="X:\Edyta\inne\logo_wioskrako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957" y="6150635"/>
            <a:ext cx="683043" cy="707365"/>
          </a:xfrm>
          <a:prstGeom prst="rect">
            <a:avLst/>
          </a:prstGeom>
          <a:noFill/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112537287"/>
              </p:ext>
            </p:extLst>
          </p:nvPr>
        </p:nvGraphicFramePr>
        <p:xfrm>
          <a:off x="1" y="1207008"/>
          <a:ext cx="9143999" cy="565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560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3440</TotalTime>
  <Words>476</Words>
  <Application>Microsoft Office PowerPoint</Application>
  <PresentationFormat>Pokaz na ekranie (4:3)</PresentationFormat>
  <Paragraphs>115</Paragraphs>
  <Slides>31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6" baseType="lpstr">
      <vt:lpstr>Arial</vt:lpstr>
      <vt:lpstr>Calibri</vt:lpstr>
      <vt:lpstr>Perpetua</vt:lpstr>
      <vt:lpstr>Times New Roman</vt:lpstr>
      <vt:lpstr>Motyw pakietu Office</vt:lpstr>
      <vt:lpstr>Stan środowiska  w województwie małopolskim  w 2016 roku</vt:lpstr>
      <vt:lpstr>Jakość powietrza w województwie małopolskim w 2016 roku</vt:lpstr>
      <vt:lpstr>Monitoring jakości powietrza w 2016 roku</vt:lpstr>
      <vt:lpstr>Średnioroczne stężenia pyłu zawieszonego  PM10 w latach 2012 - 2016</vt:lpstr>
      <vt:lpstr>Średnioroczne stężenia pyłu zawieszonego  PM10 w 2016 roku</vt:lpstr>
      <vt:lpstr>Średnioroczne stężenia pyłu zawieszonego  PM2.5 w latach 2012 - 2016</vt:lpstr>
      <vt:lpstr>Średnioroczne stężenia  BaP w latach 2012 - 2016</vt:lpstr>
      <vt:lpstr>Średnioroczne stężenia  SO2 w latach 2012 - 2016</vt:lpstr>
      <vt:lpstr>Średnioroczne stężenia  NO2 w latach 2012 - 2016</vt:lpstr>
      <vt:lpstr>Jakość powietrza dla tlenku węgla, benzenu i metali w 2015 roku</vt:lpstr>
      <vt:lpstr>Pomiary okresowe w latach 2014-2016 </vt:lpstr>
      <vt:lpstr>Pomiary okresowe w latach 2014-2016</vt:lpstr>
      <vt:lpstr>Prezentacja programu PowerPoint</vt:lpstr>
      <vt:lpstr>Reprezentatywność stacji w Trzebini na przykładzie rocznych stężeń pyłu zawieszonego PM10</vt:lpstr>
      <vt:lpstr>Stan jakości powietrza w styczniu i lutym 2017 roku</vt:lpstr>
      <vt:lpstr>Prezentacja programu PowerPoint</vt:lpstr>
      <vt:lpstr>Prezentacja programu PowerPoint</vt:lpstr>
      <vt:lpstr>Prezentacja programu PowerPoint</vt:lpstr>
      <vt:lpstr>Aktualny stan jakości powietrza w województwie małopolskim</vt:lpstr>
      <vt:lpstr>Jakość wód powierzchniowych w powiecie chrzanowskim w 2015 roku</vt:lpstr>
      <vt:lpstr>WODY POWIERZCHNIOWE – główne akty prawne </vt:lpstr>
      <vt:lpstr>Monitoring wód powierzchniowych w 2015 roku</vt:lpstr>
      <vt:lpstr>Prezentacja programu PowerPoint</vt:lpstr>
      <vt:lpstr>Prezentacja programu PowerPoint</vt:lpstr>
      <vt:lpstr>Prezentacja programu PowerPoint</vt:lpstr>
      <vt:lpstr>Prezentacja programu PowerPoint</vt:lpstr>
      <vt:lpstr>Lokalizacja punktów pomiarowo-kontrolnych na terenie powiatu chrzanowskiego</vt:lpstr>
      <vt:lpstr>Ocena stanu wód w powiecie chrzanowskim  w 2015 roku</vt:lpstr>
      <vt:lpstr>Ludność korzystająca z oczyszczalni ścieków  według powiatów w 2015 roku </vt:lpstr>
      <vt:lpstr>Wojewódzki Inspektorat Ochrony Środowiska w Krakowie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Naczelnik</dc:creator>
  <cp:lastModifiedBy>b.dębska</cp:lastModifiedBy>
  <cp:revision>427</cp:revision>
  <dcterms:created xsi:type="dcterms:W3CDTF">2013-05-09T12:42:37Z</dcterms:created>
  <dcterms:modified xsi:type="dcterms:W3CDTF">2017-03-24T13:27:08Z</dcterms:modified>
</cp:coreProperties>
</file>